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3.jpg" ContentType="image/jpg"/>
  <Override PartName="/ppt/media/image15.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3.jpg" ContentType="image/jpg"/>
  <Override PartName="/ppt/media/image25.jpg" ContentType="image/jpg"/>
  <Override PartName="/ppt/media/image28.jpg" ContentType="image/jpg"/>
  <Override PartName="/ppt/media/image30.jpg" ContentType="image/jpg"/>
  <Override PartName="/ppt/media/image33.jpg" ContentType="image/jpg"/>
  <Override PartName="/ppt/media/image35.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6"/>
  </p:notesMasterIdLst>
  <p:sldIdLst>
    <p:sldId id="256" r:id="rId3"/>
    <p:sldId id="257" r:id="rId4"/>
    <p:sldId id="528" r:id="rId5"/>
    <p:sldId id="300" r:id="rId6"/>
    <p:sldId id="529" r:id="rId7"/>
    <p:sldId id="530" r:id="rId8"/>
    <p:sldId id="258" r:id="rId9"/>
    <p:sldId id="273" r:id="rId10"/>
    <p:sldId id="289" r:id="rId11"/>
    <p:sldId id="290" r:id="rId12"/>
    <p:sldId id="531" r:id="rId13"/>
    <p:sldId id="259" r:id="rId14"/>
    <p:sldId id="260" r:id="rId15"/>
    <p:sldId id="261" r:id="rId16"/>
    <p:sldId id="262" r:id="rId17"/>
    <p:sldId id="263" r:id="rId18"/>
    <p:sldId id="274" r:id="rId19"/>
    <p:sldId id="275" r:id="rId20"/>
    <p:sldId id="264" r:id="rId21"/>
    <p:sldId id="265" r:id="rId22"/>
    <p:sldId id="287" r:id="rId23"/>
    <p:sldId id="288" r:id="rId24"/>
    <p:sldId id="266" r:id="rId25"/>
    <p:sldId id="391" r:id="rId26"/>
    <p:sldId id="462" r:id="rId27"/>
    <p:sldId id="323" r:id="rId28"/>
    <p:sldId id="344" r:id="rId29"/>
    <p:sldId id="527" r:id="rId30"/>
    <p:sldId id="385" r:id="rId31"/>
    <p:sldId id="442" r:id="rId32"/>
    <p:sldId id="364" r:id="rId33"/>
    <p:sldId id="326" r:id="rId34"/>
    <p:sldId id="329" r:id="rId35"/>
    <p:sldId id="330" r:id="rId36"/>
    <p:sldId id="324" r:id="rId37"/>
    <p:sldId id="332" r:id="rId38"/>
    <p:sldId id="428" r:id="rId39"/>
    <p:sldId id="426" r:id="rId40"/>
    <p:sldId id="463" r:id="rId41"/>
    <p:sldId id="464" r:id="rId42"/>
    <p:sldId id="465" r:id="rId43"/>
    <p:sldId id="466" r:id="rId44"/>
    <p:sldId id="467" r:id="rId45"/>
    <p:sldId id="468" r:id="rId46"/>
    <p:sldId id="427" r:id="rId47"/>
    <p:sldId id="345" r:id="rId48"/>
    <p:sldId id="429" r:id="rId49"/>
    <p:sldId id="348" r:id="rId50"/>
    <p:sldId id="349" r:id="rId51"/>
    <p:sldId id="350" r:id="rId52"/>
    <p:sldId id="351" r:id="rId53"/>
    <p:sldId id="430" r:id="rId54"/>
    <p:sldId id="353" r:id="rId55"/>
    <p:sldId id="352" r:id="rId56"/>
    <p:sldId id="355" r:id="rId57"/>
    <p:sldId id="431" r:id="rId58"/>
    <p:sldId id="356" r:id="rId59"/>
    <p:sldId id="357" r:id="rId60"/>
    <p:sldId id="432" r:id="rId61"/>
    <p:sldId id="433" r:id="rId62"/>
    <p:sldId id="358" r:id="rId63"/>
    <p:sldId id="359" r:id="rId64"/>
    <p:sldId id="434" r:id="rId65"/>
    <p:sldId id="382" r:id="rId66"/>
    <p:sldId id="435" r:id="rId67"/>
    <p:sldId id="361" r:id="rId68"/>
    <p:sldId id="365" r:id="rId69"/>
    <p:sldId id="367" r:id="rId70"/>
    <p:sldId id="368" r:id="rId71"/>
    <p:sldId id="369" r:id="rId72"/>
    <p:sldId id="525" r:id="rId73"/>
    <p:sldId id="526" r:id="rId74"/>
    <p:sldId id="436" r:id="rId75"/>
    <p:sldId id="437" r:id="rId76"/>
    <p:sldId id="438" r:id="rId77"/>
    <p:sldId id="439" r:id="rId78"/>
    <p:sldId id="383" r:id="rId79"/>
    <p:sldId id="440" r:id="rId80"/>
    <p:sldId id="441" r:id="rId81"/>
    <p:sldId id="370" r:id="rId82"/>
    <p:sldId id="371" r:id="rId83"/>
    <p:sldId id="372" r:id="rId84"/>
    <p:sldId id="373" r:id="rId85"/>
    <p:sldId id="374" r:id="rId86"/>
    <p:sldId id="520" r:id="rId87"/>
    <p:sldId id="521" r:id="rId88"/>
    <p:sldId id="522" r:id="rId89"/>
    <p:sldId id="523" r:id="rId90"/>
    <p:sldId id="343" r:id="rId91"/>
    <p:sldId id="524" r:id="rId92"/>
    <p:sldId id="443" r:id="rId93"/>
    <p:sldId id="445" r:id="rId94"/>
    <p:sldId id="450" r:id="rId95"/>
    <p:sldId id="446" r:id="rId96"/>
    <p:sldId id="447" r:id="rId97"/>
    <p:sldId id="448" r:id="rId98"/>
    <p:sldId id="451" r:id="rId99"/>
    <p:sldId id="449" r:id="rId100"/>
    <p:sldId id="452" r:id="rId101"/>
    <p:sldId id="453" r:id="rId102"/>
    <p:sldId id="454" r:id="rId103"/>
    <p:sldId id="455" r:id="rId104"/>
    <p:sldId id="456" r:id="rId105"/>
    <p:sldId id="457" r:id="rId106"/>
    <p:sldId id="458" r:id="rId107"/>
    <p:sldId id="459" r:id="rId108"/>
    <p:sldId id="513" r:id="rId109"/>
    <p:sldId id="514" r:id="rId110"/>
    <p:sldId id="519" r:id="rId111"/>
    <p:sldId id="461" r:id="rId112"/>
    <p:sldId id="469" r:id="rId113"/>
    <p:sldId id="470" r:id="rId114"/>
    <p:sldId id="504" r:id="rId115"/>
    <p:sldId id="471" r:id="rId116"/>
    <p:sldId id="472" r:id="rId117"/>
    <p:sldId id="473" r:id="rId118"/>
    <p:sldId id="482" r:id="rId119"/>
    <p:sldId id="474" r:id="rId120"/>
    <p:sldId id="515" r:id="rId121"/>
    <p:sldId id="483" r:id="rId122"/>
    <p:sldId id="484" r:id="rId123"/>
    <p:sldId id="481" r:id="rId124"/>
    <p:sldId id="475" r:id="rId125"/>
    <p:sldId id="477" r:id="rId126"/>
    <p:sldId id="516" r:id="rId127"/>
    <p:sldId id="517" r:id="rId128"/>
    <p:sldId id="518" r:id="rId129"/>
    <p:sldId id="478" r:id="rId130"/>
    <p:sldId id="476" r:id="rId131"/>
    <p:sldId id="480" r:id="rId132"/>
    <p:sldId id="486" r:id="rId133"/>
    <p:sldId id="487" r:id="rId134"/>
    <p:sldId id="489" r:id="rId135"/>
    <p:sldId id="493" r:id="rId136"/>
    <p:sldId id="494" r:id="rId137"/>
    <p:sldId id="503" r:id="rId138"/>
    <p:sldId id="490" r:id="rId139"/>
    <p:sldId id="491" r:id="rId140"/>
    <p:sldId id="492" r:id="rId141"/>
    <p:sldId id="495" r:id="rId142"/>
    <p:sldId id="497" r:id="rId143"/>
    <p:sldId id="498" r:id="rId144"/>
    <p:sldId id="500" r:id="rId145"/>
    <p:sldId id="499" r:id="rId146"/>
    <p:sldId id="501" r:id="rId147"/>
    <p:sldId id="502" r:id="rId148"/>
    <p:sldId id="505" r:id="rId149"/>
    <p:sldId id="507" r:id="rId150"/>
    <p:sldId id="508" r:id="rId151"/>
    <p:sldId id="509" r:id="rId152"/>
    <p:sldId id="510" r:id="rId153"/>
    <p:sldId id="512" r:id="rId154"/>
    <p:sldId id="511"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C7E9823-E6FF-4F0F-97A9-647E9BB3D7B0}">
          <p14:sldIdLst>
            <p14:sldId id="256"/>
            <p14:sldId id="257"/>
            <p14:sldId id="528"/>
            <p14:sldId id="300"/>
            <p14:sldId id="529"/>
            <p14:sldId id="530"/>
            <p14:sldId id="258"/>
            <p14:sldId id="273"/>
            <p14:sldId id="289"/>
            <p14:sldId id="290"/>
            <p14:sldId id="531"/>
            <p14:sldId id="259"/>
            <p14:sldId id="260"/>
            <p14:sldId id="261"/>
            <p14:sldId id="262"/>
            <p14:sldId id="263"/>
            <p14:sldId id="274"/>
            <p14:sldId id="275"/>
            <p14:sldId id="264"/>
            <p14:sldId id="265"/>
            <p14:sldId id="287"/>
            <p14:sldId id="288"/>
            <p14:sldId id="266"/>
          </p14:sldIdLst>
        </p14:section>
        <p14:section name="Untitled Section" id="{E421777B-9517-4EE4-8D5E-95D2C1D415C8}">
          <p14:sldIdLst>
            <p14:sldId id="391"/>
            <p14:sldId id="462"/>
            <p14:sldId id="323"/>
            <p14:sldId id="344"/>
            <p14:sldId id="527"/>
            <p14:sldId id="385"/>
            <p14:sldId id="442"/>
            <p14:sldId id="364"/>
            <p14:sldId id="326"/>
            <p14:sldId id="329"/>
            <p14:sldId id="330"/>
            <p14:sldId id="324"/>
            <p14:sldId id="332"/>
            <p14:sldId id="428"/>
            <p14:sldId id="426"/>
            <p14:sldId id="463"/>
            <p14:sldId id="464"/>
            <p14:sldId id="465"/>
            <p14:sldId id="466"/>
            <p14:sldId id="467"/>
            <p14:sldId id="468"/>
            <p14:sldId id="427"/>
            <p14:sldId id="345"/>
            <p14:sldId id="429"/>
            <p14:sldId id="348"/>
            <p14:sldId id="349"/>
            <p14:sldId id="350"/>
            <p14:sldId id="351"/>
            <p14:sldId id="430"/>
            <p14:sldId id="353"/>
            <p14:sldId id="352"/>
            <p14:sldId id="355"/>
            <p14:sldId id="431"/>
            <p14:sldId id="356"/>
            <p14:sldId id="357"/>
            <p14:sldId id="432"/>
            <p14:sldId id="433"/>
            <p14:sldId id="358"/>
            <p14:sldId id="359"/>
            <p14:sldId id="434"/>
            <p14:sldId id="382"/>
            <p14:sldId id="435"/>
            <p14:sldId id="361"/>
            <p14:sldId id="365"/>
            <p14:sldId id="367"/>
            <p14:sldId id="368"/>
            <p14:sldId id="369"/>
            <p14:sldId id="525"/>
            <p14:sldId id="526"/>
            <p14:sldId id="436"/>
            <p14:sldId id="437"/>
            <p14:sldId id="438"/>
            <p14:sldId id="439"/>
            <p14:sldId id="383"/>
            <p14:sldId id="440"/>
            <p14:sldId id="441"/>
            <p14:sldId id="370"/>
            <p14:sldId id="371"/>
            <p14:sldId id="372"/>
            <p14:sldId id="373"/>
            <p14:sldId id="374"/>
            <p14:sldId id="520"/>
            <p14:sldId id="521"/>
            <p14:sldId id="522"/>
            <p14:sldId id="523"/>
            <p14:sldId id="343"/>
            <p14:sldId id="524"/>
            <p14:sldId id="443"/>
            <p14:sldId id="445"/>
            <p14:sldId id="450"/>
            <p14:sldId id="446"/>
            <p14:sldId id="447"/>
            <p14:sldId id="448"/>
            <p14:sldId id="451"/>
            <p14:sldId id="449"/>
            <p14:sldId id="452"/>
            <p14:sldId id="453"/>
            <p14:sldId id="454"/>
            <p14:sldId id="455"/>
            <p14:sldId id="456"/>
            <p14:sldId id="457"/>
            <p14:sldId id="458"/>
            <p14:sldId id="459"/>
            <p14:sldId id="513"/>
            <p14:sldId id="514"/>
            <p14:sldId id="519"/>
            <p14:sldId id="461"/>
            <p14:sldId id="469"/>
            <p14:sldId id="470"/>
            <p14:sldId id="504"/>
            <p14:sldId id="471"/>
            <p14:sldId id="472"/>
            <p14:sldId id="473"/>
            <p14:sldId id="482"/>
            <p14:sldId id="474"/>
            <p14:sldId id="515"/>
            <p14:sldId id="483"/>
            <p14:sldId id="484"/>
            <p14:sldId id="481"/>
            <p14:sldId id="475"/>
            <p14:sldId id="477"/>
            <p14:sldId id="516"/>
            <p14:sldId id="517"/>
            <p14:sldId id="518"/>
            <p14:sldId id="478"/>
            <p14:sldId id="476"/>
            <p14:sldId id="480"/>
            <p14:sldId id="486"/>
            <p14:sldId id="487"/>
            <p14:sldId id="489"/>
            <p14:sldId id="493"/>
            <p14:sldId id="494"/>
            <p14:sldId id="503"/>
            <p14:sldId id="490"/>
            <p14:sldId id="491"/>
            <p14:sldId id="492"/>
            <p14:sldId id="495"/>
            <p14:sldId id="497"/>
            <p14:sldId id="498"/>
            <p14:sldId id="500"/>
            <p14:sldId id="499"/>
            <p14:sldId id="501"/>
            <p14:sldId id="502"/>
            <p14:sldId id="505"/>
            <p14:sldId id="507"/>
            <p14:sldId id="508"/>
            <p14:sldId id="509"/>
            <p14:sldId id="510"/>
            <p14:sldId id="512"/>
            <p14:sldId id="5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0066"/>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55" d="100"/>
          <a:sy n="55" d="100"/>
        </p:scale>
        <p:origin x="1072" y="44"/>
      </p:cViewPr>
      <p:guideLst/>
    </p:cSldViewPr>
  </p:slideViewPr>
  <p:notesTextViewPr>
    <p:cViewPr>
      <p:scale>
        <a:sx n="1" d="1"/>
        <a:sy n="1" d="1"/>
      </p:scale>
      <p:origin x="0" y="0"/>
    </p:cViewPr>
  </p:notesTextViewPr>
  <p:sorterViewPr>
    <p:cViewPr>
      <p:scale>
        <a:sx n="100" d="100"/>
        <a:sy n="100" d="100"/>
      </p:scale>
      <p:origin x="0" y="-5603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 Sreenivasa Reddy" userId="1ce047b77cf9e6b5" providerId="LiveId" clId="{A26B5763-0C8D-4B28-9EE2-0D52AE3EF310}"/>
    <pc:docChg chg="addSld delSld modSld modSection">
      <pc:chgData name="E Sreenivasa Reddy" userId="1ce047b77cf9e6b5" providerId="LiveId" clId="{A26B5763-0C8D-4B28-9EE2-0D52AE3EF310}" dt="2025-12-18T04:14:47.198" v="1"/>
      <pc:docMkLst>
        <pc:docMk/>
      </pc:docMkLst>
      <pc:sldChg chg="add">
        <pc:chgData name="E Sreenivasa Reddy" userId="1ce047b77cf9e6b5" providerId="LiveId" clId="{A26B5763-0C8D-4B28-9EE2-0D52AE3EF310}" dt="2025-12-18T04:14:47.198" v="1"/>
        <pc:sldMkLst>
          <pc:docMk/>
          <pc:sldMk cId="0" sldId="258"/>
        </pc:sldMkLst>
      </pc:sldChg>
      <pc:sldChg chg="add">
        <pc:chgData name="E Sreenivasa Reddy" userId="1ce047b77cf9e6b5" providerId="LiveId" clId="{A26B5763-0C8D-4B28-9EE2-0D52AE3EF310}" dt="2025-12-18T04:14:47.198" v="1"/>
        <pc:sldMkLst>
          <pc:docMk/>
          <pc:sldMk cId="0" sldId="259"/>
        </pc:sldMkLst>
      </pc:sldChg>
      <pc:sldChg chg="add">
        <pc:chgData name="E Sreenivasa Reddy" userId="1ce047b77cf9e6b5" providerId="LiveId" clId="{A26B5763-0C8D-4B28-9EE2-0D52AE3EF310}" dt="2025-12-18T04:14:47.198" v="1"/>
        <pc:sldMkLst>
          <pc:docMk/>
          <pc:sldMk cId="0" sldId="260"/>
        </pc:sldMkLst>
      </pc:sldChg>
      <pc:sldChg chg="add">
        <pc:chgData name="E Sreenivasa Reddy" userId="1ce047b77cf9e6b5" providerId="LiveId" clId="{A26B5763-0C8D-4B28-9EE2-0D52AE3EF310}" dt="2025-12-18T04:14:47.198" v="1"/>
        <pc:sldMkLst>
          <pc:docMk/>
          <pc:sldMk cId="0" sldId="261"/>
        </pc:sldMkLst>
      </pc:sldChg>
      <pc:sldChg chg="add">
        <pc:chgData name="E Sreenivasa Reddy" userId="1ce047b77cf9e6b5" providerId="LiveId" clId="{A26B5763-0C8D-4B28-9EE2-0D52AE3EF310}" dt="2025-12-18T04:14:47.198" v="1"/>
        <pc:sldMkLst>
          <pc:docMk/>
          <pc:sldMk cId="0" sldId="262"/>
        </pc:sldMkLst>
      </pc:sldChg>
      <pc:sldChg chg="add">
        <pc:chgData name="E Sreenivasa Reddy" userId="1ce047b77cf9e6b5" providerId="LiveId" clId="{A26B5763-0C8D-4B28-9EE2-0D52AE3EF310}" dt="2025-12-18T04:14:47.198" v="1"/>
        <pc:sldMkLst>
          <pc:docMk/>
          <pc:sldMk cId="0" sldId="263"/>
        </pc:sldMkLst>
      </pc:sldChg>
      <pc:sldChg chg="add">
        <pc:chgData name="E Sreenivasa Reddy" userId="1ce047b77cf9e6b5" providerId="LiveId" clId="{A26B5763-0C8D-4B28-9EE2-0D52AE3EF310}" dt="2025-12-18T04:14:47.198" v="1"/>
        <pc:sldMkLst>
          <pc:docMk/>
          <pc:sldMk cId="0" sldId="264"/>
        </pc:sldMkLst>
      </pc:sldChg>
      <pc:sldChg chg="del">
        <pc:chgData name="E Sreenivasa Reddy" userId="1ce047b77cf9e6b5" providerId="LiveId" clId="{A26B5763-0C8D-4B28-9EE2-0D52AE3EF310}" dt="2025-12-18T04:12:33.266" v="0" actId="47"/>
        <pc:sldMkLst>
          <pc:docMk/>
          <pc:sldMk cId="1688202756" sldId="264"/>
        </pc:sldMkLst>
      </pc:sldChg>
      <pc:sldChg chg="add">
        <pc:chgData name="E Sreenivasa Reddy" userId="1ce047b77cf9e6b5" providerId="LiveId" clId="{A26B5763-0C8D-4B28-9EE2-0D52AE3EF310}" dt="2025-12-18T04:14:47.198" v="1"/>
        <pc:sldMkLst>
          <pc:docMk/>
          <pc:sldMk cId="0" sldId="265"/>
        </pc:sldMkLst>
      </pc:sldChg>
      <pc:sldChg chg="add">
        <pc:chgData name="E Sreenivasa Reddy" userId="1ce047b77cf9e6b5" providerId="LiveId" clId="{A26B5763-0C8D-4B28-9EE2-0D52AE3EF310}" dt="2025-12-18T04:14:47.198" v="1"/>
        <pc:sldMkLst>
          <pc:docMk/>
          <pc:sldMk cId="0" sldId="266"/>
        </pc:sldMkLst>
      </pc:sldChg>
      <pc:sldChg chg="add">
        <pc:chgData name="E Sreenivasa Reddy" userId="1ce047b77cf9e6b5" providerId="LiveId" clId="{A26B5763-0C8D-4B28-9EE2-0D52AE3EF310}" dt="2025-12-18T04:14:47.198" v="1"/>
        <pc:sldMkLst>
          <pc:docMk/>
          <pc:sldMk cId="0" sldId="273"/>
        </pc:sldMkLst>
      </pc:sldChg>
      <pc:sldChg chg="add">
        <pc:chgData name="E Sreenivasa Reddy" userId="1ce047b77cf9e6b5" providerId="LiveId" clId="{A26B5763-0C8D-4B28-9EE2-0D52AE3EF310}" dt="2025-12-18T04:14:47.198" v="1"/>
        <pc:sldMkLst>
          <pc:docMk/>
          <pc:sldMk cId="0" sldId="274"/>
        </pc:sldMkLst>
      </pc:sldChg>
      <pc:sldChg chg="add">
        <pc:chgData name="E Sreenivasa Reddy" userId="1ce047b77cf9e6b5" providerId="LiveId" clId="{A26B5763-0C8D-4B28-9EE2-0D52AE3EF310}" dt="2025-12-18T04:14:47.198" v="1"/>
        <pc:sldMkLst>
          <pc:docMk/>
          <pc:sldMk cId="0" sldId="275"/>
        </pc:sldMkLst>
      </pc:sldChg>
      <pc:sldChg chg="add">
        <pc:chgData name="E Sreenivasa Reddy" userId="1ce047b77cf9e6b5" providerId="LiveId" clId="{A26B5763-0C8D-4B28-9EE2-0D52AE3EF310}" dt="2025-12-18T04:14:47.198" v="1"/>
        <pc:sldMkLst>
          <pc:docMk/>
          <pc:sldMk cId="0" sldId="287"/>
        </pc:sldMkLst>
      </pc:sldChg>
      <pc:sldChg chg="add">
        <pc:chgData name="E Sreenivasa Reddy" userId="1ce047b77cf9e6b5" providerId="LiveId" clId="{A26B5763-0C8D-4B28-9EE2-0D52AE3EF310}" dt="2025-12-18T04:14:47.198" v="1"/>
        <pc:sldMkLst>
          <pc:docMk/>
          <pc:sldMk cId="1107120634" sldId="288"/>
        </pc:sldMkLst>
      </pc:sldChg>
      <pc:sldChg chg="add">
        <pc:chgData name="E Sreenivasa Reddy" userId="1ce047b77cf9e6b5" providerId="LiveId" clId="{A26B5763-0C8D-4B28-9EE2-0D52AE3EF310}" dt="2025-12-18T04:14:47.198" v="1"/>
        <pc:sldMkLst>
          <pc:docMk/>
          <pc:sldMk cId="0" sldId="289"/>
        </pc:sldMkLst>
      </pc:sldChg>
      <pc:sldChg chg="add">
        <pc:chgData name="E Sreenivasa Reddy" userId="1ce047b77cf9e6b5" providerId="LiveId" clId="{A26B5763-0C8D-4B28-9EE2-0D52AE3EF310}" dt="2025-12-18T04:14:47.198" v="1"/>
        <pc:sldMkLst>
          <pc:docMk/>
          <pc:sldMk cId="0" sldId="290"/>
        </pc:sldMkLst>
      </pc:sldChg>
      <pc:sldChg chg="add">
        <pc:chgData name="E Sreenivasa Reddy" userId="1ce047b77cf9e6b5" providerId="LiveId" clId="{A26B5763-0C8D-4B28-9EE2-0D52AE3EF310}" dt="2025-12-18T04:14:47.198" v="1"/>
        <pc:sldMkLst>
          <pc:docMk/>
          <pc:sldMk cId="0" sldId="300"/>
        </pc:sldMkLst>
      </pc:sldChg>
      <pc:sldChg chg="del">
        <pc:chgData name="E Sreenivasa Reddy" userId="1ce047b77cf9e6b5" providerId="LiveId" clId="{A26B5763-0C8D-4B28-9EE2-0D52AE3EF310}" dt="2025-12-18T04:12:33.266" v="0" actId="47"/>
        <pc:sldMkLst>
          <pc:docMk/>
          <pc:sldMk cId="4035804183" sldId="328"/>
        </pc:sldMkLst>
      </pc:sldChg>
      <pc:sldChg chg="del">
        <pc:chgData name="E Sreenivasa Reddy" userId="1ce047b77cf9e6b5" providerId="LiveId" clId="{A26B5763-0C8D-4B28-9EE2-0D52AE3EF310}" dt="2025-12-18T04:12:33.266" v="0" actId="47"/>
        <pc:sldMkLst>
          <pc:docMk/>
          <pc:sldMk cId="1143667172" sldId="377"/>
        </pc:sldMkLst>
      </pc:sldChg>
      <pc:sldChg chg="del">
        <pc:chgData name="E Sreenivasa Reddy" userId="1ce047b77cf9e6b5" providerId="LiveId" clId="{A26B5763-0C8D-4B28-9EE2-0D52AE3EF310}" dt="2025-12-18T04:12:33.266" v="0" actId="47"/>
        <pc:sldMkLst>
          <pc:docMk/>
          <pc:sldMk cId="3211435360" sldId="378"/>
        </pc:sldMkLst>
      </pc:sldChg>
      <pc:sldChg chg="del">
        <pc:chgData name="E Sreenivasa Reddy" userId="1ce047b77cf9e6b5" providerId="LiveId" clId="{A26B5763-0C8D-4B28-9EE2-0D52AE3EF310}" dt="2025-12-18T04:12:33.266" v="0" actId="47"/>
        <pc:sldMkLst>
          <pc:docMk/>
          <pc:sldMk cId="738565410" sldId="379"/>
        </pc:sldMkLst>
      </pc:sldChg>
      <pc:sldChg chg="del">
        <pc:chgData name="E Sreenivasa Reddy" userId="1ce047b77cf9e6b5" providerId="LiveId" clId="{A26B5763-0C8D-4B28-9EE2-0D52AE3EF310}" dt="2025-12-18T04:12:33.266" v="0" actId="47"/>
        <pc:sldMkLst>
          <pc:docMk/>
          <pc:sldMk cId="2530025873" sldId="389"/>
        </pc:sldMkLst>
      </pc:sldChg>
      <pc:sldChg chg="del">
        <pc:chgData name="E Sreenivasa Reddy" userId="1ce047b77cf9e6b5" providerId="LiveId" clId="{A26B5763-0C8D-4B28-9EE2-0D52AE3EF310}" dt="2025-12-18T04:12:33.266" v="0" actId="47"/>
        <pc:sldMkLst>
          <pc:docMk/>
          <pc:sldMk cId="56926335" sldId="392"/>
        </pc:sldMkLst>
      </pc:sldChg>
      <pc:sldChg chg="del">
        <pc:chgData name="E Sreenivasa Reddy" userId="1ce047b77cf9e6b5" providerId="LiveId" clId="{A26B5763-0C8D-4B28-9EE2-0D52AE3EF310}" dt="2025-12-18T04:12:33.266" v="0" actId="47"/>
        <pc:sldMkLst>
          <pc:docMk/>
          <pc:sldMk cId="1914991532" sldId="393"/>
        </pc:sldMkLst>
      </pc:sldChg>
      <pc:sldChg chg="del">
        <pc:chgData name="E Sreenivasa Reddy" userId="1ce047b77cf9e6b5" providerId="LiveId" clId="{A26B5763-0C8D-4B28-9EE2-0D52AE3EF310}" dt="2025-12-18T04:12:33.266" v="0" actId="47"/>
        <pc:sldMkLst>
          <pc:docMk/>
          <pc:sldMk cId="3804430530" sldId="394"/>
        </pc:sldMkLst>
      </pc:sldChg>
      <pc:sldChg chg="del">
        <pc:chgData name="E Sreenivasa Reddy" userId="1ce047b77cf9e6b5" providerId="LiveId" clId="{A26B5763-0C8D-4B28-9EE2-0D52AE3EF310}" dt="2025-12-18T04:12:33.266" v="0" actId="47"/>
        <pc:sldMkLst>
          <pc:docMk/>
          <pc:sldMk cId="609175555" sldId="395"/>
        </pc:sldMkLst>
      </pc:sldChg>
      <pc:sldChg chg="del">
        <pc:chgData name="E Sreenivasa Reddy" userId="1ce047b77cf9e6b5" providerId="LiveId" clId="{A26B5763-0C8D-4B28-9EE2-0D52AE3EF310}" dt="2025-12-18T04:12:33.266" v="0" actId="47"/>
        <pc:sldMkLst>
          <pc:docMk/>
          <pc:sldMk cId="2736248521" sldId="396"/>
        </pc:sldMkLst>
      </pc:sldChg>
      <pc:sldChg chg="del">
        <pc:chgData name="E Sreenivasa Reddy" userId="1ce047b77cf9e6b5" providerId="LiveId" clId="{A26B5763-0C8D-4B28-9EE2-0D52AE3EF310}" dt="2025-12-18T04:12:33.266" v="0" actId="47"/>
        <pc:sldMkLst>
          <pc:docMk/>
          <pc:sldMk cId="3016852594" sldId="397"/>
        </pc:sldMkLst>
      </pc:sldChg>
      <pc:sldChg chg="del">
        <pc:chgData name="E Sreenivasa Reddy" userId="1ce047b77cf9e6b5" providerId="LiveId" clId="{A26B5763-0C8D-4B28-9EE2-0D52AE3EF310}" dt="2025-12-18T04:12:33.266" v="0" actId="47"/>
        <pc:sldMkLst>
          <pc:docMk/>
          <pc:sldMk cId="1211140761" sldId="398"/>
        </pc:sldMkLst>
      </pc:sldChg>
      <pc:sldChg chg="del">
        <pc:chgData name="E Sreenivasa Reddy" userId="1ce047b77cf9e6b5" providerId="LiveId" clId="{A26B5763-0C8D-4B28-9EE2-0D52AE3EF310}" dt="2025-12-18T04:12:33.266" v="0" actId="47"/>
        <pc:sldMkLst>
          <pc:docMk/>
          <pc:sldMk cId="2646500427" sldId="399"/>
        </pc:sldMkLst>
      </pc:sldChg>
      <pc:sldChg chg="del">
        <pc:chgData name="E Sreenivasa Reddy" userId="1ce047b77cf9e6b5" providerId="LiveId" clId="{A26B5763-0C8D-4B28-9EE2-0D52AE3EF310}" dt="2025-12-18T04:12:33.266" v="0" actId="47"/>
        <pc:sldMkLst>
          <pc:docMk/>
          <pc:sldMk cId="2980254689" sldId="400"/>
        </pc:sldMkLst>
      </pc:sldChg>
      <pc:sldChg chg="del">
        <pc:chgData name="E Sreenivasa Reddy" userId="1ce047b77cf9e6b5" providerId="LiveId" clId="{A26B5763-0C8D-4B28-9EE2-0D52AE3EF310}" dt="2025-12-18T04:12:33.266" v="0" actId="47"/>
        <pc:sldMkLst>
          <pc:docMk/>
          <pc:sldMk cId="2170510489" sldId="402"/>
        </pc:sldMkLst>
      </pc:sldChg>
      <pc:sldChg chg="del">
        <pc:chgData name="E Sreenivasa Reddy" userId="1ce047b77cf9e6b5" providerId="LiveId" clId="{A26B5763-0C8D-4B28-9EE2-0D52AE3EF310}" dt="2025-12-18T04:12:33.266" v="0" actId="47"/>
        <pc:sldMkLst>
          <pc:docMk/>
          <pc:sldMk cId="755387176" sldId="404"/>
        </pc:sldMkLst>
      </pc:sldChg>
      <pc:sldChg chg="del">
        <pc:chgData name="E Sreenivasa Reddy" userId="1ce047b77cf9e6b5" providerId="LiveId" clId="{A26B5763-0C8D-4B28-9EE2-0D52AE3EF310}" dt="2025-12-18T04:12:33.266" v="0" actId="47"/>
        <pc:sldMkLst>
          <pc:docMk/>
          <pc:sldMk cId="3652141155" sldId="405"/>
        </pc:sldMkLst>
      </pc:sldChg>
      <pc:sldChg chg="del">
        <pc:chgData name="E Sreenivasa Reddy" userId="1ce047b77cf9e6b5" providerId="LiveId" clId="{A26B5763-0C8D-4B28-9EE2-0D52AE3EF310}" dt="2025-12-18T04:12:33.266" v="0" actId="47"/>
        <pc:sldMkLst>
          <pc:docMk/>
          <pc:sldMk cId="3009795093" sldId="406"/>
        </pc:sldMkLst>
      </pc:sldChg>
      <pc:sldChg chg="del">
        <pc:chgData name="E Sreenivasa Reddy" userId="1ce047b77cf9e6b5" providerId="LiveId" clId="{A26B5763-0C8D-4B28-9EE2-0D52AE3EF310}" dt="2025-12-18T04:12:33.266" v="0" actId="47"/>
        <pc:sldMkLst>
          <pc:docMk/>
          <pc:sldMk cId="2511368674" sldId="407"/>
        </pc:sldMkLst>
      </pc:sldChg>
      <pc:sldChg chg="del">
        <pc:chgData name="E Sreenivasa Reddy" userId="1ce047b77cf9e6b5" providerId="LiveId" clId="{A26B5763-0C8D-4B28-9EE2-0D52AE3EF310}" dt="2025-12-18T04:12:33.266" v="0" actId="47"/>
        <pc:sldMkLst>
          <pc:docMk/>
          <pc:sldMk cId="1730859621" sldId="408"/>
        </pc:sldMkLst>
      </pc:sldChg>
      <pc:sldChg chg="del">
        <pc:chgData name="E Sreenivasa Reddy" userId="1ce047b77cf9e6b5" providerId="LiveId" clId="{A26B5763-0C8D-4B28-9EE2-0D52AE3EF310}" dt="2025-12-18T04:12:33.266" v="0" actId="47"/>
        <pc:sldMkLst>
          <pc:docMk/>
          <pc:sldMk cId="3628180569" sldId="409"/>
        </pc:sldMkLst>
      </pc:sldChg>
      <pc:sldChg chg="del">
        <pc:chgData name="E Sreenivasa Reddy" userId="1ce047b77cf9e6b5" providerId="LiveId" clId="{A26B5763-0C8D-4B28-9EE2-0D52AE3EF310}" dt="2025-12-18T04:12:33.266" v="0" actId="47"/>
        <pc:sldMkLst>
          <pc:docMk/>
          <pc:sldMk cId="886493492" sldId="410"/>
        </pc:sldMkLst>
      </pc:sldChg>
      <pc:sldChg chg="del">
        <pc:chgData name="E Sreenivasa Reddy" userId="1ce047b77cf9e6b5" providerId="LiveId" clId="{A26B5763-0C8D-4B28-9EE2-0D52AE3EF310}" dt="2025-12-18T04:12:33.266" v="0" actId="47"/>
        <pc:sldMkLst>
          <pc:docMk/>
          <pc:sldMk cId="807085883" sldId="411"/>
        </pc:sldMkLst>
      </pc:sldChg>
      <pc:sldChg chg="del">
        <pc:chgData name="E Sreenivasa Reddy" userId="1ce047b77cf9e6b5" providerId="LiveId" clId="{A26B5763-0C8D-4B28-9EE2-0D52AE3EF310}" dt="2025-12-18T04:12:33.266" v="0" actId="47"/>
        <pc:sldMkLst>
          <pc:docMk/>
          <pc:sldMk cId="1416891416" sldId="413"/>
        </pc:sldMkLst>
      </pc:sldChg>
      <pc:sldChg chg="del">
        <pc:chgData name="E Sreenivasa Reddy" userId="1ce047b77cf9e6b5" providerId="LiveId" clId="{A26B5763-0C8D-4B28-9EE2-0D52AE3EF310}" dt="2025-12-18T04:12:33.266" v="0" actId="47"/>
        <pc:sldMkLst>
          <pc:docMk/>
          <pc:sldMk cId="340102223" sldId="414"/>
        </pc:sldMkLst>
      </pc:sldChg>
      <pc:sldChg chg="del">
        <pc:chgData name="E Sreenivasa Reddy" userId="1ce047b77cf9e6b5" providerId="LiveId" clId="{A26B5763-0C8D-4B28-9EE2-0D52AE3EF310}" dt="2025-12-18T04:12:33.266" v="0" actId="47"/>
        <pc:sldMkLst>
          <pc:docMk/>
          <pc:sldMk cId="2074458609" sldId="415"/>
        </pc:sldMkLst>
      </pc:sldChg>
      <pc:sldChg chg="del">
        <pc:chgData name="E Sreenivasa Reddy" userId="1ce047b77cf9e6b5" providerId="LiveId" clId="{A26B5763-0C8D-4B28-9EE2-0D52AE3EF310}" dt="2025-12-18T04:12:33.266" v="0" actId="47"/>
        <pc:sldMkLst>
          <pc:docMk/>
          <pc:sldMk cId="1355723969" sldId="416"/>
        </pc:sldMkLst>
      </pc:sldChg>
      <pc:sldChg chg="del">
        <pc:chgData name="E Sreenivasa Reddy" userId="1ce047b77cf9e6b5" providerId="LiveId" clId="{A26B5763-0C8D-4B28-9EE2-0D52AE3EF310}" dt="2025-12-18T04:12:33.266" v="0" actId="47"/>
        <pc:sldMkLst>
          <pc:docMk/>
          <pc:sldMk cId="978597737" sldId="417"/>
        </pc:sldMkLst>
      </pc:sldChg>
      <pc:sldChg chg="del">
        <pc:chgData name="E Sreenivasa Reddy" userId="1ce047b77cf9e6b5" providerId="LiveId" clId="{A26B5763-0C8D-4B28-9EE2-0D52AE3EF310}" dt="2025-12-18T04:12:33.266" v="0" actId="47"/>
        <pc:sldMkLst>
          <pc:docMk/>
          <pc:sldMk cId="3195569496" sldId="418"/>
        </pc:sldMkLst>
      </pc:sldChg>
      <pc:sldChg chg="del">
        <pc:chgData name="E Sreenivasa Reddy" userId="1ce047b77cf9e6b5" providerId="LiveId" clId="{A26B5763-0C8D-4B28-9EE2-0D52AE3EF310}" dt="2025-12-18T04:12:33.266" v="0" actId="47"/>
        <pc:sldMkLst>
          <pc:docMk/>
          <pc:sldMk cId="900442568" sldId="419"/>
        </pc:sldMkLst>
      </pc:sldChg>
      <pc:sldChg chg="del">
        <pc:chgData name="E Sreenivasa Reddy" userId="1ce047b77cf9e6b5" providerId="LiveId" clId="{A26B5763-0C8D-4B28-9EE2-0D52AE3EF310}" dt="2025-12-18T04:12:33.266" v="0" actId="47"/>
        <pc:sldMkLst>
          <pc:docMk/>
          <pc:sldMk cId="1635069374" sldId="420"/>
        </pc:sldMkLst>
      </pc:sldChg>
      <pc:sldChg chg="del">
        <pc:chgData name="E Sreenivasa Reddy" userId="1ce047b77cf9e6b5" providerId="LiveId" clId="{A26B5763-0C8D-4B28-9EE2-0D52AE3EF310}" dt="2025-12-18T04:12:33.266" v="0" actId="47"/>
        <pc:sldMkLst>
          <pc:docMk/>
          <pc:sldMk cId="1522143785" sldId="421"/>
        </pc:sldMkLst>
      </pc:sldChg>
      <pc:sldChg chg="del">
        <pc:chgData name="E Sreenivasa Reddy" userId="1ce047b77cf9e6b5" providerId="LiveId" clId="{A26B5763-0C8D-4B28-9EE2-0D52AE3EF310}" dt="2025-12-18T04:12:33.266" v="0" actId="47"/>
        <pc:sldMkLst>
          <pc:docMk/>
          <pc:sldMk cId="1128627175" sldId="424"/>
        </pc:sldMkLst>
      </pc:sldChg>
      <pc:sldChg chg="del">
        <pc:chgData name="E Sreenivasa Reddy" userId="1ce047b77cf9e6b5" providerId="LiveId" clId="{A26B5763-0C8D-4B28-9EE2-0D52AE3EF310}" dt="2025-12-18T04:12:33.266" v="0" actId="47"/>
        <pc:sldMkLst>
          <pc:docMk/>
          <pc:sldMk cId="2116674409" sldId="425"/>
        </pc:sldMkLst>
      </pc:sldChg>
      <pc:sldChg chg="del">
        <pc:chgData name="E Sreenivasa Reddy" userId="1ce047b77cf9e6b5" providerId="LiveId" clId="{A26B5763-0C8D-4B28-9EE2-0D52AE3EF310}" dt="2025-12-18T04:12:33.266" v="0" actId="47"/>
        <pc:sldMkLst>
          <pc:docMk/>
          <pc:sldMk cId="795038072" sldId="460"/>
        </pc:sldMkLst>
      </pc:sldChg>
      <pc:sldChg chg="add">
        <pc:chgData name="E Sreenivasa Reddy" userId="1ce047b77cf9e6b5" providerId="LiveId" clId="{A26B5763-0C8D-4B28-9EE2-0D52AE3EF310}" dt="2025-12-18T04:14:47.198" v="1"/>
        <pc:sldMkLst>
          <pc:docMk/>
          <pc:sldMk cId="0" sldId="528"/>
        </pc:sldMkLst>
      </pc:sldChg>
      <pc:sldChg chg="add">
        <pc:chgData name="E Sreenivasa Reddy" userId="1ce047b77cf9e6b5" providerId="LiveId" clId="{A26B5763-0C8D-4B28-9EE2-0D52AE3EF310}" dt="2025-12-18T04:14:47.198" v="1"/>
        <pc:sldMkLst>
          <pc:docMk/>
          <pc:sldMk cId="0" sldId="529"/>
        </pc:sldMkLst>
      </pc:sldChg>
      <pc:sldChg chg="add">
        <pc:chgData name="E Sreenivasa Reddy" userId="1ce047b77cf9e6b5" providerId="LiveId" clId="{A26B5763-0C8D-4B28-9EE2-0D52AE3EF310}" dt="2025-12-18T04:14:47.198" v="1"/>
        <pc:sldMkLst>
          <pc:docMk/>
          <pc:sldMk cId="0" sldId="530"/>
        </pc:sldMkLst>
      </pc:sldChg>
      <pc:sldChg chg="add">
        <pc:chgData name="E Sreenivasa Reddy" userId="1ce047b77cf9e6b5" providerId="LiveId" clId="{A26B5763-0C8D-4B28-9EE2-0D52AE3EF310}" dt="2025-12-18T04:14:47.198" v="1"/>
        <pc:sldMkLst>
          <pc:docMk/>
          <pc:sldMk cId="0" sldId="53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2F46C-1999-48B7-A9BF-9964146C735B}" type="datetimeFigureOut">
              <a:rPr lang="en-IN" smtClean="0"/>
              <a:t>18-12-2025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9649A-4CB6-4D84-A51B-A1FD12B88DD8}" type="slidenum">
              <a:rPr lang="en-IN" smtClean="0"/>
              <a:t>‹#›</a:t>
            </a:fld>
            <a:endParaRPr lang="en-IN"/>
          </a:p>
        </p:txBody>
      </p:sp>
    </p:spTree>
    <p:extLst>
      <p:ext uri="{BB962C8B-B14F-4D97-AF65-F5344CB8AC3E}">
        <p14:creationId xmlns:p14="http://schemas.microsoft.com/office/powerpoint/2010/main" val="4101267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FA53C36C-0474-4CE8-8DFE-F1476AE86149}" type="slidenum">
              <a:rPr lang="en-US" sz="1200"/>
              <a:pPr/>
              <a:t>3</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391800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019BC82F-D597-4933-99BC-F845E5324F9A}" type="slidenum">
              <a:rPr lang="en-US" sz="1200"/>
              <a:pPr/>
              <a:t>15</a:t>
            </a:fld>
            <a:endParaRPr lang="en-US" sz="1200"/>
          </a:p>
        </p:txBody>
      </p:sp>
      <p:sp>
        <p:nvSpPr>
          <p:cNvPr id="18435" name="Rectangle 1026"/>
          <p:cNvSpPr>
            <a:spLocks noGrp="1" noRot="1" noChangeAspect="1" noChangeArrowheads="1" noTextEdit="1"/>
          </p:cNvSpPr>
          <p:nvPr>
            <p:ph type="sldImg"/>
          </p:nvPr>
        </p:nvSpPr>
        <p:spPr>
          <a:ln/>
        </p:spPr>
      </p:sp>
      <p:sp>
        <p:nvSpPr>
          <p:cNvPr id="18436" name="Rectangle 1027"/>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71428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1C68142F-2020-414C-B2D0-9FF18EAB1244}" type="slidenum">
              <a:rPr lang="en-US" sz="1200"/>
              <a:pPr/>
              <a:t>16</a:t>
            </a:fld>
            <a:endParaRPr 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87608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9CDBCD22-6FC2-4E0E-947C-8000A7920884}" type="slidenum">
              <a:rPr lang="en-US" sz="1200"/>
              <a:pPr/>
              <a:t>17</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151878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714D53EB-ED6C-4035-9617-DE58BDA59EC0}" type="slidenum">
              <a:rPr lang="en-US" sz="1200"/>
              <a:pPr/>
              <a:t>18</a:t>
            </a:fld>
            <a:endParaRPr lang="en-US" sz="1200"/>
          </a:p>
        </p:txBody>
      </p:sp>
      <p:sp>
        <p:nvSpPr>
          <p:cNvPr id="24579" name="Rectangle 1026"/>
          <p:cNvSpPr>
            <a:spLocks noGrp="1" noRot="1" noChangeAspect="1" noChangeArrowheads="1" noTextEdit="1"/>
          </p:cNvSpPr>
          <p:nvPr>
            <p:ph type="sldImg"/>
          </p:nvPr>
        </p:nvSpPr>
        <p:spPr>
          <a:ln/>
        </p:spPr>
      </p:sp>
      <p:sp>
        <p:nvSpPr>
          <p:cNvPr id="24580" name="Rectangle 1027"/>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554969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DD38356D-C300-4AB8-8717-81FB5205DAFA}" type="slidenum">
              <a:rPr lang="en-US" sz="1200"/>
              <a:pPr/>
              <a:t>19</a:t>
            </a:fld>
            <a:endParaRPr lang="en-US" sz="1200"/>
          </a:p>
        </p:txBody>
      </p:sp>
      <p:sp>
        <p:nvSpPr>
          <p:cNvPr id="26627" name="Rectangle 1026"/>
          <p:cNvSpPr>
            <a:spLocks noGrp="1" noRot="1" noChangeAspect="1" noChangeArrowheads="1" noTextEdit="1"/>
          </p:cNvSpPr>
          <p:nvPr>
            <p:ph type="sldImg"/>
          </p:nvPr>
        </p:nvSpPr>
        <p:spPr>
          <a:ln/>
        </p:spPr>
      </p:sp>
      <p:sp>
        <p:nvSpPr>
          <p:cNvPr id="26628" name="Rectangle 1027"/>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2903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0A7229B5-E481-417D-B317-D39BFA005C38}" type="slidenum">
              <a:rPr lang="en-US" sz="1200"/>
              <a:pPr/>
              <a:t>20</a:t>
            </a:fld>
            <a:endParaRPr lang="en-US" sz="1200"/>
          </a:p>
        </p:txBody>
      </p:sp>
      <p:sp>
        <p:nvSpPr>
          <p:cNvPr id="28675" name="Rectangle 1026"/>
          <p:cNvSpPr>
            <a:spLocks noGrp="1" noRot="1" noChangeAspect="1" noChangeArrowheads="1" noTextEdit="1"/>
          </p:cNvSpPr>
          <p:nvPr>
            <p:ph type="sldImg"/>
          </p:nvPr>
        </p:nvSpPr>
        <p:spPr>
          <a:ln/>
        </p:spPr>
      </p:sp>
      <p:sp>
        <p:nvSpPr>
          <p:cNvPr id="28676" name="Rectangle 1027"/>
          <p:cNvSpPr>
            <a:spLocks noGrp="1" noChangeArrowheads="1"/>
          </p:cNvSpPr>
          <p:nvPr>
            <p:ph type="body" idx="1"/>
          </p:nvPr>
        </p:nvSpPr>
        <p:spPr>
          <a:noFill/>
        </p:spPr>
        <p:txBody>
          <a:bodyPr/>
          <a:lstStyle/>
          <a:p>
            <a:pPr eaLnBrk="1" hangingPunct="1"/>
            <a:r>
              <a:rPr lang="en-US"/>
              <a:t>Sensors:  taxi needs to know where it is, what else is on the road, how fast it’s going</a:t>
            </a:r>
          </a:p>
        </p:txBody>
      </p:sp>
    </p:spTree>
    <p:extLst>
      <p:ext uri="{BB962C8B-B14F-4D97-AF65-F5344CB8AC3E}">
        <p14:creationId xmlns:p14="http://schemas.microsoft.com/office/powerpoint/2010/main" val="755416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4D371F0F-794A-47C8-823D-34C8EAEFE985}" type="slidenum">
              <a:rPr lang="en-US" sz="1200"/>
              <a:pPr/>
              <a:t>23</a:t>
            </a:fld>
            <a:endParaRPr 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201192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39649A-4CB6-4D84-A51B-A1FD12B88DD8}" type="slidenum">
              <a:rPr lang="en-IN" smtClean="0"/>
              <a:t>26</a:t>
            </a:fld>
            <a:endParaRPr lang="en-IN"/>
          </a:p>
        </p:txBody>
      </p:sp>
    </p:spTree>
    <p:extLst>
      <p:ext uri="{BB962C8B-B14F-4D97-AF65-F5344CB8AC3E}">
        <p14:creationId xmlns:p14="http://schemas.microsoft.com/office/powerpoint/2010/main" val="3740588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39649A-4CB6-4D84-A51B-A1FD12B88DD8}" type="slidenum">
              <a:rPr lang="en-IN" smtClean="0"/>
              <a:t>71</a:t>
            </a:fld>
            <a:endParaRPr lang="en-IN"/>
          </a:p>
        </p:txBody>
      </p:sp>
    </p:spTree>
    <p:extLst>
      <p:ext uri="{BB962C8B-B14F-4D97-AF65-F5344CB8AC3E}">
        <p14:creationId xmlns:p14="http://schemas.microsoft.com/office/powerpoint/2010/main" val="4266246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D39649A-4CB6-4D84-A51B-A1FD12B88DD8}" type="slidenum">
              <a:rPr lang="en-IN" smtClean="0"/>
              <a:t>95</a:t>
            </a:fld>
            <a:endParaRPr lang="en-IN"/>
          </a:p>
        </p:txBody>
      </p:sp>
    </p:spTree>
    <p:extLst>
      <p:ext uri="{BB962C8B-B14F-4D97-AF65-F5344CB8AC3E}">
        <p14:creationId xmlns:p14="http://schemas.microsoft.com/office/powerpoint/2010/main" val="3235302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0A21EEA3-B95A-435F-A60B-6948CB45C72A}" type="slidenum">
              <a:rPr lang="en-US" sz="1200"/>
              <a:pPr/>
              <a:t>6</a:t>
            </a:fld>
            <a:endParaRPr lang="en-US" sz="1200"/>
          </a:p>
        </p:txBody>
      </p:sp>
      <p:sp>
        <p:nvSpPr>
          <p:cNvPr id="6147" name="Rectangle 1026"/>
          <p:cNvSpPr>
            <a:spLocks noGrp="1" noRot="1" noChangeAspect="1" noChangeArrowheads="1" noTextEdit="1"/>
          </p:cNvSpPr>
          <p:nvPr>
            <p:ph type="sldImg"/>
          </p:nvPr>
        </p:nvSpPr>
        <p:spPr>
          <a:ln/>
        </p:spPr>
      </p:sp>
      <p:sp>
        <p:nvSpPr>
          <p:cNvPr id="6148" name="Rectangle 1027"/>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574911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3DD3C460-2739-4399-AA28-E5899009D441}" type="slidenum">
              <a:rPr lang="en-US" sz="1200"/>
              <a:pPr/>
              <a:t>7</a:t>
            </a:fld>
            <a:endParaRPr lang="en-US" sz="120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811288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75470549-1F11-45C3-91E0-035C8655E969}" type="slidenum">
              <a:rPr lang="en-US" sz="1200"/>
              <a:pPr/>
              <a:t>8</a:t>
            </a:fld>
            <a:endParaRPr lang="en-US" sz="1200"/>
          </a:p>
        </p:txBody>
      </p:sp>
      <p:sp>
        <p:nvSpPr>
          <p:cNvPr id="10243" name="Rectangle 1026"/>
          <p:cNvSpPr>
            <a:spLocks noGrp="1" noRot="1" noChangeAspect="1" noChangeArrowheads="1" noTextEdit="1"/>
          </p:cNvSpPr>
          <p:nvPr>
            <p:ph type="sldImg"/>
          </p:nvPr>
        </p:nvSpPr>
        <p:spPr>
          <a:ln/>
        </p:spPr>
      </p:sp>
      <p:sp>
        <p:nvSpPr>
          <p:cNvPr id="10244" name="Rectangle 1027"/>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12724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9621D61F-C718-2335-3B34-9B6DDEA3E51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DFE0693-42F4-43EE-B646-D9469A342EFB}" type="slidenum">
              <a:rPr lang="en-US" altLang="en-US" sz="1200" smtClean="0"/>
              <a:pPr/>
              <a:t>9</a:t>
            </a:fld>
            <a:endParaRPr lang="en-US" altLang="en-US" sz="1200"/>
          </a:p>
        </p:txBody>
      </p:sp>
      <p:sp>
        <p:nvSpPr>
          <p:cNvPr id="7171" name="Rectangle 2">
            <a:extLst>
              <a:ext uri="{FF2B5EF4-FFF2-40B4-BE49-F238E27FC236}">
                <a16:creationId xmlns:a16="http://schemas.microsoft.com/office/drawing/2014/main" id="{5CE98F16-763F-E723-CFD9-CF1BB8BE1B02}"/>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5814EA01-F5F5-D985-1E8A-D3E29E45D87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44503A2-E089-B8AC-F6B2-BB88C6AD2C0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58CA306-B85D-4B48-81BF-7E6CE4177937}" type="slidenum">
              <a:rPr lang="en-US" altLang="en-US" sz="1200" smtClean="0"/>
              <a:pPr/>
              <a:t>10</a:t>
            </a:fld>
            <a:endParaRPr lang="en-US" altLang="en-US" sz="1200"/>
          </a:p>
        </p:txBody>
      </p:sp>
      <p:sp>
        <p:nvSpPr>
          <p:cNvPr id="9219" name="Rectangle 2">
            <a:extLst>
              <a:ext uri="{FF2B5EF4-FFF2-40B4-BE49-F238E27FC236}">
                <a16:creationId xmlns:a16="http://schemas.microsoft.com/office/drawing/2014/main" id="{30E2C54D-2A26-20CF-4A5A-0DD95E6FC0C5}"/>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828D770E-187E-829A-928A-D821C88BD6E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2B6ED8DA-A438-4D8A-AFBA-9F9C4940B734}" type="slidenum">
              <a:rPr lang="en-US" sz="1200"/>
              <a:pPr/>
              <a:t>12</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059030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5A00A9E9-5203-467D-95D2-9090D26EA967}" type="slidenum">
              <a:rPr lang="en-US" sz="1200"/>
              <a:pPr/>
              <a:t>13</a:t>
            </a:fld>
            <a:endParaRPr lang="en-US" sz="1200"/>
          </a:p>
        </p:txBody>
      </p:sp>
      <p:sp>
        <p:nvSpPr>
          <p:cNvPr id="14339" name="Rectangle 1026"/>
          <p:cNvSpPr>
            <a:spLocks noGrp="1" noRot="1" noChangeAspect="1" noChangeArrowheads="1" noTextEdit="1"/>
          </p:cNvSpPr>
          <p:nvPr>
            <p:ph type="sldImg"/>
          </p:nvPr>
        </p:nvSpPr>
        <p:spPr>
          <a:ln/>
        </p:spPr>
      </p:sp>
      <p:sp>
        <p:nvSpPr>
          <p:cNvPr id="14340" name="Rectangle 1027"/>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301813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974A16D4-808E-4EFE-9428-01706552C7AA}" type="slidenum">
              <a:rPr lang="en-US" sz="1200"/>
              <a:pPr/>
              <a:t>14</a:t>
            </a:fld>
            <a:endParaRPr lang="en-US" sz="12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662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D97F-2CAE-187E-CDAF-CB30215A3C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7F52F3-9745-23BF-CA18-BE9AF9CBC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2899DB9-56A0-67C8-0284-4C1468D1A49C}"/>
              </a:ext>
            </a:extLst>
          </p:cNvPr>
          <p:cNvSpPr>
            <a:spLocks noGrp="1"/>
          </p:cNvSpPr>
          <p:nvPr>
            <p:ph type="dt" sz="half" idx="10"/>
          </p:nvPr>
        </p:nvSpPr>
        <p:spPr/>
        <p:txBody>
          <a:bodyPr/>
          <a:lstStyle/>
          <a:p>
            <a:fld id="{0B2423E9-1234-4223-98EF-4BCE40323FD6}" type="datetimeFigureOut">
              <a:rPr lang="en-IN" smtClean="0"/>
              <a:t>18-12-2025</a:t>
            </a:fld>
            <a:endParaRPr lang="en-IN"/>
          </a:p>
        </p:txBody>
      </p:sp>
      <p:sp>
        <p:nvSpPr>
          <p:cNvPr id="5" name="Footer Placeholder 4">
            <a:extLst>
              <a:ext uri="{FF2B5EF4-FFF2-40B4-BE49-F238E27FC236}">
                <a16:creationId xmlns:a16="http://schemas.microsoft.com/office/drawing/2014/main" id="{745FD87A-DA66-48A5-18CE-F6CF410526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836CDA-99A9-D968-E894-62D4366438C2}"/>
              </a:ext>
            </a:extLst>
          </p:cNvPr>
          <p:cNvSpPr>
            <a:spLocks noGrp="1"/>
          </p:cNvSpPr>
          <p:nvPr>
            <p:ph type="sldNum" sz="quarter" idx="12"/>
          </p:nvPr>
        </p:nvSpPr>
        <p:spPr/>
        <p:txBody>
          <a:bodyPr/>
          <a:lstStyle/>
          <a:p>
            <a:fld id="{45640801-7A8B-4A4B-B4A3-553640ACFB7C}" type="slidenum">
              <a:rPr lang="en-IN" smtClean="0"/>
              <a:t>‹#›</a:t>
            </a:fld>
            <a:endParaRPr lang="en-IN"/>
          </a:p>
        </p:txBody>
      </p:sp>
    </p:spTree>
    <p:extLst>
      <p:ext uri="{BB962C8B-B14F-4D97-AF65-F5344CB8AC3E}">
        <p14:creationId xmlns:p14="http://schemas.microsoft.com/office/powerpoint/2010/main" val="1722418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0A987-6EB2-8A20-897F-9240776765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65F097-F3F2-8901-FE9D-C9DE5697DD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350F61-76BA-1547-C981-3305D4B436AC}"/>
              </a:ext>
            </a:extLst>
          </p:cNvPr>
          <p:cNvSpPr>
            <a:spLocks noGrp="1"/>
          </p:cNvSpPr>
          <p:nvPr>
            <p:ph type="dt" sz="half" idx="10"/>
          </p:nvPr>
        </p:nvSpPr>
        <p:spPr/>
        <p:txBody>
          <a:bodyPr/>
          <a:lstStyle/>
          <a:p>
            <a:fld id="{0B2423E9-1234-4223-98EF-4BCE40323FD6}" type="datetimeFigureOut">
              <a:rPr lang="en-IN" smtClean="0"/>
              <a:t>18-12-2025</a:t>
            </a:fld>
            <a:endParaRPr lang="en-IN"/>
          </a:p>
        </p:txBody>
      </p:sp>
      <p:sp>
        <p:nvSpPr>
          <p:cNvPr id="5" name="Footer Placeholder 4">
            <a:extLst>
              <a:ext uri="{FF2B5EF4-FFF2-40B4-BE49-F238E27FC236}">
                <a16:creationId xmlns:a16="http://schemas.microsoft.com/office/drawing/2014/main" id="{B79E866C-DAA6-839F-1C4B-9993EE117B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CF40DF-8C17-1FFF-E447-5B8F24494DE6}"/>
              </a:ext>
            </a:extLst>
          </p:cNvPr>
          <p:cNvSpPr>
            <a:spLocks noGrp="1"/>
          </p:cNvSpPr>
          <p:nvPr>
            <p:ph type="sldNum" sz="quarter" idx="12"/>
          </p:nvPr>
        </p:nvSpPr>
        <p:spPr/>
        <p:txBody>
          <a:bodyPr/>
          <a:lstStyle/>
          <a:p>
            <a:fld id="{45640801-7A8B-4A4B-B4A3-553640ACFB7C}" type="slidenum">
              <a:rPr lang="en-IN" smtClean="0"/>
              <a:t>‹#›</a:t>
            </a:fld>
            <a:endParaRPr lang="en-IN"/>
          </a:p>
        </p:txBody>
      </p:sp>
    </p:spTree>
    <p:extLst>
      <p:ext uri="{BB962C8B-B14F-4D97-AF65-F5344CB8AC3E}">
        <p14:creationId xmlns:p14="http://schemas.microsoft.com/office/powerpoint/2010/main" val="84956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2461D9-7CD5-DCF3-15C6-12F96373D9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11BE6A-17B7-7CB0-28EC-A2D8D6B062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C67CE2-4786-CCFF-6C5D-5FFC0EC37CFF}"/>
              </a:ext>
            </a:extLst>
          </p:cNvPr>
          <p:cNvSpPr>
            <a:spLocks noGrp="1"/>
          </p:cNvSpPr>
          <p:nvPr>
            <p:ph type="dt" sz="half" idx="10"/>
          </p:nvPr>
        </p:nvSpPr>
        <p:spPr/>
        <p:txBody>
          <a:bodyPr/>
          <a:lstStyle/>
          <a:p>
            <a:fld id="{0B2423E9-1234-4223-98EF-4BCE40323FD6}" type="datetimeFigureOut">
              <a:rPr lang="en-IN" smtClean="0"/>
              <a:t>18-12-2025</a:t>
            </a:fld>
            <a:endParaRPr lang="en-IN"/>
          </a:p>
        </p:txBody>
      </p:sp>
      <p:sp>
        <p:nvSpPr>
          <p:cNvPr id="5" name="Footer Placeholder 4">
            <a:extLst>
              <a:ext uri="{FF2B5EF4-FFF2-40B4-BE49-F238E27FC236}">
                <a16:creationId xmlns:a16="http://schemas.microsoft.com/office/drawing/2014/main" id="{0E2A1869-93F0-6BDF-BF2A-0E01B319D3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7C1659-9E9F-A1C9-D516-2E600699A00D}"/>
              </a:ext>
            </a:extLst>
          </p:cNvPr>
          <p:cNvSpPr>
            <a:spLocks noGrp="1"/>
          </p:cNvSpPr>
          <p:nvPr>
            <p:ph type="sldNum" sz="quarter" idx="12"/>
          </p:nvPr>
        </p:nvSpPr>
        <p:spPr/>
        <p:txBody>
          <a:bodyPr/>
          <a:lstStyle/>
          <a:p>
            <a:fld id="{45640801-7A8B-4A4B-B4A3-553640ACFB7C}" type="slidenum">
              <a:rPr lang="en-IN" smtClean="0"/>
              <a:t>‹#›</a:t>
            </a:fld>
            <a:endParaRPr lang="en-IN"/>
          </a:p>
        </p:txBody>
      </p:sp>
    </p:spTree>
    <p:extLst>
      <p:ext uri="{BB962C8B-B14F-4D97-AF65-F5344CB8AC3E}">
        <p14:creationId xmlns:p14="http://schemas.microsoft.com/office/powerpoint/2010/main" val="3746252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3220719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2015189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1976401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2626574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4094280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3269698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3574129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2731396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2995-2BF3-9FE8-D261-0BC20E94C3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607B1C-0AB9-32C5-E169-552B0C872E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AD8D6F-82F0-F194-D01B-8067D4FDC25D}"/>
              </a:ext>
            </a:extLst>
          </p:cNvPr>
          <p:cNvSpPr>
            <a:spLocks noGrp="1"/>
          </p:cNvSpPr>
          <p:nvPr>
            <p:ph type="dt" sz="half" idx="10"/>
          </p:nvPr>
        </p:nvSpPr>
        <p:spPr/>
        <p:txBody>
          <a:bodyPr/>
          <a:lstStyle/>
          <a:p>
            <a:fld id="{0B2423E9-1234-4223-98EF-4BCE40323FD6}" type="datetimeFigureOut">
              <a:rPr lang="en-IN" smtClean="0"/>
              <a:t>18-12-2025</a:t>
            </a:fld>
            <a:endParaRPr lang="en-IN"/>
          </a:p>
        </p:txBody>
      </p:sp>
      <p:sp>
        <p:nvSpPr>
          <p:cNvPr id="5" name="Footer Placeholder 4">
            <a:extLst>
              <a:ext uri="{FF2B5EF4-FFF2-40B4-BE49-F238E27FC236}">
                <a16:creationId xmlns:a16="http://schemas.microsoft.com/office/drawing/2014/main" id="{AB5A0C6D-BE41-48CB-1A4D-13F4DB686F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72D11F-885D-0C9F-47FB-BB22BCAC29AF}"/>
              </a:ext>
            </a:extLst>
          </p:cNvPr>
          <p:cNvSpPr>
            <a:spLocks noGrp="1"/>
          </p:cNvSpPr>
          <p:nvPr>
            <p:ph type="sldNum" sz="quarter" idx="12"/>
          </p:nvPr>
        </p:nvSpPr>
        <p:spPr/>
        <p:txBody>
          <a:bodyPr/>
          <a:lstStyle/>
          <a:p>
            <a:fld id="{45640801-7A8B-4A4B-B4A3-553640ACFB7C}" type="slidenum">
              <a:rPr lang="en-IN" smtClean="0"/>
              <a:t>‹#›</a:t>
            </a:fld>
            <a:endParaRPr lang="en-IN"/>
          </a:p>
        </p:txBody>
      </p:sp>
    </p:spTree>
    <p:extLst>
      <p:ext uri="{BB962C8B-B14F-4D97-AF65-F5344CB8AC3E}">
        <p14:creationId xmlns:p14="http://schemas.microsoft.com/office/powerpoint/2010/main" val="2836552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35617100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2768014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2729616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0F01-B6D6-58CB-42FD-3E1979FF38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6E307C-C994-D6D7-FF27-8970172A95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843A28-77E6-AB05-2C2B-380C95F805BF}"/>
              </a:ext>
            </a:extLst>
          </p:cNvPr>
          <p:cNvSpPr>
            <a:spLocks noGrp="1"/>
          </p:cNvSpPr>
          <p:nvPr>
            <p:ph type="dt" sz="half" idx="10"/>
          </p:nvPr>
        </p:nvSpPr>
        <p:spPr/>
        <p:txBody>
          <a:bodyPr/>
          <a:lstStyle/>
          <a:p>
            <a:fld id="{0B2423E9-1234-4223-98EF-4BCE40323FD6}" type="datetimeFigureOut">
              <a:rPr lang="en-IN" smtClean="0"/>
              <a:t>18-12-2025</a:t>
            </a:fld>
            <a:endParaRPr lang="en-IN"/>
          </a:p>
        </p:txBody>
      </p:sp>
      <p:sp>
        <p:nvSpPr>
          <p:cNvPr id="5" name="Footer Placeholder 4">
            <a:extLst>
              <a:ext uri="{FF2B5EF4-FFF2-40B4-BE49-F238E27FC236}">
                <a16:creationId xmlns:a16="http://schemas.microsoft.com/office/drawing/2014/main" id="{472B467D-CF81-6679-56B2-FD5A6CB77E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EDDA05-99F6-666D-662E-EFDE0F10A4A9}"/>
              </a:ext>
            </a:extLst>
          </p:cNvPr>
          <p:cNvSpPr>
            <a:spLocks noGrp="1"/>
          </p:cNvSpPr>
          <p:nvPr>
            <p:ph type="sldNum" sz="quarter" idx="12"/>
          </p:nvPr>
        </p:nvSpPr>
        <p:spPr/>
        <p:txBody>
          <a:bodyPr/>
          <a:lstStyle/>
          <a:p>
            <a:fld id="{45640801-7A8B-4A4B-B4A3-553640ACFB7C}" type="slidenum">
              <a:rPr lang="en-IN" smtClean="0"/>
              <a:t>‹#›</a:t>
            </a:fld>
            <a:endParaRPr lang="en-IN"/>
          </a:p>
        </p:txBody>
      </p:sp>
    </p:spTree>
    <p:extLst>
      <p:ext uri="{BB962C8B-B14F-4D97-AF65-F5344CB8AC3E}">
        <p14:creationId xmlns:p14="http://schemas.microsoft.com/office/powerpoint/2010/main" val="1900881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B22E-FA61-3E23-2E81-572E83863D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5AA148-D77B-EF30-D5E4-95F6B64246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97FED1-6BAF-A6DB-8267-C07FD89ADB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165D114-BB19-437B-EDF8-F9D485A54432}"/>
              </a:ext>
            </a:extLst>
          </p:cNvPr>
          <p:cNvSpPr>
            <a:spLocks noGrp="1"/>
          </p:cNvSpPr>
          <p:nvPr>
            <p:ph type="dt" sz="half" idx="10"/>
          </p:nvPr>
        </p:nvSpPr>
        <p:spPr/>
        <p:txBody>
          <a:bodyPr/>
          <a:lstStyle/>
          <a:p>
            <a:fld id="{0B2423E9-1234-4223-98EF-4BCE40323FD6}" type="datetimeFigureOut">
              <a:rPr lang="en-IN" smtClean="0"/>
              <a:t>18-12-2025</a:t>
            </a:fld>
            <a:endParaRPr lang="en-IN"/>
          </a:p>
        </p:txBody>
      </p:sp>
      <p:sp>
        <p:nvSpPr>
          <p:cNvPr id="6" name="Footer Placeholder 5">
            <a:extLst>
              <a:ext uri="{FF2B5EF4-FFF2-40B4-BE49-F238E27FC236}">
                <a16:creationId xmlns:a16="http://schemas.microsoft.com/office/drawing/2014/main" id="{828DB173-FEDC-8FE0-A22E-B9601A902A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A7EC5B-E519-7F47-11EE-1631B3643194}"/>
              </a:ext>
            </a:extLst>
          </p:cNvPr>
          <p:cNvSpPr>
            <a:spLocks noGrp="1"/>
          </p:cNvSpPr>
          <p:nvPr>
            <p:ph type="sldNum" sz="quarter" idx="12"/>
          </p:nvPr>
        </p:nvSpPr>
        <p:spPr/>
        <p:txBody>
          <a:bodyPr/>
          <a:lstStyle/>
          <a:p>
            <a:fld id="{45640801-7A8B-4A4B-B4A3-553640ACFB7C}" type="slidenum">
              <a:rPr lang="en-IN" smtClean="0"/>
              <a:t>‹#›</a:t>
            </a:fld>
            <a:endParaRPr lang="en-IN"/>
          </a:p>
        </p:txBody>
      </p:sp>
    </p:spTree>
    <p:extLst>
      <p:ext uri="{BB962C8B-B14F-4D97-AF65-F5344CB8AC3E}">
        <p14:creationId xmlns:p14="http://schemas.microsoft.com/office/powerpoint/2010/main" val="1163668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A5D5-F726-35B7-0A00-579EF7E934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E14ED4-A7F1-632F-1E4B-B86AF59ED5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C74C7D-A21E-892A-CA39-E287DFE875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799D93-7E50-3BD7-B8A3-720CBEA3A6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8AEE10-6451-AAD4-3249-CFE3CE2FED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89E96D-055B-9780-27EB-02CA3F70F8AF}"/>
              </a:ext>
            </a:extLst>
          </p:cNvPr>
          <p:cNvSpPr>
            <a:spLocks noGrp="1"/>
          </p:cNvSpPr>
          <p:nvPr>
            <p:ph type="dt" sz="half" idx="10"/>
          </p:nvPr>
        </p:nvSpPr>
        <p:spPr/>
        <p:txBody>
          <a:bodyPr/>
          <a:lstStyle/>
          <a:p>
            <a:fld id="{0B2423E9-1234-4223-98EF-4BCE40323FD6}" type="datetimeFigureOut">
              <a:rPr lang="en-IN" smtClean="0"/>
              <a:t>18-12-2025</a:t>
            </a:fld>
            <a:endParaRPr lang="en-IN"/>
          </a:p>
        </p:txBody>
      </p:sp>
      <p:sp>
        <p:nvSpPr>
          <p:cNvPr id="8" name="Footer Placeholder 7">
            <a:extLst>
              <a:ext uri="{FF2B5EF4-FFF2-40B4-BE49-F238E27FC236}">
                <a16:creationId xmlns:a16="http://schemas.microsoft.com/office/drawing/2014/main" id="{82B12627-26B0-1C70-6A95-7FBA8C9DB9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8708A9-817B-860C-D24D-51FEE0176AE2}"/>
              </a:ext>
            </a:extLst>
          </p:cNvPr>
          <p:cNvSpPr>
            <a:spLocks noGrp="1"/>
          </p:cNvSpPr>
          <p:nvPr>
            <p:ph type="sldNum" sz="quarter" idx="12"/>
          </p:nvPr>
        </p:nvSpPr>
        <p:spPr/>
        <p:txBody>
          <a:bodyPr/>
          <a:lstStyle/>
          <a:p>
            <a:fld id="{45640801-7A8B-4A4B-B4A3-553640ACFB7C}" type="slidenum">
              <a:rPr lang="en-IN" smtClean="0"/>
              <a:t>‹#›</a:t>
            </a:fld>
            <a:endParaRPr lang="en-IN"/>
          </a:p>
        </p:txBody>
      </p:sp>
    </p:spTree>
    <p:extLst>
      <p:ext uri="{BB962C8B-B14F-4D97-AF65-F5344CB8AC3E}">
        <p14:creationId xmlns:p14="http://schemas.microsoft.com/office/powerpoint/2010/main" val="377143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1EEA-0608-C3AD-787A-39228CD444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07C1F23-1252-F9E2-735E-DA54EB7E1A37}"/>
              </a:ext>
            </a:extLst>
          </p:cNvPr>
          <p:cNvSpPr>
            <a:spLocks noGrp="1"/>
          </p:cNvSpPr>
          <p:nvPr>
            <p:ph type="dt" sz="half" idx="10"/>
          </p:nvPr>
        </p:nvSpPr>
        <p:spPr/>
        <p:txBody>
          <a:bodyPr/>
          <a:lstStyle/>
          <a:p>
            <a:fld id="{0B2423E9-1234-4223-98EF-4BCE40323FD6}" type="datetimeFigureOut">
              <a:rPr lang="en-IN" smtClean="0"/>
              <a:t>18-12-2025</a:t>
            </a:fld>
            <a:endParaRPr lang="en-IN"/>
          </a:p>
        </p:txBody>
      </p:sp>
      <p:sp>
        <p:nvSpPr>
          <p:cNvPr id="4" name="Footer Placeholder 3">
            <a:extLst>
              <a:ext uri="{FF2B5EF4-FFF2-40B4-BE49-F238E27FC236}">
                <a16:creationId xmlns:a16="http://schemas.microsoft.com/office/drawing/2014/main" id="{5FB0CAA9-78A4-F620-65A9-3684488FA9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82FC029-D111-A982-EC5A-694DCE0FC2AF}"/>
              </a:ext>
            </a:extLst>
          </p:cNvPr>
          <p:cNvSpPr>
            <a:spLocks noGrp="1"/>
          </p:cNvSpPr>
          <p:nvPr>
            <p:ph type="sldNum" sz="quarter" idx="12"/>
          </p:nvPr>
        </p:nvSpPr>
        <p:spPr/>
        <p:txBody>
          <a:bodyPr/>
          <a:lstStyle/>
          <a:p>
            <a:fld id="{45640801-7A8B-4A4B-B4A3-553640ACFB7C}" type="slidenum">
              <a:rPr lang="en-IN" smtClean="0"/>
              <a:t>‹#›</a:t>
            </a:fld>
            <a:endParaRPr lang="en-IN"/>
          </a:p>
        </p:txBody>
      </p:sp>
    </p:spTree>
    <p:extLst>
      <p:ext uri="{BB962C8B-B14F-4D97-AF65-F5344CB8AC3E}">
        <p14:creationId xmlns:p14="http://schemas.microsoft.com/office/powerpoint/2010/main" val="825393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B4858A-157E-62D8-0B4F-6351BA2B75BD}"/>
              </a:ext>
            </a:extLst>
          </p:cNvPr>
          <p:cNvSpPr>
            <a:spLocks noGrp="1"/>
          </p:cNvSpPr>
          <p:nvPr>
            <p:ph type="dt" sz="half" idx="10"/>
          </p:nvPr>
        </p:nvSpPr>
        <p:spPr/>
        <p:txBody>
          <a:bodyPr/>
          <a:lstStyle/>
          <a:p>
            <a:fld id="{0B2423E9-1234-4223-98EF-4BCE40323FD6}" type="datetimeFigureOut">
              <a:rPr lang="en-IN" smtClean="0"/>
              <a:t>18-12-2025</a:t>
            </a:fld>
            <a:endParaRPr lang="en-IN"/>
          </a:p>
        </p:txBody>
      </p:sp>
      <p:sp>
        <p:nvSpPr>
          <p:cNvPr id="3" name="Footer Placeholder 2">
            <a:extLst>
              <a:ext uri="{FF2B5EF4-FFF2-40B4-BE49-F238E27FC236}">
                <a16:creationId xmlns:a16="http://schemas.microsoft.com/office/drawing/2014/main" id="{3011F7D5-53E0-AA93-26B3-7884DB2EF8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64DE6A-8552-5C6B-36B2-EC92C394F27D}"/>
              </a:ext>
            </a:extLst>
          </p:cNvPr>
          <p:cNvSpPr>
            <a:spLocks noGrp="1"/>
          </p:cNvSpPr>
          <p:nvPr>
            <p:ph type="sldNum" sz="quarter" idx="12"/>
          </p:nvPr>
        </p:nvSpPr>
        <p:spPr/>
        <p:txBody>
          <a:bodyPr/>
          <a:lstStyle/>
          <a:p>
            <a:fld id="{45640801-7A8B-4A4B-B4A3-553640ACFB7C}" type="slidenum">
              <a:rPr lang="en-IN" smtClean="0"/>
              <a:t>‹#›</a:t>
            </a:fld>
            <a:endParaRPr lang="en-IN"/>
          </a:p>
        </p:txBody>
      </p:sp>
    </p:spTree>
    <p:extLst>
      <p:ext uri="{BB962C8B-B14F-4D97-AF65-F5344CB8AC3E}">
        <p14:creationId xmlns:p14="http://schemas.microsoft.com/office/powerpoint/2010/main" val="3988555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E787-8F02-85E4-57FA-F08B187442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E627F18-3574-6166-1151-CDA1E67233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7C13079-9ACB-8B5D-88FE-BC61C0D4F8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E2C7FF-CA1B-1578-3759-1AD2418BCFBE}"/>
              </a:ext>
            </a:extLst>
          </p:cNvPr>
          <p:cNvSpPr>
            <a:spLocks noGrp="1"/>
          </p:cNvSpPr>
          <p:nvPr>
            <p:ph type="dt" sz="half" idx="10"/>
          </p:nvPr>
        </p:nvSpPr>
        <p:spPr/>
        <p:txBody>
          <a:bodyPr/>
          <a:lstStyle/>
          <a:p>
            <a:fld id="{0B2423E9-1234-4223-98EF-4BCE40323FD6}" type="datetimeFigureOut">
              <a:rPr lang="en-IN" smtClean="0"/>
              <a:t>18-12-2025</a:t>
            </a:fld>
            <a:endParaRPr lang="en-IN"/>
          </a:p>
        </p:txBody>
      </p:sp>
      <p:sp>
        <p:nvSpPr>
          <p:cNvPr id="6" name="Footer Placeholder 5">
            <a:extLst>
              <a:ext uri="{FF2B5EF4-FFF2-40B4-BE49-F238E27FC236}">
                <a16:creationId xmlns:a16="http://schemas.microsoft.com/office/drawing/2014/main" id="{12110D2D-CDD9-EE55-E56D-D5F583653D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0DA25A-7E51-B2FC-F0A3-8579B6D9691C}"/>
              </a:ext>
            </a:extLst>
          </p:cNvPr>
          <p:cNvSpPr>
            <a:spLocks noGrp="1"/>
          </p:cNvSpPr>
          <p:nvPr>
            <p:ph type="sldNum" sz="quarter" idx="12"/>
          </p:nvPr>
        </p:nvSpPr>
        <p:spPr/>
        <p:txBody>
          <a:bodyPr/>
          <a:lstStyle/>
          <a:p>
            <a:fld id="{45640801-7A8B-4A4B-B4A3-553640ACFB7C}" type="slidenum">
              <a:rPr lang="en-IN" smtClean="0"/>
              <a:t>‹#›</a:t>
            </a:fld>
            <a:endParaRPr lang="en-IN"/>
          </a:p>
        </p:txBody>
      </p:sp>
    </p:spTree>
    <p:extLst>
      <p:ext uri="{BB962C8B-B14F-4D97-AF65-F5344CB8AC3E}">
        <p14:creationId xmlns:p14="http://schemas.microsoft.com/office/powerpoint/2010/main" val="853403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CE78-6B6F-09F8-B1AE-6CBD7030E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DFA140-C8A7-52A8-54F7-F5C38863C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E47607D-B9CA-C347-34BF-6DB5975E1C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56770D-3F12-0A7F-A6B2-CD5243DB753D}"/>
              </a:ext>
            </a:extLst>
          </p:cNvPr>
          <p:cNvSpPr>
            <a:spLocks noGrp="1"/>
          </p:cNvSpPr>
          <p:nvPr>
            <p:ph type="dt" sz="half" idx="10"/>
          </p:nvPr>
        </p:nvSpPr>
        <p:spPr/>
        <p:txBody>
          <a:bodyPr/>
          <a:lstStyle/>
          <a:p>
            <a:fld id="{0B2423E9-1234-4223-98EF-4BCE40323FD6}" type="datetimeFigureOut">
              <a:rPr lang="en-IN" smtClean="0"/>
              <a:t>18-12-2025</a:t>
            </a:fld>
            <a:endParaRPr lang="en-IN"/>
          </a:p>
        </p:txBody>
      </p:sp>
      <p:sp>
        <p:nvSpPr>
          <p:cNvPr id="6" name="Footer Placeholder 5">
            <a:extLst>
              <a:ext uri="{FF2B5EF4-FFF2-40B4-BE49-F238E27FC236}">
                <a16:creationId xmlns:a16="http://schemas.microsoft.com/office/drawing/2014/main" id="{DA260A45-CA99-1475-6ABA-4D2F074307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92294C-CDEA-B8A4-4A72-EB23DAD8D0EE}"/>
              </a:ext>
            </a:extLst>
          </p:cNvPr>
          <p:cNvSpPr>
            <a:spLocks noGrp="1"/>
          </p:cNvSpPr>
          <p:nvPr>
            <p:ph type="sldNum" sz="quarter" idx="12"/>
          </p:nvPr>
        </p:nvSpPr>
        <p:spPr/>
        <p:txBody>
          <a:bodyPr/>
          <a:lstStyle/>
          <a:p>
            <a:fld id="{45640801-7A8B-4A4B-B4A3-553640ACFB7C}" type="slidenum">
              <a:rPr lang="en-IN" smtClean="0"/>
              <a:t>‹#›</a:t>
            </a:fld>
            <a:endParaRPr lang="en-IN"/>
          </a:p>
        </p:txBody>
      </p:sp>
    </p:spTree>
    <p:extLst>
      <p:ext uri="{BB962C8B-B14F-4D97-AF65-F5344CB8AC3E}">
        <p14:creationId xmlns:p14="http://schemas.microsoft.com/office/powerpoint/2010/main" val="2642807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395914-281F-4D7B-250C-3BCBC47B33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9C2429-7CBC-6F5C-7122-FBD44058C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9DA996-B303-CB83-A7FB-188846775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2423E9-1234-4223-98EF-4BCE40323FD6}" type="datetimeFigureOut">
              <a:rPr lang="en-IN" smtClean="0"/>
              <a:t>18-12-2025</a:t>
            </a:fld>
            <a:endParaRPr lang="en-IN"/>
          </a:p>
        </p:txBody>
      </p:sp>
      <p:sp>
        <p:nvSpPr>
          <p:cNvPr id="5" name="Footer Placeholder 4">
            <a:extLst>
              <a:ext uri="{FF2B5EF4-FFF2-40B4-BE49-F238E27FC236}">
                <a16:creationId xmlns:a16="http://schemas.microsoft.com/office/drawing/2014/main" id="{8A42865C-209D-F703-362D-FF908ABA9D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725E54-54FC-8F98-EE24-B0A0AFBB90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640801-7A8B-4A4B-B4A3-553640ACFB7C}" type="slidenum">
              <a:rPr lang="en-IN" smtClean="0"/>
              <a:t>‹#›</a:t>
            </a:fld>
            <a:endParaRPr lang="en-IN"/>
          </a:p>
        </p:txBody>
      </p:sp>
    </p:spTree>
    <p:extLst>
      <p:ext uri="{BB962C8B-B14F-4D97-AF65-F5344CB8AC3E}">
        <p14:creationId xmlns:p14="http://schemas.microsoft.com/office/powerpoint/2010/main" val="2706891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12/18/2025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38100">
              <a:lnSpc>
                <a:spcPts val="1100"/>
              </a:lnSpc>
            </a:pPr>
            <a:fld id="{81D60167-4931-47E6-BA6A-407CBD079E47}" type="slidenum">
              <a:rPr lang="en-US" spc="-25" smtClean="0"/>
              <a:t>‹#›</a:t>
            </a:fld>
            <a:endParaRPr lang="en-US" spc="-25" dirty="0"/>
          </a:p>
        </p:txBody>
      </p:sp>
    </p:spTree>
    <p:extLst>
      <p:ext uri="{BB962C8B-B14F-4D97-AF65-F5344CB8AC3E}">
        <p14:creationId xmlns:p14="http://schemas.microsoft.com/office/powerpoint/2010/main" val="266085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s>
</file>

<file path=ppt/slides/_rels/slide1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www.ibm.com/think/topics/ai-agents" TargetMode="External"/><Relationship Id="rId2" Type="http://schemas.openxmlformats.org/officeDocument/2006/relationships/hyperlink" Target="https://www.ibm.com/think/topics/multiagent-system" TargetMode="Externa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hyperlink" Target="https://www.google.com/search?sca_esv=8def63561064d595&amp;sxsrf=AE3TifNXSIdqQgNgFSvr0UHUpreDae4mJw%3A1757254401027&amp;q=Agent+Communication+Protocols+%28ACPs%29&amp;sa=X&amp;ved=2ahUKEwjVseni6saPAxVPzzgGHXnYE88QxccNegQIIxAC&amp;mstk=AUtExfAjoSSNfb1x5E_zAh3c4udqeffw7XkFVH5OJ8Zht5jstzePJHXajFi5MM7A4-fH9Y_MvXU74OVn-wbMLFmcT76s6gUGJ01WlsXscIA530wwJYyuZ7sdW5SBhO0ldSJtj_feeRyBPRCbpeOmnYxWPBMucnXWsyAZCze0wluIvLgSHgc&amp;csui=3" TargetMode="External"/><Relationship Id="rId4" Type="http://schemas.openxmlformats.org/officeDocument/2006/relationships/hyperlink" Target="https://www.google.com/search?sca_esv=8def63561064d595&amp;sxsrf=AE3TifNXSIdqQgNgFSvr0UHUpreDae4mJw%3A1757254401027&amp;q=Agent+Communication+Languages&amp;sa=X&amp;ved=2ahUKEwjVseni6saPAxVPzzgGHXnYE88QxccNegQIIxAB&amp;mstk=AUtExfAjoSSNfb1x5E_zAh3c4udqeffw7XkFVH5OJ8Zht5jstzePJHXajFi5MM7A4-fH9Y_MvXU74OVn-wbMLFmcT76s6gUGJ01WlsXscIA530wwJYyuZ7sdW5SBhO0ldSJtj_feeRyBPRCbpeOmnYxWPBMucnXWsyAZCze0wluIvLgSHgc&amp;csui=3" TargetMode="External"/></Relationships>
</file>

<file path=ppt/slides/_rels/slide1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www.ibm.com/think/topics/customer-support" TargetMode="External"/><Relationship Id="rId2" Type="http://schemas.openxmlformats.org/officeDocument/2006/relationships/hyperlink" Target="https://www.ibm.com/think/topics/natural-language-processing" TargetMode="Externa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hyperlink" Target="https://www.ibm.com/think/topics/ai-model" TargetMode="External"/><Relationship Id="rId4" Type="http://schemas.openxmlformats.org/officeDocument/2006/relationships/hyperlink" Target="https://www.ibm.com/think/topics/automation" TargetMode="External"/></Relationships>
</file>

<file path=ppt/slides/_rels/slide1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ibm.com/think/topics/ai-agents"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geeksforgeeks.org/artificial-intelligence/types-of-environments-in-ai/"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geeksforgeeks.org/machine-learning/unsupervised-learning/" TargetMode="External"/><Relationship Id="rId2" Type="http://schemas.openxmlformats.org/officeDocument/2006/relationships/hyperlink" Target="https://www.geeksforgeeks.org/machine-learning/supervised-machine-learning/" TargetMode="Externa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www.geeksforgeeks.org/machine-learning/what-is-reinforcement-learning/"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geeksforgeeks.org/artificial-intelligence/simple-reflex-agents-in-ai/"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My%20Documents\movies\aibo-day12.mpg" TargetMode="External"/><Relationship Id="rId1" Type="http://schemas.openxmlformats.org/officeDocument/2006/relationships/video" Target="file:///C:\My%20Documents\movies\aibo-bark.mpg" TargetMode="Externa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67B6-6840-8949-B267-2FD958F2B7F6}"/>
              </a:ext>
            </a:extLst>
          </p:cNvPr>
          <p:cNvSpPr>
            <a:spLocks noGrp="1"/>
          </p:cNvSpPr>
          <p:nvPr>
            <p:ph type="ctrTitle"/>
          </p:nvPr>
        </p:nvSpPr>
        <p:spPr>
          <a:xfrm>
            <a:off x="456910" y="372535"/>
            <a:ext cx="11077903" cy="3855336"/>
          </a:xfrm>
        </p:spPr>
        <p:txBody>
          <a:bodyPr>
            <a:normAutofit fontScale="90000"/>
          </a:bodyPr>
          <a:lstStyle/>
          <a:p>
            <a:pPr algn="ctr"/>
            <a:br>
              <a:rPr lang="en-IN" b="1" dirty="0">
                <a:solidFill>
                  <a:srgbClr val="C00000"/>
                </a:solidFill>
                <a:effectLst/>
                <a:latin typeface="Cambria" panose="02040503050406030204" pitchFamily="18" charset="0"/>
                <a:ea typeface="Cambria" panose="02040503050406030204" pitchFamily="18" charset="0"/>
              </a:rPr>
            </a:br>
            <a:br>
              <a:rPr lang="en-IN" b="1" dirty="0">
                <a:solidFill>
                  <a:srgbClr val="C00000"/>
                </a:solidFill>
                <a:effectLst/>
                <a:latin typeface="Cambria" panose="02040503050406030204" pitchFamily="18" charset="0"/>
                <a:ea typeface="Cambria" panose="02040503050406030204" pitchFamily="18" charset="0"/>
              </a:rPr>
            </a:br>
            <a:br>
              <a:rPr lang="en-IN" b="1" dirty="0">
                <a:solidFill>
                  <a:srgbClr val="C00000"/>
                </a:solidFill>
                <a:effectLst/>
                <a:latin typeface="Cambria" panose="02040503050406030204" pitchFamily="18" charset="0"/>
                <a:ea typeface="Cambria" panose="02040503050406030204" pitchFamily="18" charset="0"/>
              </a:rPr>
            </a:br>
            <a:r>
              <a:rPr lang="en-IN" b="1" dirty="0">
                <a:solidFill>
                  <a:srgbClr val="C00000"/>
                </a:solidFill>
                <a:effectLst/>
                <a:latin typeface="Cambria" panose="02040503050406030204" pitchFamily="18" charset="0"/>
                <a:ea typeface="Cambria" panose="02040503050406030204" pitchFamily="18" charset="0"/>
              </a:rPr>
              <a:t>Artificial Intelligence</a:t>
            </a:r>
            <a:br>
              <a:rPr lang="en-IN" dirty="0">
                <a:effectLst/>
                <a:latin typeface="Cambria" panose="02040503050406030204" pitchFamily="18" charset="0"/>
                <a:ea typeface="Cambria" panose="02040503050406030204" pitchFamily="18" charset="0"/>
              </a:rPr>
            </a:br>
            <a:r>
              <a:rPr lang="en-US" sz="4000" b="1" dirty="0">
                <a:solidFill>
                  <a:srgbClr val="002060"/>
                </a:solidFill>
                <a:latin typeface="Cambria" panose="02040503050406030204" pitchFamily="18" charset="0"/>
                <a:ea typeface="Cambria" panose="02040503050406030204" pitchFamily="18" charset="0"/>
              </a:rPr>
              <a:t>Course Code:</a:t>
            </a:r>
            <a:r>
              <a:rPr lang="en-IN" sz="4000" b="1" dirty="0">
                <a:solidFill>
                  <a:srgbClr val="002060"/>
                </a:solidFill>
                <a:latin typeface="Cambria" panose="02040503050406030204" pitchFamily="18" charset="0"/>
                <a:ea typeface="Cambria" panose="02040503050406030204" pitchFamily="18" charset="0"/>
              </a:rPr>
              <a:t> </a:t>
            </a:r>
            <a:r>
              <a:rPr lang="en-US" sz="4000" b="1" dirty="0">
                <a:solidFill>
                  <a:srgbClr val="002060"/>
                </a:solidFill>
                <a:latin typeface="Cambria" panose="02040503050406030204" pitchFamily="18" charset="0"/>
                <a:ea typeface="Cambria" panose="02040503050406030204" pitchFamily="18" charset="0"/>
              </a:rPr>
              <a:t>CSE4019</a:t>
            </a:r>
          </a:p>
        </p:txBody>
      </p:sp>
      <p:sp>
        <p:nvSpPr>
          <p:cNvPr id="3" name="Subtitle 2">
            <a:extLst>
              <a:ext uri="{FF2B5EF4-FFF2-40B4-BE49-F238E27FC236}">
                <a16:creationId xmlns:a16="http://schemas.microsoft.com/office/drawing/2014/main" id="{7E354A7E-8496-3D49-82EA-FCF2A224641C}"/>
              </a:ext>
            </a:extLst>
          </p:cNvPr>
          <p:cNvSpPr>
            <a:spLocks noGrp="1"/>
          </p:cNvSpPr>
          <p:nvPr>
            <p:ph type="subTitle" idx="1"/>
          </p:nvPr>
        </p:nvSpPr>
        <p:spPr>
          <a:xfrm>
            <a:off x="1733626" y="4158340"/>
            <a:ext cx="9144000" cy="1655762"/>
          </a:xfrm>
        </p:spPr>
        <p:txBody>
          <a:bodyPr>
            <a:normAutofit/>
          </a:bodyPr>
          <a:lstStyle/>
          <a:p>
            <a:pPr algn="ctr"/>
            <a:r>
              <a:rPr lang="en-US" sz="3600" b="1" dirty="0">
                <a:solidFill>
                  <a:srgbClr val="FF0066"/>
                </a:solidFill>
                <a:latin typeface="Cambria" panose="02040503050406030204" pitchFamily="18" charset="0"/>
                <a:ea typeface="Cambria" panose="02040503050406030204" pitchFamily="18" charset="0"/>
              </a:rPr>
              <a:t>Winter Semester</a:t>
            </a:r>
          </a:p>
          <a:p>
            <a:pPr algn="ctr"/>
            <a:r>
              <a:rPr lang="en-US" sz="3600" dirty="0">
                <a:latin typeface="Cambria" panose="02040503050406030204" pitchFamily="18" charset="0"/>
                <a:ea typeface="Cambria" panose="02040503050406030204" pitchFamily="18" charset="0"/>
              </a:rPr>
              <a:t>(</a:t>
            </a:r>
            <a:r>
              <a:rPr lang="en-IN" sz="3600" b="1" dirty="0">
                <a:latin typeface="Cambria" panose="02040503050406030204" pitchFamily="18" charset="0"/>
                <a:ea typeface="Cambria" panose="02040503050406030204" pitchFamily="18" charset="0"/>
              </a:rPr>
              <a:t>2025-26</a:t>
            </a:r>
            <a:r>
              <a:rPr lang="en-IN" sz="3600" dirty="0">
                <a:effectLst/>
                <a:latin typeface="Cambria" panose="02040503050406030204" pitchFamily="18" charset="0"/>
                <a:ea typeface="Cambria" panose="02040503050406030204" pitchFamily="18" charset="0"/>
              </a:rPr>
              <a:t>)</a:t>
            </a:r>
          </a:p>
        </p:txBody>
      </p:sp>
      <p:sp>
        <p:nvSpPr>
          <p:cNvPr id="6" name="Rectangle 5">
            <a:extLst>
              <a:ext uri="{FF2B5EF4-FFF2-40B4-BE49-F238E27FC236}">
                <a16:creationId xmlns:a16="http://schemas.microsoft.com/office/drawing/2014/main" id="{5BBF35C6-7842-9242-B04B-C966D4A85DEA}"/>
              </a:ext>
            </a:extLst>
          </p:cNvPr>
          <p:cNvSpPr/>
          <p:nvPr/>
        </p:nvSpPr>
        <p:spPr>
          <a:xfrm>
            <a:off x="3126998" y="5297826"/>
            <a:ext cx="6096000" cy="1323439"/>
          </a:xfrm>
          <a:prstGeom prst="rect">
            <a:avLst/>
          </a:prstGeom>
        </p:spPr>
        <p:txBody>
          <a:bodyPr>
            <a:spAutoFit/>
          </a:bodyPr>
          <a:lstStyle/>
          <a:p>
            <a:pPr algn="ctr"/>
            <a:r>
              <a:rPr lang="en-IN" sz="2000" b="1" dirty="0">
                <a:latin typeface="Cambria" panose="02040503050406030204" pitchFamily="18" charset="0"/>
                <a:ea typeface="Cambria" panose="02040503050406030204" pitchFamily="18" charset="0"/>
              </a:rPr>
              <a:t>by</a:t>
            </a:r>
          </a:p>
          <a:p>
            <a:pPr algn="ctr"/>
            <a:r>
              <a:rPr lang="en-IN" sz="2000" b="1" dirty="0">
                <a:solidFill>
                  <a:srgbClr val="0000FF"/>
                </a:solidFill>
                <a:latin typeface="Cambria" panose="02040503050406030204" pitchFamily="18" charset="0"/>
                <a:ea typeface="Cambria" panose="02040503050406030204" pitchFamily="18" charset="0"/>
              </a:rPr>
              <a:t>Dr. Edara Sreenivasa  Reddy</a:t>
            </a:r>
          </a:p>
          <a:p>
            <a:pPr algn="ctr"/>
            <a:r>
              <a:rPr lang="en-IN" sz="2000" b="1" dirty="0">
                <a:solidFill>
                  <a:srgbClr val="FF0000"/>
                </a:solidFill>
                <a:latin typeface="Cambria" panose="02040503050406030204" pitchFamily="18" charset="0"/>
                <a:ea typeface="Cambria" panose="02040503050406030204" pitchFamily="18" charset="0"/>
              </a:rPr>
              <a:t>Professor,-HAG,</a:t>
            </a:r>
          </a:p>
          <a:p>
            <a:pPr algn="ctr"/>
            <a:r>
              <a:rPr lang="en-IN" sz="2000" b="1" dirty="0">
                <a:latin typeface="Cambria" panose="02040503050406030204" pitchFamily="18" charset="0"/>
                <a:ea typeface="Cambria" panose="02040503050406030204" pitchFamily="18" charset="0"/>
              </a:rPr>
              <a:t>SCOPE, VIT-AP University, India</a:t>
            </a:r>
            <a:endParaRPr lang="en-US" sz="2000" b="1"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B9A9722F-4A94-D04A-B2AC-0CB0B28F0431}"/>
              </a:ext>
            </a:extLst>
          </p:cNvPr>
          <p:cNvPicPr>
            <a:picLocks noChangeAspect="1"/>
          </p:cNvPicPr>
          <p:nvPr/>
        </p:nvPicPr>
        <p:blipFill>
          <a:blip r:embed="rId2"/>
          <a:stretch>
            <a:fillRect/>
          </a:stretch>
        </p:blipFill>
        <p:spPr>
          <a:xfrm>
            <a:off x="10877626" y="0"/>
            <a:ext cx="1314374" cy="1314374"/>
          </a:xfrm>
          <a:prstGeom prst="rect">
            <a:avLst/>
          </a:prstGeom>
        </p:spPr>
      </p:pic>
      <p:sp>
        <p:nvSpPr>
          <p:cNvPr id="4" name="Oval 3">
            <a:extLst>
              <a:ext uri="{FF2B5EF4-FFF2-40B4-BE49-F238E27FC236}">
                <a16:creationId xmlns:a16="http://schemas.microsoft.com/office/drawing/2014/main" id="{D677BDEA-10A2-A777-8F92-0AAE87BA0063}"/>
              </a:ext>
            </a:extLst>
          </p:cNvPr>
          <p:cNvSpPr/>
          <p:nvPr/>
        </p:nvSpPr>
        <p:spPr>
          <a:xfrm>
            <a:off x="10795819" y="6356350"/>
            <a:ext cx="47194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a:t>
            </a:r>
            <a:endParaRPr lang="en-IN"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F9D72DE5-C1BA-DF3E-9546-D5B301AA9EDF}"/>
              </a:ext>
            </a:extLst>
          </p:cNvPr>
          <p:cNvPicPr>
            <a:picLocks noChangeAspect="1"/>
          </p:cNvPicPr>
          <p:nvPr/>
        </p:nvPicPr>
        <p:blipFill>
          <a:blip r:embed="rId3"/>
          <a:stretch>
            <a:fillRect/>
          </a:stretch>
        </p:blipFill>
        <p:spPr>
          <a:xfrm>
            <a:off x="2949677" y="236735"/>
            <a:ext cx="5496233" cy="2663781"/>
          </a:xfrm>
          <a:prstGeom prst="rect">
            <a:avLst/>
          </a:prstGeom>
        </p:spPr>
      </p:pic>
    </p:spTree>
    <p:extLst>
      <p:ext uri="{BB962C8B-B14F-4D97-AF65-F5344CB8AC3E}">
        <p14:creationId xmlns:p14="http://schemas.microsoft.com/office/powerpoint/2010/main" val="750485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EA96C89-B703-A316-46B1-A11D5B0E1212}"/>
              </a:ext>
            </a:extLst>
          </p:cNvPr>
          <p:cNvSpPr>
            <a:spLocks noGrp="1" noChangeArrowheads="1"/>
          </p:cNvSpPr>
          <p:nvPr>
            <p:ph type="title"/>
          </p:nvPr>
        </p:nvSpPr>
        <p:spPr/>
        <p:txBody>
          <a:bodyPr/>
          <a:lstStyle/>
          <a:p>
            <a:r>
              <a:rPr lang="en-US" altLang="en-US" sz="3600" dirty="0"/>
              <a:t>What do you mean, </a:t>
            </a:r>
            <a:br>
              <a:rPr lang="en-US" altLang="en-US" sz="3600" dirty="0"/>
            </a:br>
            <a:r>
              <a:rPr lang="en-US" altLang="en-US" sz="3600" dirty="0"/>
              <a:t>sensors/percepts and effectors/actions?</a:t>
            </a:r>
          </a:p>
        </p:txBody>
      </p:sp>
      <p:sp>
        <p:nvSpPr>
          <p:cNvPr id="8195" name="Rectangle 3">
            <a:extLst>
              <a:ext uri="{FF2B5EF4-FFF2-40B4-BE49-F238E27FC236}">
                <a16:creationId xmlns:a16="http://schemas.microsoft.com/office/drawing/2014/main" id="{1A6CB2E8-ABF0-ACF1-4159-908008209DFA}"/>
              </a:ext>
            </a:extLst>
          </p:cNvPr>
          <p:cNvSpPr>
            <a:spLocks noGrp="1" noChangeArrowheads="1"/>
          </p:cNvSpPr>
          <p:nvPr>
            <p:ph type="body" idx="1"/>
          </p:nvPr>
        </p:nvSpPr>
        <p:spPr>
          <a:xfrm>
            <a:off x="2209800" y="1981200"/>
            <a:ext cx="7391400" cy="4114800"/>
          </a:xfrm>
        </p:spPr>
        <p:txBody>
          <a:bodyPr/>
          <a:lstStyle/>
          <a:p>
            <a:pPr>
              <a:lnSpc>
                <a:spcPct val="90000"/>
              </a:lnSpc>
            </a:pPr>
            <a:r>
              <a:rPr lang="en-US" altLang="en-US" sz="2000" dirty="0"/>
              <a:t>Humans</a:t>
            </a:r>
          </a:p>
          <a:p>
            <a:pPr lvl="1">
              <a:lnSpc>
                <a:spcPct val="90000"/>
              </a:lnSpc>
            </a:pPr>
            <a:r>
              <a:rPr lang="en-US" altLang="en-US" sz="2000" dirty="0"/>
              <a:t>Sensors: Eyes (vision), ears (hearing), skin (touch), tongue (gustation), nose (olfaction), neuromuscular system (proprioception)</a:t>
            </a:r>
          </a:p>
          <a:p>
            <a:pPr lvl="1">
              <a:lnSpc>
                <a:spcPct val="90000"/>
              </a:lnSpc>
            </a:pPr>
            <a:r>
              <a:rPr lang="en-US" altLang="en-US" sz="2000" dirty="0"/>
              <a:t>Percepts: </a:t>
            </a:r>
          </a:p>
          <a:p>
            <a:pPr lvl="2">
              <a:lnSpc>
                <a:spcPct val="90000"/>
              </a:lnSpc>
            </a:pPr>
            <a:r>
              <a:rPr lang="en-US" altLang="en-US" dirty="0"/>
              <a:t>At the lowest level – electrical signals from these sensors</a:t>
            </a:r>
          </a:p>
          <a:p>
            <a:pPr lvl="2">
              <a:lnSpc>
                <a:spcPct val="90000"/>
              </a:lnSpc>
            </a:pPr>
            <a:r>
              <a:rPr lang="en-US" altLang="en-US" dirty="0"/>
              <a:t>After preprocessing – objects in the visual field (location, textures, colors, …), auditory streams (pitch, loudness, direction), …</a:t>
            </a:r>
          </a:p>
          <a:p>
            <a:pPr lvl="1">
              <a:lnSpc>
                <a:spcPct val="90000"/>
              </a:lnSpc>
            </a:pPr>
            <a:r>
              <a:rPr lang="en-US" altLang="en-US" sz="2000" dirty="0"/>
              <a:t>Effectors: limbs, digits, eyes, tongue, …</a:t>
            </a:r>
          </a:p>
          <a:p>
            <a:pPr lvl="1">
              <a:lnSpc>
                <a:spcPct val="90000"/>
              </a:lnSpc>
            </a:pPr>
            <a:r>
              <a:rPr lang="en-US" altLang="en-US" sz="2000" dirty="0"/>
              <a:t>Actions: lift a finger, turn left, walk, run, carry an object, …</a:t>
            </a:r>
          </a:p>
          <a:p>
            <a:pPr>
              <a:lnSpc>
                <a:spcPct val="90000"/>
              </a:lnSpc>
            </a:pPr>
            <a:r>
              <a:rPr lang="en-US" altLang="en-US" sz="2000" dirty="0"/>
              <a:t>The Point: percepts and actions need to be carefully defined, possibly at different levels of abstraction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C8C3C-D11B-C4B4-2AE0-F464F406E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3A006-B617-DBEF-700D-1EDBE5D9CDC0}"/>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77B2D442-9E6D-241B-3500-045278FD7C96}"/>
              </a:ext>
            </a:extLst>
          </p:cNvPr>
          <p:cNvSpPr>
            <a:spLocks noGrp="1"/>
          </p:cNvSpPr>
          <p:nvPr>
            <p:ph idx="1"/>
          </p:nvPr>
        </p:nvSpPr>
        <p:spPr>
          <a:xfrm>
            <a:off x="280219" y="810425"/>
            <a:ext cx="11606981" cy="5203569"/>
          </a:xfrm>
        </p:spPr>
        <p:txBody>
          <a:bodyPr>
            <a:normAutofit/>
          </a:bodyPr>
          <a:lstStyle/>
          <a:p>
            <a:pPr marL="0" indent="0" fontAlgn="base">
              <a:buNone/>
            </a:pPr>
            <a:r>
              <a:rPr lang="en-US" b="1" dirty="0">
                <a:solidFill>
                  <a:srgbClr val="00B0F0"/>
                </a:solidFill>
                <a:latin typeface="Cambria" panose="02040503050406030204" pitchFamily="18" charset="0"/>
                <a:ea typeface="Cambria" panose="02040503050406030204" pitchFamily="18" charset="0"/>
              </a:rPr>
              <a:t>3. Actuators/Actions:</a:t>
            </a:r>
            <a:r>
              <a:rPr lang="en-US" dirty="0">
                <a:solidFill>
                  <a:srgbClr val="00B0F0"/>
                </a:solidFill>
                <a:latin typeface="Cambria" panose="02040503050406030204" pitchFamily="18" charset="0"/>
                <a:ea typeface="Cambria" panose="02040503050406030204" pitchFamily="18" charset="0"/>
              </a:rPr>
              <a:t> </a:t>
            </a:r>
          </a:p>
          <a:p>
            <a:pPr marL="0" indent="0" fontAlgn="base">
              <a:buNone/>
            </a:pPr>
            <a:r>
              <a:rPr lang="en-US" b="1" dirty="0">
                <a:latin typeface="Cambria" panose="02040503050406030204" pitchFamily="18" charset="0"/>
                <a:ea typeface="Cambria" panose="02040503050406030204" pitchFamily="18" charset="0"/>
              </a:rPr>
              <a:t>Actuators/Actions that the agent can perform the actions/activities are known as Actuators. The actions of the agents are as follows:</a:t>
            </a:r>
          </a:p>
          <a:p>
            <a:pPr marL="0" indent="0" fontAlgn="base">
              <a:buNone/>
            </a:pPr>
            <a:endParaRPr lang="en-US" dirty="0">
              <a:latin typeface="Cambria" panose="02040503050406030204" pitchFamily="18" charset="0"/>
              <a:ea typeface="Cambria" panose="02040503050406030204" pitchFamily="18" charset="0"/>
            </a:endParaRPr>
          </a:p>
          <a:p>
            <a:pPr lvl="1" fontAlgn="base"/>
            <a:r>
              <a:rPr lang="en-US" sz="2800" u="sng" dirty="0">
                <a:latin typeface="Cambria" panose="02040503050406030204" pitchFamily="18" charset="0"/>
                <a:ea typeface="Cambria" panose="02040503050406030204" pitchFamily="18" charset="0"/>
              </a:rPr>
              <a:t>Move forward: </a:t>
            </a:r>
            <a:r>
              <a:rPr lang="en-US" sz="2800" dirty="0">
                <a:latin typeface="Cambria" panose="02040503050406030204" pitchFamily="18" charset="0"/>
                <a:ea typeface="Cambria" panose="02040503050406030204" pitchFamily="18" charset="0"/>
              </a:rPr>
              <a:t>Move to next room.</a:t>
            </a:r>
          </a:p>
          <a:p>
            <a:pPr lvl="1" fontAlgn="base"/>
            <a:r>
              <a:rPr lang="en-US" sz="2800" u="sng" dirty="0">
                <a:latin typeface="Cambria" panose="02040503050406030204" pitchFamily="18" charset="0"/>
                <a:ea typeface="Cambria" panose="02040503050406030204" pitchFamily="18" charset="0"/>
              </a:rPr>
              <a:t>Turn right/left: </a:t>
            </a:r>
            <a:r>
              <a:rPr lang="en-US" sz="2800" dirty="0">
                <a:latin typeface="Cambria" panose="02040503050406030204" pitchFamily="18" charset="0"/>
                <a:ea typeface="Cambria" panose="02040503050406030204" pitchFamily="18" charset="0"/>
              </a:rPr>
              <a:t>Rotate agent 90 degrees.</a:t>
            </a:r>
          </a:p>
          <a:p>
            <a:pPr lvl="1" fontAlgn="base"/>
            <a:r>
              <a:rPr lang="en-US" sz="2800" u="sng" dirty="0">
                <a:latin typeface="Cambria" panose="02040503050406030204" pitchFamily="18" charset="0"/>
                <a:ea typeface="Cambria" panose="02040503050406030204" pitchFamily="18" charset="0"/>
              </a:rPr>
              <a:t>Shoot: </a:t>
            </a:r>
            <a:r>
              <a:rPr lang="en-US" sz="2800" dirty="0">
                <a:latin typeface="Cambria" panose="02040503050406030204" pitchFamily="18" charset="0"/>
                <a:ea typeface="Cambria" panose="02040503050406030204" pitchFamily="18" charset="0"/>
              </a:rPr>
              <a:t>Kill Wumpus with arrow.</a:t>
            </a:r>
          </a:p>
          <a:p>
            <a:pPr lvl="1" fontAlgn="base"/>
            <a:r>
              <a:rPr lang="en-US" sz="2800" u="sng" dirty="0">
                <a:latin typeface="Cambria" panose="02040503050406030204" pitchFamily="18" charset="0"/>
                <a:ea typeface="Cambria" panose="02040503050406030204" pitchFamily="18" charset="0"/>
              </a:rPr>
              <a:t>Grab: </a:t>
            </a:r>
            <a:r>
              <a:rPr lang="en-US" sz="2800" dirty="0">
                <a:latin typeface="Cambria" panose="02040503050406030204" pitchFamily="18" charset="0"/>
                <a:ea typeface="Cambria" panose="02040503050406030204" pitchFamily="18" charset="0"/>
              </a:rPr>
              <a:t>Take treasure.</a:t>
            </a:r>
          </a:p>
          <a:p>
            <a:pPr lvl="1" fontAlgn="base"/>
            <a:r>
              <a:rPr lang="en-US" sz="2800" u="sng" dirty="0">
                <a:latin typeface="Cambria" panose="02040503050406030204" pitchFamily="18" charset="0"/>
                <a:ea typeface="Cambria" panose="02040503050406030204" pitchFamily="18" charset="0"/>
              </a:rPr>
              <a:t>Release:</a:t>
            </a:r>
            <a:r>
              <a:rPr lang="en-US" sz="2800" dirty="0">
                <a:latin typeface="Cambria" panose="02040503050406030204" pitchFamily="18" charset="0"/>
                <a:ea typeface="Cambria" panose="02040503050406030204" pitchFamily="18" charset="0"/>
              </a:rPr>
              <a:t> Drop treasure</a:t>
            </a: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B2907324-DBBC-DD2E-0E9F-CD8C2A6E8204}"/>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EC720360-E9B6-5C66-EA5C-D71647910966}"/>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A8B92FC7-3D08-7A0A-9216-10BB91328826}"/>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4BBC2D07-B455-464A-717C-0E0A3FFFB77F}"/>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83</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340112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4914B-4D33-BDA2-5579-9F4C25879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F01D83-E858-06D7-332D-00EB28519CB7}"/>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D512FDDE-0855-4E9E-A454-547AE5D9A53D}"/>
              </a:ext>
            </a:extLst>
          </p:cNvPr>
          <p:cNvSpPr>
            <a:spLocks noGrp="1"/>
          </p:cNvSpPr>
          <p:nvPr>
            <p:ph idx="1"/>
          </p:nvPr>
        </p:nvSpPr>
        <p:spPr>
          <a:xfrm>
            <a:off x="280219" y="810425"/>
            <a:ext cx="11606981" cy="5203569"/>
          </a:xfrm>
        </p:spPr>
        <p:txBody>
          <a:bodyPr>
            <a:normAutofit fontScale="92500"/>
          </a:bodyPr>
          <a:lstStyle/>
          <a:p>
            <a:pPr marL="0" indent="0" fontAlgn="base">
              <a:buNone/>
            </a:pPr>
            <a:r>
              <a:rPr lang="en-US" sz="3000" b="1" dirty="0">
                <a:solidFill>
                  <a:srgbClr val="FF0000"/>
                </a:solidFill>
                <a:latin typeface="Cambria" panose="02040503050406030204" pitchFamily="18" charset="0"/>
                <a:ea typeface="Cambria" panose="02040503050406030204" pitchFamily="18" charset="0"/>
              </a:rPr>
              <a:t>4. Sensors:</a:t>
            </a:r>
            <a:r>
              <a:rPr lang="en-US" sz="3000" dirty="0">
                <a:solidFill>
                  <a:srgbClr val="FF0000"/>
                </a:solidFill>
                <a:latin typeface="Cambria" panose="02040503050406030204" pitchFamily="18" charset="0"/>
                <a:ea typeface="Cambria" panose="02040503050406030204" pitchFamily="18" charset="0"/>
              </a:rPr>
              <a:t> </a:t>
            </a:r>
          </a:p>
          <a:p>
            <a:pPr marL="0" indent="0" fontAlgn="base">
              <a:buNone/>
            </a:pPr>
            <a:r>
              <a:rPr lang="en-US" b="1" dirty="0">
                <a:latin typeface="Cambria" panose="02040503050406030204" pitchFamily="18" charset="0"/>
                <a:ea typeface="Cambria" panose="02040503050406030204" pitchFamily="18" charset="0"/>
              </a:rPr>
              <a:t>Devices help the agent in sensing following from the environment.</a:t>
            </a:r>
          </a:p>
          <a:p>
            <a:pPr lvl="1" fontAlgn="base"/>
            <a:r>
              <a:rPr lang="en-US" sz="2800" u="sng" dirty="0">
                <a:latin typeface="Cambria" panose="02040503050406030204" pitchFamily="18" charset="0"/>
                <a:ea typeface="Cambria" panose="02040503050406030204" pitchFamily="18" charset="0"/>
              </a:rPr>
              <a:t>Breeze: </a:t>
            </a:r>
            <a:r>
              <a:rPr lang="en-US" sz="2800" dirty="0">
                <a:latin typeface="Cambria" panose="02040503050406030204" pitchFamily="18" charset="0"/>
                <a:ea typeface="Cambria" panose="02040503050406030204" pitchFamily="18" charset="0"/>
              </a:rPr>
              <a:t>Detected near a pit.</a:t>
            </a:r>
          </a:p>
          <a:p>
            <a:pPr lvl="1" fontAlgn="base"/>
            <a:r>
              <a:rPr lang="en-US" sz="2800" u="sng" dirty="0">
                <a:latin typeface="Cambria" panose="02040503050406030204" pitchFamily="18" charset="0"/>
                <a:ea typeface="Cambria" panose="02040503050406030204" pitchFamily="18" charset="0"/>
              </a:rPr>
              <a:t>Stench: </a:t>
            </a:r>
            <a:r>
              <a:rPr lang="en-US" sz="2800" dirty="0">
                <a:latin typeface="Cambria" panose="02040503050406030204" pitchFamily="18" charset="0"/>
                <a:ea typeface="Cambria" panose="02040503050406030204" pitchFamily="18" charset="0"/>
              </a:rPr>
              <a:t>Detected near the Wumpus.</a:t>
            </a:r>
          </a:p>
          <a:p>
            <a:pPr lvl="1" fontAlgn="base"/>
            <a:r>
              <a:rPr lang="en-US" sz="2800" u="sng" dirty="0">
                <a:latin typeface="Cambria" panose="02040503050406030204" pitchFamily="18" charset="0"/>
                <a:ea typeface="Cambria" panose="02040503050406030204" pitchFamily="18" charset="0"/>
              </a:rPr>
              <a:t>Glitter: </a:t>
            </a:r>
            <a:r>
              <a:rPr lang="en-US" sz="2800" dirty="0">
                <a:latin typeface="Cambria" panose="02040503050406030204" pitchFamily="18" charset="0"/>
                <a:ea typeface="Cambria" panose="02040503050406030204" pitchFamily="18" charset="0"/>
              </a:rPr>
              <a:t>Detected when treasure is in the room.</a:t>
            </a:r>
          </a:p>
          <a:p>
            <a:pPr lvl="1" fontAlgn="base"/>
            <a:r>
              <a:rPr lang="en-US" sz="2800" u="sng" dirty="0">
                <a:latin typeface="Cambria" panose="02040503050406030204" pitchFamily="18" charset="0"/>
                <a:ea typeface="Cambria" panose="02040503050406030204" pitchFamily="18" charset="0"/>
              </a:rPr>
              <a:t>Scream: </a:t>
            </a:r>
            <a:r>
              <a:rPr lang="en-US" sz="2800" dirty="0">
                <a:latin typeface="Cambria" panose="02040503050406030204" pitchFamily="18" charset="0"/>
                <a:ea typeface="Cambria" panose="02040503050406030204" pitchFamily="18" charset="0"/>
              </a:rPr>
              <a:t>Triggered when Wumpus is killed.</a:t>
            </a:r>
          </a:p>
          <a:p>
            <a:pPr lvl="1" fontAlgn="base"/>
            <a:r>
              <a:rPr lang="en-US" sz="2800" u="sng" dirty="0">
                <a:latin typeface="Cambria" panose="02040503050406030204" pitchFamily="18" charset="0"/>
                <a:ea typeface="Cambria" panose="02040503050406030204" pitchFamily="18" charset="0"/>
              </a:rPr>
              <a:t>Bump: </a:t>
            </a:r>
            <a:r>
              <a:rPr lang="en-US" sz="2800" dirty="0">
                <a:latin typeface="Cambria" panose="02040503050406030204" pitchFamily="18" charset="0"/>
                <a:ea typeface="Cambria" panose="02040503050406030204" pitchFamily="18" charset="0"/>
              </a:rPr>
              <a:t>Occurs when hitting a wall.</a:t>
            </a: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a:p>
            <a:pPr algn="just" fontAlgn="base"/>
            <a:r>
              <a:rPr lang="en-US" b="1" dirty="0">
                <a:latin typeface="Cambria" panose="02040503050406030204" pitchFamily="18" charset="0"/>
                <a:ea typeface="Cambria" panose="02040503050406030204" pitchFamily="18" charset="0"/>
              </a:rPr>
              <a:t>This process repeats till the agent finds the cave using its sensory inputs, reasoning and planning to achieve its goal safely.</a:t>
            </a:r>
          </a:p>
          <a:p>
            <a:pPr algn="just" fontAlgn="base"/>
            <a:r>
              <a:rPr lang="en-US" dirty="0">
                <a:latin typeface="Cambria" panose="02040503050406030204" pitchFamily="18" charset="0"/>
                <a:ea typeface="Cambria" panose="02040503050406030204" pitchFamily="18" charset="0"/>
              </a:rPr>
              <a:t>By using </a:t>
            </a:r>
            <a:r>
              <a:rPr lang="en-US" b="1" dirty="0">
                <a:latin typeface="Cambria" panose="02040503050406030204" pitchFamily="18" charset="0"/>
                <a:ea typeface="Cambria" panose="02040503050406030204" pitchFamily="18" charset="0"/>
              </a:rPr>
              <a:t>PEAS</a:t>
            </a:r>
            <a:r>
              <a:rPr lang="en-US" dirty="0">
                <a:latin typeface="Cambria" panose="02040503050406030204" pitchFamily="18" charset="0"/>
                <a:ea typeface="Cambria" panose="02040503050406030204" pitchFamily="18" charset="0"/>
              </a:rPr>
              <a:t> framework agent’s interactions with its environment are clearly defined, providing a structured approach to modeling intelligent behavior.</a:t>
            </a: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58CD2EBC-70B1-66B4-FE6C-F115EC2466D2}"/>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29993700-0777-48A2-73CE-78BB29FF77A8}"/>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95876153-B629-2A9B-A73A-75E9A6179541}"/>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0684E1C-BFA7-CA6B-3DFA-835A1E51D7E6}"/>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84</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0098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CB802-B41F-5B6F-804B-D3AB813612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634E1-1260-F12C-D4D1-E2F3F7527439}"/>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B65FF94D-83A3-44C9-8A4F-2557AB1F3A55}"/>
              </a:ext>
            </a:extLst>
          </p:cNvPr>
          <p:cNvSpPr>
            <a:spLocks noGrp="1"/>
          </p:cNvSpPr>
          <p:nvPr>
            <p:ph idx="1"/>
          </p:nvPr>
        </p:nvSpPr>
        <p:spPr>
          <a:xfrm>
            <a:off x="280219" y="810425"/>
            <a:ext cx="11606981" cy="5203569"/>
          </a:xfrm>
        </p:spPr>
        <p:txBody>
          <a:bodyPr>
            <a:normAutofit/>
          </a:bodyPr>
          <a:lstStyle/>
          <a:p>
            <a:pPr marL="0" indent="0" fontAlgn="base">
              <a:buNone/>
            </a:pPr>
            <a:r>
              <a:rPr lang="en-US" b="1" dirty="0">
                <a:solidFill>
                  <a:srgbClr val="0000FF"/>
                </a:solidFill>
                <a:latin typeface="Cambria" panose="02040503050406030204" pitchFamily="18" charset="0"/>
                <a:ea typeface="Cambria" panose="02040503050406030204" pitchFamily="18" charset="0"/>
              </a:rPr>
              <a:t>Step-1</a:t>
            </a:r>
          </a:p>
          <a:p>
            <a:pPr marL="0" indent="0" fontAlgn="base">
              <a:buNone/>
            </a:pPr>
            <a:r>
              <a:rPr lang="en-US" dirty="0">
                <a:latin typeface="Cambria" panose="02040503050406030204" pitchFamily="18" charset="0"/>
                <a:ea typeface="Cambria" panose="02040503050406030204" pitchFamily="18" charset="0"/>
              </a:rPr>
              <a:t>Initially, the agent is in the room [1,1] and does not feel any Breeze or any Stench which means the adjacent rooms are also OK. Room [1,1] is safe, so we will add a symbol OK.</a:t>
            </a: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A9549E14-50CF-4971-BDA9-2820AFDFF74E}"/>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245DB640-707A-113C-19A6-086680AC1378}"/>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BED764B8-8847-AD22-E51A-291D0D460A8F}"/>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DC09F65C-8A4A-F053-9FB9-9067E77170D4}"/>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85</a:t>
            </a:r>
            <a:endParaRPr lang="en-IN"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1AAF68D4-DF0E-EB6B-E33F-6878F6BC5942}"/>
              </a:ext>
            </a:extLst>
          </p:cNvPr>
          <p:cNvPicPr>
            <a:picLocks noChangeAspect="1"/>
          </p:cNvPicPr>
          <p:nvPr/>
        </p:nvPicPr>
        <p:blipFill>
          <a:blip r:embed="rId3"/>
          <a:stretch>
            <a:fillRect/>
          </a:stretch>
        </p:blipFill>
        <p:spPr>
          <a:xfrm>
            <a:off x="3047231" y="2575197"/>
            <a:ext cx="4981575" cy="3609975"/>
          </a:xfrm>
          <a:prstGeom prst="rect">
            <a:avLst/>
          </a:prstGeom>
        </p:spPr>
      </p:pic>
    </p:spTree>
    <p:extLst>
      <p:ext uri="{BB962C8B-B14F-4D97-AF65-F5344CB8AC3E}">
        <p14:creationId xmlns:p14="http://schemas.microsoft.com/office/powerpoint/2010/main" val="5203945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5EA3C-6F22-419A-5400-4399AAAFA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0D6AC-93C7-0583-0802-10880F24869F}"/>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D77138B9-3E70-F419-4179-C07F4C9282C3}"/>
              </a:ext>
            </a:extLst>
          </p:cNvPr>
          <p:cNvSpPr>
            <a:spLocks noGrp="1"/>
          </p:cNvSpPr>
          <p:nvPr>
            <p:ph idx="1"/>
          </p:nvPr>
        </p:nvSpPr>
        <p:spPr>
          <a:xfrm>
            <a:off x="280219" y="810425"/>
            <a:ext cx="11606981" cy="5545925"/>
          </a:xfrm>
        </p:spPr>
        <p:txBody>
          <a:bodyPr>
            <a:normAutofit fontScale="92500" lnSpcReduction="10000"/>
          </a:bodyPr>
          <a:lstStyle/>
          <a:p>
            <a:pPr marL="0" indent="0" fontAlgn="base">
              <a:buNone/>
            </a:pPr>
            <a:r>
              <a:rPr lang="en-US" b="1" dirty="0">
                <a:solidFill>
                  <a:srgbClr val="0000FF"/>
                </a:solidFill>
                <a:latin typeface="Cambria" panose="02040503050406030204" pitchFamily="18" charset="0"/>
                <a:ea typeface="Cambria" panose="02040503050406030204" pitchFamily="18" charset="0"/>
              </a:rPr>
              <a:t>Step-2</a:t>
            </a:r>
          </a:p>
          <a:p>
            <a:pPr marL="0" indent="0" algn="just" fontAlgn="base">
              <a:buNone/>
            </a:pPr>
            <a:r>
              <a:rPr lang="en-US" sz="2600" dirty="0">
                <a:latin typeface="Cambria" panose="02040503050406030204" pitchFamily="18" charset="0"/>
                <a:ea typeface="Cambria" panose="02040503050406030204" pitchFamily="18" charset="0"/>
              </a:rPr>
              <a:t>Now agent has only two options, either he can move to [1,2] or [2,1]. Suppose the agent chooses to move to the room [2,1]. In this room, the agent recognizes the breeze, which means Pit is around this room. The Pit can be in [3,1] or [2,2], so he will add a recognition symbol P to say that this is a Pit room.</a:t>
            </a: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a:p>
            <a:pPr marL="0" indent="0" algn="just" fontAlgn="base">
              <a:buNone/>
            </a:pPr>
            <a:r>
              <a:rPr lang="en-US" sz="2600" dirty="0">
                <a:latin typeface="Cambria" panose="02040503050406030204" pitchFamily="18" charset="0"/>
                <a:ea typeface="Cambria" panose="02040503050406030204" pitchFamily="18" charset="0"/>
              </a:rPr>
              <a:t>Now agent will stop and go back to the room [1,1]. The room [1,1] and [2,1] are now visited by the agent, so we will use the symbol V to represent the visited rooms.</a:t>
            </a:r>
          </a:p>
          <a:p>
            <a:pPr marL="0" indent="0" algn="just" fontAlgn="base">
              <a:buNone/>
            </a:pPr>
            <a:endParaRPr lang="en-US" sz="2400" i="0" dirty="0">
              <a:effectLst/>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232D4D37-1E4B-96C3-931D-03A90877F2D4}"/>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BA5BB7E8-C53C-E575-3514-6B6E563F8A51}"/>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1275D0CD-DAF2-926E-9372-7B6EBA94AB62}"/>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24C1A1C2-3F9F-0954-278B-58CB1F36B5C0}"/>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86</a:t>
            </a:r>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BCD0FD9D-2F54-EE25-5814-0C86E86BBBF0}"/>
              </a:ext>
            </a:extLst>
          </p:cNvPr>
          <p:cNvPicPr>
            <a:picLocks noChangeAspect="1"/>
          </p:cNvPicPr>
          <p:nvPr/>
        </p:nvPicPr>
        <p:blipFill>
          <a:blip r:embed="rId3"/>
          <a:stretch>
            <a:fillRect/>
          </a:stretch>
        </p:blipFill>
        <p:spPr>
          <a:xfrm>
            <a:off x="3441905" y="2579277"/>
            <a:ext cx="5067300" cy="2639757"/>
          </a:xfrm>
          <a:prstGeom prst="rect">
            <a:avLst/>
          </a:prstGeom>
        </p:spPr>
      </p:pic>
    </p:spTree>
    <p:extLst>
      <p:ext uri="{BB962C8B-B14F-4D97-AF65-F5344CB8AC3E}">
        <p14:creationId xmlns:p14="http://schemas.microsoft.com/office/powerpoint/2010/main" val="2865326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97B36-C982-43E9-B40C-727F8F3051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BED70-8AF8-2421-C07A-4823AE7E9742}"/>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7F4F5CF8-A588-7D4A-B19B-BAC2E9D2D8BE}"/>
              </a:ext>
            </a:extLst>
          </p:cNvPr>
          <p:cNvSpPr>
            <a:spLocks noGrp="1"/>
          </p:cNvSpPr>
          <p:nvPr>
            <p:ph idx="1"/>
          </p:nvPr>
        </p:nvSpPr>
        <p:spPr>
          <a:xfrm>
            <a:off x="280219" y="810425"/>
            <a:ext cx="11606981" cy="5545925"/>
          </a:xfrm>
        </p:spPr>
        <p:txBody>
          <a:bodyPr>
            <a:normAutofit lnSpcReduction="10000"/>
          </a:bodyPr>
          <a:lstStyle/>
          <a:p>
            <a:pPr marL="0" indent="0" fontAlgn="base">
              <a:buNone/>
            </a:pPr>
            <a:r>
              <a:rPr lang="en-US" b="1" dirty="0">
                <a:solidFill>
                  <a:srgbClr val="0000FF"/>
                </a:solidFill>
                <a:latin typeface="Cambria" panose="02040503050406030204" pitchFamily="18" charset="0"/>
                <a:ea typeface="Cambria" panose="02040503050406030204" pitchFamily="18" charset="0"/>
              </a:rPr>
              <a:t>Step-3</a:t>
            </a:r>
          </a:p>
          <a:p>
            <a:pPr marL="0" indent="0" algn="just" fontAlgn="base">
              <a:buNone/>
            </a:pPr>
            <a:r>
              <a:rPr lang="en-US" sz="2400" dirty="0">
                <a:latin typeface="Cambria" panose="02040503050406030204" pitchFamily="18" charset="0"/>
                <a:ea typeface="Cambria" panose="02040503050406030204" pitchFamily="18" charset="0"/>
              </a:rPr>
              <a:t>Now the agent will move to [1,2] room which is OK. In this room, the agent perceives a stench that denotes a Wumpus around the room. But Wumpus cannot be in the room [1,1] as it is already visited and also not in [2,2] because when the agent was at [2,1], he had not detected any stench. </a:t>
            </a: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a:p>
            <a:pPr marL="0" indent="0" algn="just" fontAlgn="base">
              <a:buNone/>
            </a:pPr>
            <a:r>
              <a:rPr lang="en-US" sz="2400" dirty="0">
                <a:latin typeface="Cambria" panose="02040503050406030204" pitchFamily="18" charset="0"/>
                <a:ea typeface="Cambria" panose="02040503050406030204" pitchFamily="18" charset="0"/>
              </a:rPr>
              <a:t>Therefore agent guesses that Wumpus is in the room [1,3], and in the current room, there is no breeze which means there is no Pit in the room [2,2]. So finally, the agent marks OK and moves further into the room [2,2].</a:t>
            </a:r>
            <a:endParaRPr lang="en-US" sz="2400" i="0" dirty="0">
              <a:effectLst/>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FD2C0DC3-59DE-DDF9-769A-AA1519AF22B2}"/>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2D1B9F64-A6F8-5398-D731-8D98B56AF718}"/>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7F1FBC6B-78F8-86C6-176E-B96BE8C84D29}"/>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830D4B14-FCB0-A978-B2C6-3C827335673B}"/>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87</a:t>
            </a:r>
            <a:endParaRPr lang="en-IN"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53DE9955-1087-4094-4BE1-27F71708D975}"/>
              </a:ext>
            </a:extLst>
          </p:cNvPr>
          <p:cNvPicPr>
            <a:picLocks noChangeAspect="1"/>
          </p:cNvPicPr>
          <p:nvPr/>
        </p:nvPicPr>
        <p:blipFill>
          <a:blip r:embed="rId3"/>
          <a:stretch>
            <a:fillRect/>
          </a:stretch>
        </p:blipFill>
        <p:spPr>
          <a:xfrm>
            <a:off x="4243387" y="2399072"/>
            <a:ext cx="4924425" cy="2708018"/>
          </a:xfrm>
          <a:prstGeom prst="rect">
            <a:avLst/>
          </a:prstGeom>
        </p:spPr>
      </p:pic>
    </p:spTree>
    <p:extLst>
      <p:ext uri="{BB962C8B-B14F-4D97-AF65-F5344CB8AC3E}">
        <p14:creationId xmlns:p14="http://schemas.microsoft.com/office/powerpoint/2010/main" val="5752623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1AB7C-3856-639C-160C-559E1844F5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51DFDA-AE7C-F459-8A8A-08D9A357BD5E}"/>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924DAF32-718F-9AC3-94CC-FF581F4E94D9}"/>
              </a:ext>
            </a:extLst>
          </p:cNvPr>
          <p:cNvSpPr>
            <a:spLocks noGrp="1"/>
          </p:cNvSpPr>
          <p:nvPr>
            <p:ph idx="1"/>
          </p:nvPr>
        </p:nvSpPr>
        <p:spPr>
          <a:xfrm>
            <a:off x="280219" y="810425"/>
            <a:ext cx="11606981" cy="5545925"/>
          </a:xfrm>
        </p:spPr>
        <p:txBody>
          <a:bodyPr>
            <a:normAutofit lnSpcReduction="10000"/>
          </a:bodyPr>
          <a:lstStyle/>
          <a:p>
            <a:pPr marL="0" indent="0" fontAlgn="base">
              <a:buNone/>
            </a:pPr>
            <a:r>
              <a:rPr lang="en-US" b="1" dirty="0">
                <a:solidFill>
                  <a:srgbClr val="0000FF"/>
                </a:solidFill>
                <a:latin typeface="Cambria" panose="02040503050406030204" pitchFamily="18" charset="0"/>
                <a:ea typeface="Cambria" panose="02040503050406030204" pitchFamily="18" charset="0"/>
              </a:rPr>
              <a:t>Step-4</a:t>
            </a:r>
          </a:p>
          <a:p>
            <a:pPr marL="0" indent="0" algn="just" fontAlgn="base">
              <a:buNone/>
            </a:pPr>
            <a:r>
              <a:rPr lang="en-US" sz="2400" dirty="0">
                <a:latin typeface="Cambria" panose="02040503050406030204" pitchFamily="18" charset="0"/>
                <a:ea typeface="Cambria" panose="02040503050406030204" pitchFamily="18" charset="0"/>
              </a:rPr>
              <a:t>Now, the agent is in the room [2,2], and there is no breeze and stench present, so let’s suppose the agent decides to move into the room [2,3]. In this room [2,3] agent perceives glitter, so he will grab the gold and climb out of the cave.</a:t>
            </a: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b="1" dirty="0">
              <a:latin typeface="Cambria" panose="02040503050406030204" pitchFamily="18" charset="0"/>
              <a:ea typeface="Cambria" panose="02040503050406030204" pitchFamily="18" charset="0"/>
            </a:endParaRPr>
          </a:p>
          <a:p>
            <a:pPr marL="0" indent="0" algn="just" fontAlgn="base">
              <a:buNone/>
            </a:pPr>
            <a:r>
              <a:rPr lang="en-US" sz="2400" b="1" dirty="0">
                <a:latin typeface="Cambria" panose="02040503050406030204" pitchFamily="18" charset="0"/>
                <a:ea typeface="Cambria" panose="02040503050406030204" pitchFamily="18" charset="0"/>
              </a:rPr>
              <a:t>Note:</a:t>
            </a:r>
            <a:r>
              <a:rPr lang="en-US" sz="2400" dirty="0">
                <a:latin typeface="Cambria" panose="02040503050406030204" pitchFamily="18" charset="0"/>
                <a:ea typeface="Cambria" panose="02040503050406030204" pitchFamily="18" charset="0"/>
              </a:rPr>
              <a:t> The problem is successfully solved if Agent ‘A’ is safe at the end without being eaten up by the Wumpus ‘W’ or avoiding falling into the pit ‘P’.</a:t>
            </a: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CFBEEAE6-39EC-3E65-FCCD-8746E4E4ACBC}"/>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1344FD4F-CC3F-032E-8DA5-EE958F804055}"/>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49F37B1B-A022-EBC5-0D71-014689DB80DE}"/>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800F8E9F-5453-F003-E54F-E0AF8D663620}"/>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88</a:t>
            </a:r>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439D5AFB-F819-92A3-5C2D-EFAC8C80D170}"/>
              </a:ext>
            </a:extLst>
          </p:cNvPr>
          <p:cNvPicPr>
            <a:picLocks noChangeAspect="1"/>
          </p:cNvPicPr>
          <p:nvPr/>
        </p:nvPicPr>
        <p:blipFill>
          <a:blip r:embed="rId3"/>
          <a:stretch>
            <a:fillRect/>
          </a:stretch>
        </p:blipFill>
        <p:spPr>
          <a:xfrm>
            <a:off x="3600450" y="2418735"/>
            <a:ext cx="4991100" cy="2664542"/>
          </a:xfrm>
          <a:prstGeom prst="rect">
            <a:avLst/>
          </a:prstGeom>
        </p:spPr>
      </p:pic>
    </p:spTree>
    <p:extLst>
      <p:ext uri="{BB962C8B-B14F-4D97-AF65-F5344CB8AC3E}">
        <p14:creationId xmlns:p14="http://schemas.microsoft.com/office/powerpoint/2010/main" val="28622937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7A925-FACC-B6AA-52EC-234595AFE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5E3D9-E481-D891-A2B3-03BA705FEFB0}"/>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Applications of Wumpus World Problem in AI</a:t>
            </a:r>
          </a:p>
        </p:txBody>
      </p:sp>
      <p:sp>
        <p:nvSpPr>
          <p:cNvPr id="4" name="Content Placeholder 3">
            <a:extLst>
              <a:ext uri="{FF2B5EF4-FFF2-40B4-BE49-F238E27FC236}">
                <a16:creationId xmlns:a16="http://schemas.microsoft.com/office/drawing/2014/main" id="{36157F6E-D87D-9712-9A0D-4228797C29A4}"/>
              </a:ext>
            </a:extLst>
          </p:cNvPr>
          <p:cNvSpPr>
            <a:spLocks noGrp="1"/>
          </p:cNvSpPr>
          <p:nvPr>
            <p:ph idx="1"/>
          </p:nvPr>
        </p:nvSpPr>
        <p:spPr>
          <a:xfrm>
            <a:off x="280219" y="810425"/>
            <a:ext cx="11606981" cy="5545925"/>
          </a:xfrm>
        </p:spPr>
        <p:txBody>
          <a:bodyPr>
            <a:normAutofit fontScale="92500" lnSpcReduction="10000"/>
          </a:bodyPr>
          <a:lstStyle/>
          <a:p>
            <a:pPr algn="just">
              <a:buNone/>
            </a:pPr>
            <a:r>
              <a:rPr lang="en-US" b="0" i="0" dirty="0">
                <a:solidFill>
                  <a:srgbClr val="0000FF"/>
                </a:solidFill>
                <a:effectLst/>
                <a:latin typeface="Cambria" panose="02040503050406030204" pitchFamily="18" charset="0"/>
                <a:ea typeface="Cambria" panose="02040503050406030204" pitchFamily="18" charset="0"/>
              </a:rPr>
              <a:t>The Wumpus World in AI is a classic problem with multiple uses, including:</a:t>
            </a:r>
          </a:p>
          <a:p>
            <a:pPr marL="514350" indent="-514350" algn="just">
              <a:buFont typeface="+mj-lt"/>
              <a:buAutoNum type="arabicPeriod"/>
            </a:pPr>
            <a:r>
              <a:rPr lang="en-US" b="1" i="0" dirty="0">
                <a:effectLst/>
                <a:latin typeface="Cambria" panose="02040503050406030204" pitchFamily="18" charset="0"/>
                <a:ea typeface="Cambria" panose="02040503050406030204" pitchFamily="18" charset="0"/>
              </a:rPr>
              <a:t>Developing intelligent agents: </a:t>
            </a:r>
            <a:r>
              <a:rPr lang="en-US" b="0" i="0" dirty="0">
                <a:effectLst/>
                <a:latin typeface="Cambria" panose="02040503050406030204" pitchFamily="18" charset="0"/>
                <a:ea typeface="Cambria" panose="02040503050406030204" pitchFamily="18" charset="0"/>
              </a:rPr>
              <a:t>The Wumpus World in AI is an excellent platform for creating intelligent agents capable of navigating complicated environments, reasoning in uncertainty, and planning actions.</a:t>
            </a:r>
          </a:p>
          <a:p>
            <a:pPr marL="514350" indent="-514350" algn="just">
              <a:buFont typeface="+mj-lt"/>
              <a:buAutoNum type="arabicPeriod"/>
            </a:pPr>
            <a:r>
              <a:rPr lang="en-US" b="1" i="0" dirty="0">
                <a:effectLst/>
                <a:latin typeface="Cambria" panose="02040503050406030204" pitchFamily="18" charset="0"/>
                <a:ea typeface="Cambria" panose="02040503050406030204" pitchFamily="18" charset="0"/>
              </a:rPr>
              <a:t>Testing AI algorithms: </a:t>
            </a:r>
            <a:r>
              <a:rPr lang="en-US" b="0" i="0" dirty="0">
                <a:effectLst/>
                <a:latin typeface="Cambria" panose="02040503050406030204" pitchFamily="18" charset="0"/>
                <a:ea typeface="Cambria" panose="02040503050406030204" pitchFamily="18" charset="0"/>
              </a:rPr>
              <a:t>Wumpus World is a benchmark issue for testing and comparing various AI algorithms, such as search, planning, and reinforcement learning.</a:t>
            </a:r>
          </a:p>
          <a:p>
            <a:pPr marL="514350" indent="-514350" algn="just">
              <a:buFont typeface="+mj-lt"/>
              <a:buAutoNum type="arabicPeriod"/>
            </a:pPr>
            <a:r>
              <a:rPr lang="en-US" b="1" i="0" dirty="0">
                <a:effectLst/>
                <a:latin typeface="Cambria" panose="02040503050406030204" pitchFamily="18" charset="0"/>
                <a:ea typeface="Cambria" panose="02040503050406030204" pitchFamily="18" charset="0"/>
              </a:rPr>
              <a:t>Education and training: </a:t>
            </a:r>
            <a:r>
              <a:rPr lang="en-US" b="0" i="0" dirty="0">
                <a:effectLst/>
                <a:latin typeface="Cambria" panose="02040503050406030204" pitchFamily="18" charset="0"/>
                <a:ea typeface="Cambria" panose="02040503050406030204" pitchFamily="18" charset="0"/>
              </a:rPr>
              <a:t>Because it is simple to use and offers hands-on experience, the Wumpus World in AI is a popular tool for teaching AI concepts and algorithms to students.</a:t>
            </a:r>
          </a:p>
          <a:p>
            <a:pPr marL="514350" indent="-514350" algn="just">
              <a:buFont typeface="+mj-lt"/>
              <a:buAutoNum type="arabicPeriod"/>
            </a:pPr>
            <a:r>
              <a:rPr lang="en-US" b="1" i="0" dirty="0">
                <a:effectLst/>
                <a:latin typeface="Cambria" panose="02040503050406030204" pitchFamily="18" charset="0"/>
                <a:ea typeface="Cambria" panose="02040503050406030204" pitchFamily="18" charset="0"/>
              </a:rPr>
              <a:t>Game Development: </a:t>
            </a:r>
            <a:r>
              <a:rPr lang="en-US" b="0" i="0" dirty="0">
                <a:effectLst/>
                <a:latin typeface="Cambria" panose="02040503050406030204" pitchFamily="18" charset="0"/>
                <a:ea typeface="Cambria" panose="02040503050406030204" pitchFamily="18" charset="0"/>
              </a:rPr>
              <a:t>Wumpus World can motivate developers to create challenging and engaging games requiring strategic thinking and problem-solving.</a:t>
            </a:r>
          </a:p>
          <a:p>
            <a:pPr marL="514350" indent="-514350" algn="just">
              <a:buFont typeface="+mj-lt"/>
              <a:buAutoNum type="arabicPeriod"/>
            </a:pPr>
            <a:r>
              <a:rPr lang="en-US" b="1" i="0" dirty="0">
                <a:effectLst/>
                <a:latin typeface="Cambria" panose="02040503050406030204" pitchFamily="18" charset="0"/>
                <a:ea typeface="Cambria" panose="02040503050406030204" pitchFamily="18" charset="0"/>
              </a:rPr>
              <a:t>Robotics: </a:t>
            </a:r>
            <a:r>
              <a:rPr lang="en-US" b="0" i="0" dirty="0">
                <a:effectLst/>
                <a:latin typeface="Cambria" panose="02040503050406030204" pitchFamily="18" charset="0"/>
                <a:ea typeface="Cambria" panose="02040503050406030204" pitchFamily="18" charset="0"/>
              </a:rPr>
              <a:t>The Wumpus World can be used as a testing and development setting for robotics algorithms such as pathfinding and mapping.</a:t>
            </a:r>
          </a:p>
          <a:p>
            <a:pPr marL="457200" indent="-457200" algn="just" fontAlgn="base">
              <a:buFont typeface="+mj-lt"/>
              <a:buAutoNum type="arabicPeriod"/>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F1CB6803-5947-29FB-C0D2-852BAEDA58F1}"/>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0B3C7551-2661-4896-AE66-5AC2875A693E}"/>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E13EE811-E5F9-C30A-E454-A39BBE584FA2}"/>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4CA17171-331E-6EEC-1F2D-7454D63E8F07}"/>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89</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836467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B490A-627A-BD0F-50D2-83A83D6CF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7CCCA-53BD-AD81-04CB-8C3A0E8CDEE9}"/>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Examples of PEAS in AI Applications</a:t>
            </a:r>
          </a:p>
        </p:txBody>
      </p:sp>
      <p:sp>
        <p:nvSpPr>
          <p:cNvPr id="4" name="Content Placeholder 3">
            <a:extLst>
              <a:ext uri="{FF2B5EF4-FFF2-40B4-BE49-F238E27FC236}">
                <a16:creationId xmlns:a16="http://schemas.microsoft.com/office/drawing/2014/main" id="{24771B91-2220-67B2-C248-1FF5BC8AC67B}"/>
              </a:ext>
            </a:extLst>
          </p:cNvPr>
          <p:cNvSpPr>
            <a:spLocks noGrp="1"/>
          </p:cNvSpPr>
          <p:nvPr>
            <p:ph idx="1"/>
          </p:nvPr>
        </p:nvSpPr>
        <p:spPr>
          <a:xfrm>
            <a:off x="280219" y="810425"/>
            <a:ext cx="11606981" cy="5545925"/>
          </a:xfrm>
        </p:spPr>
        <p:txBody>
          <a:bodyPr>
            <a:normAutofit lnSpcReduction="10000"/>
          </a:bodyPr>
          <a:lstStyle/>
          <a:p>
            <a:pPr marL="0" indent="0">
              <a:buNone/>
            </a:pPr>
            <a:r>
              <a:rPr lang="en-IN" b="1" dirty="0">
                <a:solidFill>
                  <a:srgbClr val="0000FF"/>
                </a:solidFill>
                <a:latin typeface="Cambria" panose="02040503050406030204" pitchFamily="18" charset="0"/>
                <a:ea typeface="Cambria" panose="02040503050406030204" pitchFamily="18" charset="0"/>
              </a:rPr>
              <a:t>1) Autonomous Vehicle</a:t>
            </a:r>
          </a:p>
          <a:p>
            <a:pPr marL="0" indent="0">
              <a:buNone/>
            </a:pPr>
            <a:r>
              <a:rPr lang="en-IN" b="1" dirty="0">
                <a:latin typeface="Cambria" panose="02040503050406030204" pitchFamily="18" charset="0"/>
                <a:ea typeface="Cambria" panose="02040503050406030204" pitchFamily="18" charset="0"/>
              </a:rPr>
              <a:t>Performance Measure:</a:t>
            </a:r>
            <a:r>
              <a:rPr lang="en-IN" dirty="0">
                <a:latin typeface="Cambria" panose="02040503050406030204" pitchFamily="18" charset="0"/>
                <a:ea typeface="Cambria" panose="02040503050406030204" pitchFamily="18" charset="0"/>
              </a:rPr>
              <a:t> Safety, fuel efficiency, adherence to traffic laws, and timely arrival.</a:t>
            </a:r>
          </a:p>
          <a:p>
            <a:pPr marL="0" indent="0">
              <a:buNone/>
            </a:pPr>
            <a:r>
              <a:rPr lang="en-IN" b="1" dirty="0">
                <a:latin typeface="Cambria" panose="02040503050406030204" pitchFamily="18" charset="0"/>
                <a:ea typeface="Cambria" panose="02040503050406030204" pitchFamily="18" charset="0"/>
              </a:rPr>
              <a:t>Environment:</a:t>
            </a:r>
            <a:r>
              <a:rPr lang="en-IN" dirty="0">
                <a:latin typeface="Cambria" panose="02040503050406030204" pitchFamily="18" charset="0"/>
                <a:ea typeface="Cambria" panose="02040503050406030204" pitchFamily="18" charset="0"/>
              </a:rPr>
              <a:t> Roads, other vehicles, pedestrians, and weather conditions.</a:t>
            </a:r>
          </a:p>
          <a:p>
            <a:pPr marL="0" indent="0">
              <a:buNone/>
            </a:pPr>
            <a:r>
              <a:rPr lang="en-IN" b="1" dirty="0">
                <a:latin typeface="Cambria" panose="02040503050406030204" pitchFamily="18" charset="0"/>
                <a:ea typeface="Cambria" panose="02040503050406030204" pitchFamily="18" charset="0"/>
              </a:rPr>
              <a:t>Actuators:</a:t>
            </a:r>
            <a:r>
              <a:rPr lang="en-IN" dirty="0">
                <a:latin typeface="Cambria" panose="02040503050406030204" pitchFamily="18" charset="0"/>
                <a:ea typeface="Cambria" panose="02040503050406030204" pitchFamily="18" charset="0"/>
              </a:rPr>
              <a:t> Steering wheel, brakes, accelerator, and turn signals.</a:t>
            </a:r>
          </a:p>
          <a:p>
            <a:pPr marL="0" indent="0">
              <a:buNone/>
            </a:pPr>
            <a:r>
              <a:rPr lang="en-IN" b="1" dirty="0">
                <a:latin typeface="Cambria" panose="02040503050406030204" pitchFamily="18" charset="0"/>
                <a:ea typeface="Cambria" panose="02040503050406030204" pitchFamily="18" charset="0"/>
              </a:rPr>
              <a:t>Sensors:</a:t>
            </a:r>
            <a:r>
              <a:rPr lang="en-IN" dirty="0">
                <a:latin typeface="Cambria" panose="02040503050406030204" pitchFamily="18" charset="0"/>
                <a:ea typeface="Cambria" panose="02040503050406030204" pitchFamily="18" charset="0"/>
              </a:rPr>
              <a:t> Cameras, Lidar, radar, GPS, and ultrasonic sensors. </a:t>
            </a:r>
          </a:p>
          <a:p>
            <a:pPr marL="0" indent="0">
              <a:buNone/>
            </a:pPr>
            <a:r>
              <a:rPr lang="en-IN" b="1" dirty="0">
                <a:solidFill>
                  <a:srgbClr val="FF0066"/>
                </a:solidFill>
                <a:latin typeface="Cambria" panose="02040503050406030204" pitchFamily="18" charset="0"/>
                <a:ea typeface="Cambria" panose="02040503050406030204" pitchFamily="18" charset="0"/>
              </a:rPr>
              <a:t>2) Virtual Assistant</a:t>
            </a:r>
          </a:p>
          <a:p>
            <a:pPr marL="0" indent="0">
              <a:buNone/>
            </a:pPr>
            <a:r>
              <a:rPr lang="en-IN" b="1" dirty="0">
                <a:latin typeface="Cambria" panose="02040503050406030204" pitchFamily="18" charset="0"/>
                <a:ea typeface="Cambria" panose="02040503050406030204" pitchFamily="18" charset="0"/>
              </a:rPr>
              <a:t>Performance Measure:</a:t>
            </a:r>
            <a:r>
              <a:rPr lang="en-IN" dirty="0">
                <a:latin typeface="Cambria" panose="02040503050406030204" pitchFamily="18" charset="0"/>
                <a:ea typeface="Cambria" panose="02040503050406030204" pitchFamily="18" charset="0"/>
              </a:rPr>
              <a:t> Task completion, accuracy, and user satisfaction.</a:t>
            </a:r>
          </a:p>
          <a:p>
            <a:pPr marL="0" indent="0">
              <a:buNone/>
            </a:pPr>
            <a:r>
              <a:rPr lang="en-IN" b="1" dirty="0">
                <a:latin typeface="Cambria" panose="02040503050406030204" pitchFamily="18" charset="0"/>
                <a:ea typeface="Cambria" panose="02040503050406030204" pitchFamily="18" charset="0"/>
              </a:rPr>
              <a:t>Environment:</a:t>
            </a:r>
            <a:r>
              <a:rPr lang="en-IN" dirty="0">
                <a:latin typeface="Cambria" panose="02040503050406030204" pitchFamily="18" charset="0"/>
                <a:ea typeface="Cambria" panose="02040503050406030204" pitchFamily="18" charset="0"/>
              </a:rPr>
              <a:t> Digital interfaces, apps, user commands, and connected devices.</a:t>
            </a:r>
          </a:p>
          <a:p>
            <a:pPr marL="0" indent="0">
              <a:buNone/>
            </a:pPr>
            <a:r>
              <a:rPr lang="en-IN" b="1" dirty="0">
                <a:latin typeface="Cambria" panose="02040503050406030204" pitchFamily="18" charset="0"/>
                <a:ea typeface="Cambria" panose="02040503050406030204" pitchFamily="18" charset="0"/>
              </a:rPr>
              <a:t>Actuators:</a:t>
            </a:r>
            <a:r>
              <a:rPr lang="en-IN" dirty="0">
                <a:latin typeface="Cambria" panose="02040503050406030204" pitchFamily="18" charset="0"/>
                <a:ea typeface="Cambria" panose="02040503050406030204" pitchFamily="18" charset="0"/>
              </a:rPr>
              <a:t> Voice output and device control.</a:t>
            </a:r>
          </a:p>
          <a:p>
            <a:pPr marL="0" indent="0">
              <a:buNone/>
            </a:pPr>
            <a:r>
              <a:rPr lang="en-IN" b="1" dirty="0">
                <a:latin typeface="Cambria" panose="02040503050406030204" pitchFamily="18" charset="0"/>
                <a:ea typeface="Cambria" panose="02040503050406030204" pitchFamily="18" charset="0"/>
              </a:rPr>
              <a:t>Sensors:</a:t>
            </a:r>
            <a:r>
              <a:rPr lang="en-IN" dirty="0">
                <a:latin typeface="Cambria" panose="02040503050406030204" pitchFamily="18" charset="0"/>
                <a:ea typeface="Cambria" panose="02040503050406030204" pitchFamily="18" charset="0"/>
              </a:rPr>
              <a:t> Microphones and speech recognition technology. </a:t>
            </a: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752EC902-6D16-F256-735C-6D60D4878258}"/>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58EE26A1-5CFC-559E-3BDB-A917AF5D557F}"/>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8A43AF59-1707-2FAD-127A-C638E06E8968}"/>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954D6AFC-C6C5-23CC-3D25-628B481C5138}"/>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90</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298688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D7D10-0137-160A-2595-AC5A4151C9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FD70C2-C6E4-6763-49A0-512EF3E4C8D7}"/>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Examples of PEAS in AI Applications</a:t>
            </a:r>
          </a:p>
        </p:txBody>
      </p:sp>
      <p:sp>
        <p:nvSpPr>
          <p:cNvPr id="4" name="Content Placeholder 3">
            <a:extLst>
              <a:ext uri="{FF2B5EF4-FFF2-40B4-BE49-F238E27FC236}">
                <a16:creationId xmlns:a16="http://schemas.microsoft.com/office/drawing/2014/main" id="{F0E8FABA-F619-0F50-C154-9E1914F84E5D}"/>
              </a:ext>
            </a:extLst>
          </p:cNvPr>
          <p:cNvSpPr>
            <a:spLocks noGrp="1"/>
          </p:cNvSpPr>
          <p:nvPr>
            <p:ph idx="1"/>
          </p:nvPr>
        </p:nvSpPr>
        <p:spPr>
          <a:xfrm>
            <a:off x="280219" y="810425"/>
            <a:ext cx="11606981" cy="5545925"/>
          </a:xfrm>
        </p:spPr>
        <p:txBody>
          <a:bodyPr>
            <a:normAutofit/>
          </a:bodyPr>
          <a:lstStyle/>
          <a:p>
            <a:pPr marL="0" indent="0">
              <a:buNone/>
            </a:pPr>
            <a:r>
              <a:rPr lang="en-IN" b="1" dirty="0">
                <a:solidFill>
                  <a:srgbClr val="0000FF"/>
                </a:solidFill>
                <a:latin typeface="Cambria" panose="02040503050406030204" pitchFamily="18" charset="0"/>
                <a:ea typeface="Cambria" panose="02040503050406030204" pitchFamily="18" charset="0"/>
              </a:rPr>
              <a:t>3) P</a:t>
            </a:r>
            <a:r>
              <a:rPr lang="en-US" b="1" dirty="0">
                <a:solidFill>
                  <a:srgbClr val="0000FF"/>
                </a:solidFill>
                <a:latin typeface="Cambria" panose="02040503050406030204" pitchFamily="18" charset="0"/>
                <a:ea typeface="Cambria" panose="02040503050406030204" pitchFamily="18" charset="0"/>
              </a:rPr>
              <a:t>art-Picking Robot (in a factory):</a:t>
            </a:r>
          </a:p>
          <a:p>
            <a:pPr marL="0" indent="0">
              <a:buNone/>
            </a:pPr>
            <a:r>
              <a:rPr lang="en-US" sz="2400" b="1" dirty="0">
                <a:latin typeface="Cambria" panose="02040503050406030204" pitchFamily="18" charset="0"/>
                <a:ea typeface="Cambria" panose="02040503050406030204" pitchFamily="18" charset="0"/>
              </a:rPr>
              <a:t>Performance Measure: </a:t>
            </a:r>
            <a:r>
              <a:rPr lang="en-US" sz="2400" dirty="0">
                <a:latin typeface="Cambria" panose="02040503050406030204" pitchFamily="18" charset="0"/>
                <a:ea typeface="Cambria" panose="02040503050406030204" pitchFamily="18" charset="0"/>
              </a:rPr>
              <a:t>Precision, speed, and quality of production, measured by the percentage of parts in the correct bins.</a:t>
            </a:r>
          </a:p>
          <a:p>
            <a:pPr marL="0" indent="0">
              <a:buNone/>
            </a:pPr>
            <a:r>
              <a:rPr lang="en-US" sz="2400" b="1" dirty="0">
                <a:latin typeface="Cambria" panose="02040503050406030204" pitchFamily="18" charset="0"/>
                <a:ea typeface="Cambria" panose="02040503050406030204" pitchFamily="18" charset="0"/>
              </a:rPr>
              <a:t>Environment: </a:t>
            </a:r>
            <a:r>
              <a:rPr lang="en-US" sz="2400" dirty="0">
                <a:latin typeface="Cambria" panose="02040503050406030204" pitchFamily="18" charset="0"/>
                <a:ea typeface="Cambria" panose="02040503050406030204" pitchFamily="18" charset="0"/>
              </a:rPr>
              <a:t>A manufacturing floor with machinery and a conveyor belt for parts.</a:t>
            </a:r>
          </a:p>
          <a:p>
            <a:pPr marL="0" indent="0">
              <a:buNone/>
            </a:pPr>
            <a:r>
              <a:rPr lang="en-US" sz="2400" b="1" dirty="0">
                <a:latin typeface="Cambria" panose="02040503050406030204" pitchFamily="18" charset="0"/>
                <a:ea typeface="Cambria" panose="02040503050406030204" pitchFamily="18" charset="0"/>
              </a:rPr>
              <a:t>Actuators: </a:t>
            </a:r>
            <a:r>
              <a:rPr lang="en-US" sz="2400" dirty="0">
                <a:latin typeface="Cambria" panose="02040503050406030204" pitchFamily="18" charset="0"/>
                <a:ea typeface="Cambria" panose="02040503050406030204" pitchFamily="18" charset="0"/>
              </a:rPr>
              <a:t>Robotic arms and conveyor belt motors.</a:t>
            </a:r>
          </a:p>
          <a:p>
            <a:pPr marL="0" indent="0">
              <a:buNone/>
            </a:pPr>
            <a:r>
              <a:rPr lang="en-US" sz="2400" b="1" dirty="0">
                <a:latin typeface="Cambria" panose="02040503050406030204" pitchFamily="18" charset="0"/>
                <a:ea typeface="Cambria" panose="02040503050406030204" pitchFamily="18" charset="0"/>
              </a:rPr>
              <a:t>Sensors: </a:t>
            </a:r>
            <a:r>
              <a:rPr lang="en-US" sz="2400" dirty="0">
                <a:latin typeface="Cambria" panose="02040503050406030204" pitchFamily="18" charset="0"/>
                <a:ea typeface="Cambria" panose="02040503050406030204" pitchFamily="18" charset="0"/>
              </a:rPr>
              <a:t>Cameras, proximity sensors, and force sensors to identify and manipulate parts. </a:t>
            </a:r>
          </a:p>
          <a:p>
            <a:pPr marL="0" indent="0">
              <a:buNone/>
            </a:pPr>
            <a:r>
              <a:rPr lang="en-US" b="1" dirty="0">
                <a:solidFill>
                  <a:srgbClr val="00B050"/>
                </a:solidFill>
                <a:latin typeface="Cambria" panose="02040503050406030204" pitchFamily="18" charset="0"/>
                <a:ea typeface="Cambria" panose="02040503050406030204" pitchFamily="18" charset="0"/>
              </a:rPr>
              <a:t>4) Hospital Management System</a:t>
            </a:r>
          </a:p>
          <a:p>
            <a:pPr marL="0" indent="0">
              <a:buNone/>
            </a:pPr>
            <a:r>
              <a:rPr lang="en-US" b="1" dirty="0">
                <a:latin typeface="Cambria" panose="02040503050406030204" pitchFamily="18" charset="0"/>
                <a:ea typeface="Cambria" panose="02040503050406030204" pitchFamily="18" charset="0"/>
              </a:rPr>
              <a:t>Performance Measure: </a:t>
            </a:r>
            <a:r>
              <a:rPr lang="en-US" dirty="0">
                <a:latin typeface="Cambria" panose="02040503050406030204" pitchFamily="18" charset="0"/>
                <a:ea typeface="Cambria" panose="02040503050406030204" pitchFamily="18" charset="0"/>
              </a:rPr>
              <a:t>Patient's health, Admission process, Payment</a:t>
            </a:r>
          </a:p>
          <a:p>
            <a:pPr marL="0" indent="0">
              <a:buNone/>
            </a:pPr>
            <a:r>
              <a:rPr lang="en-US" b="1" dirty="0">
                <a:latin typeface="Cambria" panose="02040503050406030204" pitchFamily="18" charset="0"/>
                <a:ea typeface="Cambria" panose="02040503050406030204" pitchFamily="18" charset="0"/>
              </a:rPr>
              <a:t>Environment: </a:t>
            </a:r>
            <a:r>
              <a:rPr lang="en-US" dirty="0">
                <a:latin typeface="Cambria" panose="02040503050406030204" pitchFamily="18" charset="0"/>
                <a:ea typeface="Cambria" panose="02040503050406030204" pitchFamily="18" charset="0"/>
              </a:rPr>
              <a:t>Hospital, Doctors, Patients</a:t>
            </a:r>
          </a:p>
          <a:p>
            <a:pPr marL="0" indent="0">
              <a:buNone/>
            </a:pPr>
            <a:r>
              <a:rPr lang="en-US" b="1" dirty="0">
                <a:latin typeface="Cambria" panose="02040503050406030204" pitchFamily="18" charset="0"/>
                <a:ea typeface="Cambria" panose="02040503050406030204" pitchFamily="18" charset="0"/>
              </a:rPr>
              <a:t>Actuators: </a:t>
            </a:r>
            <a:r>
              <a:rPr lang="en-US" dirty="0">
                <a:latin typeface="Cambria" panose="02040503050406030204" pitchFamily="18" charset="0"/>
                <a:ea typeface="Cambria" panose="02040503050406030204" pitchFamily="18" charset="0"/>
              </a:rPr>
              <a:t>Prescription, Diagnosis, Scan report</a:t>
            </a:r>
          </a:p>
          <a:p>
            <a:pPr marL="0" indent="0">
              <a:buNone/>
            </a:pPr>
            <a:r>
              <a:rPr lang="en-US" b="1" dirty="0">
                <a:latin typeface="Cambria" panose="02040503050406030204" pitchFamily="18" charset="0"/>
                <a:ea typeface="Cambria" panose="02040503050406030204" pitchFamily="18" charset="0"/>
              </a:rPr>
              <a:t>Sensors: </a:t>
            </a:r>
            <a:r>
              <a:rPr lang="en-US" dirty="0">
                <a:latin typeface="Cambria" panose="02040503050406030204" pitchFamily="18" charset="0"/>
                <a:ea typeface="Cambria" panose="02040503050406030204" pitchFamily="18" charset="0"/>
              </a:rPr>
              <a:t>Symptoms, Patient's response</a:t>
            </a:r>
            <a:endParaRPr lang="en-IN"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DF20C4F6-6346-440C-5A18-173665E6B29E}"/>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6EA16246-C859-8FAB-4B9D-6A832E7F4071}"/>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E1A6B20C-A9EB-DC8A-D7CE-2883549CC753}"/>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3FF1311-DE4C-EC8C-F4BD-9626CF5A0D83}"/>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91</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300890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23ACC-F699-BB6F-37C8-5B5D59A047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BAC3A-77A5-3600-D2B7-E50E3E19A5EF}"/>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Examples of PEAS in AI Applications</a:t>
            </a:r>
          </a:p>
        </p:txBody>
      </p:sp>
      <p:sp>
        <p:nvSpPr>
          <p:cNvPr id="4" name="Content Placeholder 3">
            <a:extLst>
              <a:ext uri="{FF2B5EF4-FFF2-40B4-BE49-F238E27FC236}">
                <a16:creationId xmlns:a16="http://schemas.microsoft.com/office/drawing/2014/main" id="{2F3C7D70-B6DA-167B-71DD-E3FC269FFC7A}"/>
              </a:ext>
            </a:extLst>
          </p:cNvPr>
          <p:cNvSpPr>
            <a:spLocks noGrp="1"/>
          </p:cNvSpPr>
          <p:nvPr>
            <p:ph idx="1"/>
          </p:nvPr>
        </p:nvSpPr>
        <p:spPr>
          <a:xfrm>
            <a:off x="280219" y="810425"/>
            <a:ext cx="11606981" cy="5545925"/>
          </a:xfrm>
        </p:spPr>
        <p:txBody>
          <a:bodyPr>
            <a:normAutofit/>
          </a:bodyPr>
          <a:lstStyle/>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CB44456F-E15C-CD5A-526D-33331C9335B0}"/>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47EB010B-A554-D301-E553-D1EAB11FF119}"/>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4B413184-1393-17EF-D995-FF00F6745A83}"/>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32AC2672-A04F-AECB-BCC6-ACCE3E2EE1B7}"/>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92</a:t>
            </a:r>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4241A4F0-733A-D30A-23EE-1D12C604EA6B}"/>
              </a:ext>
            </a:extLst>
          </p:cNvPr>
          <p:cNvPicPr>
            <a:picLocks noChangeAspect="1"/>
          </p:cNvPicPr>
          <p:nvPr/>
        </p:nvPicPr>
        <p:blipFill>
          <a:blip r:embed="rId3"/>
          <a:srcRect l="2985" t="2227" r="4519" b="5195"/>
          <a:stretch>
            <a:fillRect/>
          </a:stretch>
        </p:blipFill>
        <p:spPr>
          <a:xfrm>
            <a:off x="491613" y="810425"/>
            <a:ext cx="10677832" cy="5545925"/>
          </a:xfrm>
          <a:prstGeom prst="rect">
            <a:avLst/>
          </a:prstGeom>
        </p:spPr>
      </p:pic>
    </p:spTree>
    <p:extLst>
      <p:ext uri="{BB962C8B-B14F-4D97-AF65-F5344CB8AC3E}">
        <p14:creationId xmlns:p14="http://schemas.microsoft.com/office/powerpoint/2010/main" val="3208027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6361" y="192781"/>
            <a:ext cx="4203700" cy="1367041"/>
          </a:xfrm>
          <a:prstGeom prst="rect">
            <a:avLst/>
          </a:prstGeom>
        </p:spPr>
        <p:txBody>
          <a:bodyPr vert="horz" wrap="square" lIns="0" tIns="12700" rIns="0" bIns="0" rtlCol="0" anchor="ctr">
            <a:spAutoFit/>
          </a:bodyPr>
          <a:lstStyle/>
          <a:p>
            <a:pPr marL="12700">
              <a:lnSpc>
                <a:spcPct val="100000"/>
              </a:lnSpc>
              <a:spcBef>
                <a:spcPts val="100"/>
              </a:spcBef>
            </a:pPr>
            <a:r>
              <a:rPr dirty="0"/>
              <a:t>E.g.,</a:t>
            </a:r>
            <a:r>
              <a:rPr spc="-35" dirty="0"/>
              <a:t> </a:t>
            </a:r>
            <a:r>
              <a:rPr spc="-10" dirty="0"/>
              <a:t>vacuum-</a:t>
            </a:r>
            <a:r>
              <a:rPr dirty="0"/>
              <a:t>cleaner</a:t>
            </a:r>
            <a:r>
              <a:rPr spc="-40" dirty="0"/>
              <a:t> </a:t>
            </a:r>
            <a:r>
              <a:rPr spc="-10" dirty="0"/>
              <a:t>world</a:t>
            </a:r>
          </a:p>
        </p:txBody>
      </p:sp>
      <p:sp>
        <p:nvSpPr>
          <p:cNvPr id="3" name="object 3"/>
          <p:cNvSpPr txBox="1"/>
          <p:nvPr/>
        </p:nvSpPr>
        <p:spPr>
          <a:xfrm>
            <a:off x="1831340" y="3624579"/>
            <a:ext cx="3242310" cy="637540"/>
          </a:xfrm>
          <a:prstGeom prst="rect">
            <a:avLst/>
          </a:prstGeom>
        </p:spPr>
        <p:txBody>
          <a:bodyPr vert="horz" wrap="square" lIns="0" tIns="10160" rIns="0" bIns="0" rtlCol="0">
            <a:spAutoFit/>
          </a:bodyPr>
          <a:lstStyle/>
          <a:p>
            <a:pPr marL="354965" marR="5080" indent="-342900">
              <a:lnSpc>
                <a:spcPct val="100800"/>
              </a:lnSpc>
              <a:spcBef>
                <a:spcPts val="80"/>
              </a:spcBef>
            </a:pPr>
            <a:r>
              <a:rPr sz="2000" dirty="0">
                <a:latin typeface="Times New Roman"/>
                <a:cs typeface="Times New Roman"/>
              </a:rPr>
              <a:t>Percepts:</a:t>
            </a:r>
            <a:r>
              <a:rPr sz="2000" spc="-20" dirty="0">
                <a:latin typeface="Times New Roman"/>
                <a:cs typeface="Times New Roman"/>
              </a:rPr>
              <a:t> </a:t>
            </a:r>
            <a:r>
              <a:rPr sz="2000" dirty="0">
                <a:latin typeface="Times New Roman"/>
                <a:cs typeface="Times New Roman"/>
              </a:rPr>
              <a:t>location</a:t>
            </a:r>
            <a:r>
              <a:rPr sz="2000" spc="-15" dirty="0">
                <a:latin typeface="Times New Roman"/>
                <a:cs typeface="Times New Roman"/>
              </a:rPr>
              <a:t> </a:t>
            </a:r>
            <a:r>
              <a:rPr sz="2000" dirty="0">
                <a:latin typeface="Times New Roman"/>
                <a:cs typeface="Times New Roman"/>
              </a:rPr>
              <a:t>and</a:t>
            </a:r>
            <a:r>
              <a:rPr sz="2000" spc="-10" dirty="0">
                <a:latin typeface="Times New Roman"/>
                <a:cs typeface="Times New Roman"/>
              </a:rPr>
              <a:t> contents, </a:t>
            </a:r>
            <a:r>
              <a:rPr sz="2000" dirty="0">
                <a:latin typeface="Times New Roman"/>
                <a:cs typeface="Times New Roman"/>
              </a:rPr>
              <a:t>e.g.,</a:t>
            </a:r>
            <a:r>
              <a:rPr sz="2000" spc="-20" dirty="0">
                <a:latin typeface="Times New Roman"/>
                <a:cs typeface="Times New Roman"/>
              </a:rPr>
              <a:t> </a:t>
            </a:r>
            <a:r>
              <a:rPr sz="2000" dirty="0">
                <a:latin typeface="Times New Roman"/>
                <a:cs typeface="Times New Roman"/>
              </a:rPr>
              <a:t>[A,</a:t>
            </a:r>
            <a:r>
              <a:rPr sz="2000" spc="-15" dirty="0">
                <a:latin typeface="Times New Roman"/>
                <a:cs typeface="Times New Roman"/>
              </a:rPr>
              <a:t> </a:t>
            </a:r>
            <a:r>
              <a:rPr sz="2000" spc="-10" dirty="0">
                <a:latin typeface="Times New Roman"/>
                <a:cs typeface="Times New Roman"/>
              </a:rPr>
              <a:t>Dirty]</a:t>
            </a:r>
            <a:endParaRPr sz="2000">
              <a:latin typeface="Times New Roman"/>
              <a:cs typeface="Times New Roman"/>
            </a:endParaRPr>
          </a:p>
        </p:txBody>
      </p:sp>
      <p:sp>
        <p:nvSpPr>
          <p:cNvPr id="4" name="object 4"/>
          <p:cNvSpPr txBox="1"/>
          <p:nvPr/>
        </p:nvSpPr>
        <p:spPr>
          <a:xfrm>
            <a:off x="1831341" y="4602479"/>
            <a:ext cx="3362325" cy="330200"/>
          </a:xfrm>
          <a:prstGeom prst="rect">
            <a:avLst/>
          </a:prstGeom>
        </p:spPr>
        <p:txBody>
          <a:bodyPr vert="horz" wrap="square" lIns="0" tIns="12700" rIns="0" bIns="0" rtlCol="0">
            <a:spAutoFit/>
          </a:bodyPr>
          <a:lstStyle/>
          <a:p>
            <a:pPr marL="12700">
              <a:spcBef>
                <a:spcPts val="100"/>
              </a:spcBef>
            </a:pPr>
            <a:r>
              <a:rPr sz="2000" dirty="0">
                <a:latin typeface="Times New Roman"/>
                <a:cs typeface="Times New Roman"/>
              </a:rPr>
              <a:t>Actions:</a:t>
            </a:r>
            <a:r>
              <a:rPr sz="2000" spc="-15" dirty="0">
                <a:latin typeface="Times New Roman"/>
                <a:cs typeface="Times New Roman"/>
              </a:rPr>
              <a:t> </a:t>
            </a:r>
            <a:r>
              <a:rPr sz="2000" i="1" dirty="0">
                <a:latin typeface="Times New Roman"/>
                <a:cs typeface="Times New Roman"/>
              </a:rPr>
              <a:t>Left</a:t>
            </a:r>
            <a:r>
              <a:rPr sz="2000" dirty="0">
                <a:latin typeface="Times New Roman"/>
                <a:cs typeface="Times New Roman"/>
              </a:rPr>
              <a:t>,</a:t>
            </a:r>
            <a:r>
              <a:rPr sz="2000" spc="-15" dirty="0">
                <a:latin typeface="Times New Roman"/>
                <a:cs typeface="Times New Roman"/>
              </a:rPr>
              <a:t> </a:t>
            </a:r>
            <a:r>
              <a:rPr sz="2000" i="1" dirty="0">
                <a:latin typeface="Times New Roman"/>
                <a:cs typeface="Times New Roman"/>
              </a:rPr>
              <a:t>Right</a:t>
            </a:r>
            <a:r>
              <a:rPr sz="2000" dirty="0">
                <a:latin typeface="Times New Roman"/>
                <a:cs typeface="Times New Roman"/>
              </a:rPr>
              <a:t>,</a:t>
            </a:r>
            <a:r>
              <a:rPr sz="2000" spc="-15" dirty="0">
                <a:latin typeface="Times New Roman"/>
                <a:cs typeface="Times New Roman"/>
              </a:rPr>
              <a:t> </a:t>
            </a:r>
            <a:r>
              <a:rPr sz="2000" i="1" dirty="0">
                <a:latin typeface="Times New Roman"/>
                <a:cs typeface="Times New Roman"/>
              </a:rPr>
              <a:t>Suck</a:t>
            </a:r>
            <a:r>
              <a:rPr sz="2000" dirty="0">
                <a:latin typeface="Times New Roman"/>
                <a:cs typeface="Times New Roman"/>
              </a:rPr>
              <a:t>,</a:t>
            </a:r>
            <a:r>
              <a:rPr sz="2000" spc="-15" dirty="0">
                <a:latin typeface="Times New Roman"/>
                <a:cs typeface="Times New Roman"/>
              </a:rPr>
              <a:t> </a:t>
            </a:r>
            <a:r>
              <a:rPr sz="2000" i="1" spc="-20" dirty="0">
                <a:latin typeface="Times New Roman"/>
                <a:cs typeface="Times New Roman"/>
              </a:rPr>
              <a:t>NoOp</a:t>
            </a:r>
            <a:endParaRPr sz="2000">
              <a:latin typeface="Times New Roman"/>
              <a:cs typeface="Times New Roman"/>
            </a:endParaRPr>
          </a:p>
        </p:txBody>
      </p:sp>
      <p:grpSp>
        <p:nvGrpSpPr>
          <p:cNvPr id="5" name="object 5"/>
          <p:cNvGrpSpPr/>
          <p:nvPr/>
        </p:nvGrpSpPr>
        <p:grpSpPr>
          <a:xfrm>
            <a:off x="1752600" y="685801"/>
            <a:ext cx="3067050" cy="2762250"/>
            <a:chOff x="228600" y="685801"/>
            <a:chExt cx="3067050" cy="2762250"/>
          </a:xfrm>
        </p:grpSpPr>
        <p:pic>
          <p:nvPicPr>
            <p:cNvPr id="6" name="object 6"/>
            <p:cNvPicPr/>
            <p:nvPr/>
          </p:nvPicPr>
          <p:blipFill>
            <a:blip r:embed="rId2" cstate="print"/>
            <a:stretch>
              <a:fillRect/>
            </a:stretch>
          </p:blipFill>
          <p:spPr>
            <a:xfrm>
              <a:off x="847725" y="2219325"/>
              <a:ext cx="2447925" cy="1228725"/>
            </a:xfrm>
            <a:prstGeom prst="rect">
              <a:avLst/>
            </a:prstGeom>
          </p:spPr>
        </p:pic>
        <p:pic>
          <p:nvPicPr>
            <p:cNvPr id="7" name="object 7"/>
            <p:cNvPicPr/>
            <p:nvPr/>
          </p:nvPicPr>
          <p:blipFill>
            <a:blip r:embed="rId3" cstate="print"/>
            <a:stretch>
              <a:fillRect/>
            </a:stretch>
          </p:blipFill>
          <p:spPr>
            <a:xfrm>
              <a:off x="939338" y="1953490"/>
              <a:ext cx="1014152" cy="1014152"/>
            </a:xfrm>
            <a:prstGeom prst="rect">
              <a:avLst/>
            </a:prstGeom>
          </p:spPr>
        </p:pic>
        <p:sp>
          <p:nvSpPr>
            <p:cNvPr id="8" name="object 8"/>
            <p:cNvSpPr/>
            <p:nvPr/>
          </p:nvSpPr>
          <p:spPr>
            <a:xfrm>
              <a:off x="990599" y="1981200"/>
              <a:ext cx="914400" cy="914400"/>
            </a:xfrm>
            <a:custGeom>
              <a:avLst/>
              <a:gdLst/>
              <a:ahLst/>
              <a:cxnLst/>
              <a:rect l="l" t="t" r="r" b="b"/>
              <a:pathLst>
                <a:path w="914400" h="914400">
                  <a:moveTo>
                    <a:pt x="646581" y="0"/>
                  </a:moveTo>
                  <a:lnTo>
                    <a:pt x="267818" y="0"/>
                  </a:lnTo>
                  <a:lnTo>
                    <a:pt x="0" y="267818"/>
                  </a:lnTo>
                  <a:lnTo>
                    <a:pt x="0" y="646581"/>
                  </a:lnTo>
                  <a:lnTo>
                    <a:pt x="267818" y="914400"/>
                  </a:lnTo>
                  <a:lnTo>
                    <a:pt x="646581" y="914400"/>
                  </a:lnTo>
                  <a:lnTo>
                    <a:pt x="914400" y="646581"/>
                  </a:lnTo>
                  <a:lnTo>
                    <a:pt x="914400" y="267818"/>
                  </a:lnTo>
                  <a:lnTo>
                    <a:pt x="646581" y="0"/>
                  </a:lnTo>
                  <a:close/>
                </a:path>
              </a:pathLst>
            </a:custGeom>
            <a:solidFill>
              <a:srgbClr val="00D2A9">
                <a:alpha val="41958"/>
              </a:srgbClr>
            </a:solidFill>
          </p:spPr>
          <p:txBody>
            <a:bodyPr wrap="square" lIns="0" tIns="0" rIns="0" bIns="0" rtlCol="0"/>
            <a:lstStyle/>
            <a:p>
              <a:endParaRPr/>
            </a:p>
          </p:txBody>
        </p:sp>
        <p:sp>
          <p:nvSpPr>
            <p:cNvPr id="9" name="object 9"/>
            <p:cNvSpPr/>
            <p:nvPr/>
          </p:nvSpPr>
          <p:spPr>
            <a:xfrm>
              <a:off x="990599" y="1981200"/>
              <a:ext cx="914400" cy="914400"/>
            </a:xfrm>
            <a:custGeom>
              <a:avLst/>
              <a:gdLst/>
              <a:ahLst/>
              <a:cxnLst/>
              <a:rect l="l" t="t" r="r" b="b"/>
              <a:pathLst>
                <a:path w="914400" h="914400">
                  <a:moveTo>
                    <a:pt x="0" y="267818"/>
                  </a:moveTo>
                  <a:lnTo>
                    <a:pt x="267818" y="0"/>
                  </a:lnTo>
                  <a:lnTo>
                    <a:pt x="646580" y="0"/>
                  </a:lnTo>
                  <a:lnTo>
                    <a:pt x="914399" y="267818"/>
                  </a:lnTo>
                  <a:lnTo>
                    <a:pt x="914399" y="646580"/>
                  </a:lnTo>
                  <a:lnTo>
                    <a:pt x="646580" y="914399"/>
                  </a:lnTo>
                  <a:lnTo>
                    <a:pt x="267818" y="914399"/>
                  </a:lnTo>
                  <a:lnTo>
                    <a:pt x="0" y="646580"/>
                  </a:lnTo>
                  <a:lnTo>
                    <a:pt x="0" y="267818"/>
                  </a:lnTo>
                  <a:close/>
                </a:path>
              </a:pathLst>
            </a:custGeom>
            <a:ln w="9524">
              <a:solidFill>
                <a:srgbClr val="00D2A9"/>
              </a:solidFill>
            </a:ln>
          </p:spPr>
          <p:txBody>
            <a:bodyPr wrap="square" lIns="0" tIns="0" rIns="0" bIns="0" rtlCol="0"/>
            <a:lstStyle/>
            <a:p>
              <a:endParaRPr/>
            </a:p>
          </p:txBody>
        </p:sp>
        <p:sp>
          <p:nvSpPr>
            <p:cNvPr id="10" name="object 10"/>
            <p:cNvSpPr/>
            <p:nvPr/>
          </p:nvSpPr>
          <p:spPr>
            <a:xfrm>
              <a:off x="228600" y="685801"/>
              <a:ext cx="1941830" cy="462280"/>
            </a:xfrm>
            <a:custGeom>
              <a:avLst/>
              <a:gdLst/>
              <a:ahLst/>
              <a:cxnLst/>
              <a:rect l="l" t="t" r="r" b="b"/>
              <a:pathLst>
                <a:path w="1941830" h="462280">
                  <a:moveTo>
                    <a:pt x="1941556" y="0"/>
                  </a:moveTo>
                  <a:lnTo>
                    <a:pt x="0" y="0"/>
                  </a:lnTo>
                  <a:lnTo>
                    <a:pt x="0" y="461664"/>
                  </a:lnTo>
                  <a:lnTo>
                    <a:pt x="1941556" y="461664"/>
                  </a:lnTo>
                  <a:lnTo>
                    <a:pt x="1941556" y="0"/>
                  </a:lnTo>
                  <a:close/>
                </a:path>
              </a:pathLst>
            </a:custGeom>
            <a:solidFill>
              <a:srgbClr val="00D2A9">
                <a:alpha val="34118"/>
              </a:srgbClr>
            </a:solidFill>
          </p:spPr>
          <p:txBody>
            <a:bodyPr wrap="square" lIns="0" tIns="0" rIns="0" bIns="0" rtlCol="0"/>
            <a:lstStyle/>
            <a:p>
              <a:endParaRPr/>
            </a:p>
          </p:txBody>
        </p:sp>
      </p:grpSp>
      <p:pic>
        <p:nvPicPr>
          <p:cNvPr id="11" name="object 11"/>
          <p:cNvPicPr/>
          <p:nvPr/>
        </p:nvPicPr>
        <p:blipFill>
          <a:blip r:embed="rId4" cstate="print"/>
          <a:stretch>
            <a:fillRect/>
          </a:stretch>
        </p:blipFill>
        <p:spPr>
          <a:xfrm>
            <a:off x="6004983" y="2438401"/>
            <a:ext cx="1828800" cy="1914525"/>
          </a:xfrm>
          <a:prstGeom prst="rect">
            <a:avLst/>
          </a:prstGeom>
        </p:spPr>
      </p:pic>
      <p:sp>
        <p:nvSpPr>
          <p:cNvPr id="12" name="object 12"/>
          <p:cNvSpPr txBox="1"/>
          <p:nvPr/>
        </p:nvSpPr>
        <p:spPr>
          <a:xfrm>
            <a:off x="8125249" y="2942908"/>
            <a:ext cx="2177415" cy="330200"/>
          </a:xfrm>
          <a:prstGeom prst="rect">
            <a:avLst/>
          </a:prstGeom>
        </p:spPr>
        <p:txBody>
          <a:bodyPr vert="horz" wrap="square" lIns="0" tIns="12700" rIns="0" bIns="0" rtlCol="0">
            <a:spAutoFit/>
          </a:bodyPr>
          <a:lstStyle/>
          <a:p>
            <a:pPr marL="12700">
              <a:spcBef>
                <a:spcPts val="100"/>
              </a:spcBef>
            </a:pPr>
            <a:r>
              <a:rPr sz="2000" b="1" dirty="0">
                <a:latin typeface="Times New Roman"/>
                <a:cs typeface="Times New Roman"/>
              </a:rPr>
              <a:t>iRobot</a:t>
            </a:r>
            <a:r>
              <a:rPr sz="2000" b="1" spc="-45" dirty="0">
                <a:latin typeface="Times New Roman"/>
                <a:cs typeface="Times New Roman"/>
              </a:rPr>
              <a:t> </a:t>
            </a:r>
            <a:r>
              <a:rPr sz="2000" b="1" spc="-10" dirty="0">
                <a:latin typeface="Times New Roman"/>
                <a:cs typeface="Times New Roman"/>
              </a:rPr>
              <a:t>Corporation</a:t>
            </a:r>
            <a:endParaRPr sz="2000">
              <a:latin typeface="Times New Roman"/>
              <a:cs typeface="Times New Roman"/>
            </a:endParaRPr>
          </a:p>
        </p:txBody>
      </p:sp>
      <p:sp>
        <p:nvSpPr>
          <p:cNvPr id="13" name="object 13"/>
          <p:cNvSpPr txBox="1"/>
          <p:nvPr/>
        </p:nvSpPr>
        <p:spPr>
          <a:xfrm>
            <a:off x="8049047" y="3625533"/>
            <a:ext cx="2404745" cy="228268"/>
          </a:xfrm>
          <a:prstGeom prst="rect">
            <a:avLst/>
          </a:prstGeom>
        </p:spPr>
        <p:txBody>
          <a:bodyPr vert="horz" wrap="square" lIns="0" tIns="12700" rIns="0" bIns="0" rtlCol="0">
            <a:spAutoFit/>
          </a:bodyPr>
          <a:lstStyle/>
          <a:p>
            <a:pPr marL="12700">
              <a:spcBef>
                <a:spcPts val="100"/>
              </a:spcBef>
            </a:pPr>
            <a:r>
              <a:rPr sz="1400" b="1" dirty="0">
                <a:latin typeface="Times New Roman"/>
                <a:cs typeface="Times New Roman"/>
              </a:rPr>
              <a:t>Founder</a:t>
            </a:r>
            <a:r>
              <a:rPr sz="1400" b="1" spc="-70" dirty="0">
                <a:latin typeface="Times New Roman"/>
                <a:cs typeface="Times New Roman"/>
              </a:rPr>
              <a:t> </a:t>
            </a:r>
            <a:r>
              <a:rPr sz="1400" b="1" dirty="0">
                <a:latin typeface="Times New Roman"/>
                <a:cs typeface="Times New Roman"/>
              </a:rPr>
              <a:t>Rodney</a:t>
            </a:r>
            <a:r>
              <a:rPr sz="1400" b="1" spc="-40" dirty="0">
                <a:latin typeface="Times New Roman"/>
                <a:cs typeface="Times New Roman"/>
              </a:rPr>
              <a:t> </a:t>
            </a:r>
            <a:r>
              <a:rPr sz="1400" b="1" dirty="0">
                <a:latin typeface="Times New Roman"/>
                <a:cs typeface="Times New Roman"/>
              </a:rPr>
              <a:t>Brooks</a:t>
            </a:r>
            <a:r>
              <a:rPr sz="1400" b="1" spc="-35" dirty="0">
                <a:latin typeface="Times New Roman"/>
                <a:cs typeface="Times New Roman"/>
              </a:rPr>
              <a:t> </a:t>
            </a:r>
            <a:r>
              <a:rPr sz="1400" b="1" spc="-20" dirty="0">
                <a:latin typeface="Times New Roman"/>
                <a:cs typeface="Times New Roman"/>
              </a:rPr>
              <a:t>(MIT)</a:t>
            </a:r>
            <a:endParaRPr sz="1400">
              <a:latin typeface="Times New Roman"/>
              <a:cs typeface="Times New Roman"/>
            </a:endParaRPr>
          </a:p>
        </p:txBody>
      </p:sp>
      <p:pic>
        <p:nvPicPr>
          <p:cNvPr id="14" name="object 14"/>
          <p:cNvPicPr/>
          <p:nvPr/>
        </p:nvPicPr>
        <p:blipFill>
          <a:blip r:embed="rId5" cstate="print"/>
          <a:stretch>
            <a:fillRect/>
          </a:stretch>
        </p:blipFill>
        <p:spPr>
          <a:xfrm>
            <a:off x="5505782" y="4641007"/>
            <a:ext cx="4802398" cy="1242111"/>
          </a:xfrm>
          <a:prstGeom prst="rect">
            <a:avLst/>
          </a:prstGeom>
        </p:spPr>
      </p:pic>
      <p:pic>
        <p:nvPicPr>
          <p:cNvPr id="15" name="object 15"/>
          <p:cNvPicPr/>
          <p:nvPr/>
        </p:nvPicPr>
        <p:blipFill>
          <a:blip r:embed="rId6" cstate="print"/>
          <a:stretch>
            <a:fillRect/>
          </a:stretch>
        </p:blipFill>
        <p:spPr>
          <a:xfrm>
            <a:off x="6919383" y="1828801"/>
            <a:ext cx="2838448" cy="523875"/>
          </a:xfrm>
          <a:prstGeom prst="rect">
            <a:avLst/>
          </a:prstGeom>
        </p:spPr>
      </p:pic>
      <p:sp>
        <p:nvSpPr>
          <p:cNvPr id="16" name="object 16"/>
          <p:cNvSpPr txBox="1"/>
          <p:nvPr/>
        </p:nvSpPr>
        <p:spPr>
          <a:xfrm>
            <a:off x="1831341" y="718821"/>
            <a:ext cx="1753235" cy="391160"/>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Agent</a:t>
            </a:r>
            <a:r>
              <a:rPr sz="2400" spc="-20" dirty="0">
                <a:latin typeface="Times New Roman"/>
                <a:cs typeface="Times New Roman"/>
              </a:rPr>
              <a:t> </a:t>
            </a:r>
            <a:r>
              <a:rPr sz="2400" dirty="0">
                <a:latin typeface="Times New Roman"/>
                <a:cs typeface="Times New Roman"/>
              </a:rPr>
              <a:t>/</a:t>
            </a:r>
            <a:r>
              <a:rPr sz="2400" spc="-15" dirty="0">
                <a:latin typeface="Times New Roman"/>
                <a:cs typeface="Times New Roman"/>
              </a:rPr>
              <a:t> </a:t>
            </a:r>
            <a:r>
              <a:rPr sz="2400" spc="-10" dirty="0">
                <a:latin typeface="Times New Roman"/>
                <a:cs typeface="Times New Roman"/>
              </a:rPr>
              <a:t>Robot</a:t>
            </a:r>
            <a:endParaRPr sz="2400">
              <a:latin typeface="Times New Roman"/>
              <a:cs typeface="Times New Roman"/>
            </a:endParaRPr>
          </a:p>
        </p:txBody>
      </p:sp>
      <p:grpSp>
        <p:nvGrpSpPr>
          <p:cNvPr id="17" name="object 17"/>
          <p:cNvGrpSpPr/>
          <p:nvPr/>
        </p:nvGrpSpPr>
        <p:grpSpPr>
          <a:xfrm>
            <a:off x="2155767" y="1109749"/>
            <a:ext cx="1039494" cy="1039494"/>
            <a:chOff x="631767" y="1109749"/>
            <a:chExt cx="1039494" cy="1039494"/>
          </a:xfrm>
        </p:grpSpPr>
        <p:pic>
          <p:nvPicPr>
            <p:cNvPr id="18" name="object 18"/>
            <p:cNvPicPr/>
            <p:nvPr/>
          </p:nvPicPr>
          <p:blipFill>
            <a:blip r:embed="rId7" cstate="print"/>
            <a:stretch>
              <a:fillRect/>
            </a:stretch>
          </p:blipFill>
          <p:spPr>
            <a:xfrm>
              <a:off x="631767" y="1109749"/>
              <a:ext cx="1039090" cy="1039090"/>
            </a:xfrm>
            <a:prstGeom prst="rect">
              <a:avLst/>
            </a:prstGeom>
          </p:spPr>
        </p:pic>
        <p:sp>
          <p:nvSpPr>
            <p:cNvPr id="19" name="object 19"/>
            <p:cNvSpPr/>
            <p:nvPr/>
          </p:nvSpPr>
          <p:spPr>
            <a:xfrm>
              <a:off x="685799" y="1143001"/>
              <a:ext cx="820419" cy="820419"/>
            </a:xfrm>
            <a:custGeom>
              <a:avLst/>
              <a:gdLst/>
              <a:ahLst/>
              <a:cxnLst/>
              <a:rect l="l" t="t" r="r" b="b"/>
              <a:pathLst>
                <a:path w="820419" h="820419">
                  <a:moveTo>
                    <a:pt x="0" y="0"/>
                  </a:moveTo>
                  <a:lnTo>
                    <a:pt x="820377" y="820377"/>
                  </a:lnTo>
                </a:path>
              </a:pathLst>
            </a:custGeom>
            <a:ln w="25399">
              <a:solidFill>
                <a:srgbClr val="00D2A9"/>
              </a:solidFill>
            </a:ln>
          </p:spPr>
          <p:txBody>
            <a:bodyPr wrap="square" lIns="0" tIns="0" rIns="0" bIns="0" rtlCol="0"/>
            <a:lstStyle/>
            <a:p>
              <a:endParaRPr/>
            </a:p>
          </p:txBody>
        </p:sp>
        <p:pic>
          <p:nvPicPr>
            <p:cNvPr id="20" name="object 20"/>
            <p:cNvPicPr/>
            <p:nvPr/>
          </p:nvPicPr>
          <p:blipFill>
            <a:blip r:embed="rId8" cstate="print"/>
            <a:stretch>
              <a:fillRect/>
            </a:stretch>
          </p:blipFill>
          <p:spPr>
            <a:xfrm>
              <a:off x="1406798" y="1863999"/>
              <a:ext cx="117201" cy="117201"/>
            </a:xfrm>
            <a:prstGeom prst="rect">
              <a:avLst/>
            </a:prstGeom>
          </p:spPr>
        </p:pic>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E882E-DCF2-8F77-7374-5DB5613633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A2000-0A30-C8B1-C580-A9C32D1F4666}"/>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Intelligent Agents in AI</a:t>
            </a:r>
          </a:p>
        </p:txBody>
      </p:sp>
      <p:sp>
        <p:nvSpPr>
          <p:cNvPr id="4" name="Content Placeholder 3">
            <a:extLst>
              <a:ext uri="{FF2B5EF4-FFF2-40B4-BE49-F238E27FC236}">
                <a16:creationId xmlns:a16="http://schemas.microsoft.com/office/drawing/2014/main" id="{D66195C3-833A-6193-947B-6FA1469391E5}"/>
              </a:ext>
            </a:extLst>
          </p:cNvPr>
          <p:cNvSpPr>
            <a:spLocks noGrp="1"/>
          </p:cNvSpPr>
          <p:nvPr>
            <p:ph idx="1"/>
          </p:nvPr>
        </p:nvSpPr>
        <p:spPr>
          <a:xfrm>
            <a:off x="280219" y="1056229"/>
            <a:ext cx="11606981" cy="5344569"/>
          </a:xfrm>
        </p:spPr>
        <p:txBody>
          <a:bodyPr>
            <a:normAutofit/>
          </a:bodyPr>
          <a:lstStyle/>
          <a:p>
            <a:pPr marL="342900" indent="-342900" algn="just">
              <a:buFont typeface="Wingdings" panose="05000000000000000000" pitchFamily="2" charset="2"/>
              <a:buChar char="Ø"/>
            </a:pPr>
            <a:r>
              <a:rPr lang="en-US" sz="2400" b="1" dirty="0">
                <a:latin typeface="Cambria" panose="02040503050406030204" pitchFamily="18" charset="0"/>
                <a:ea typeface="Cambria" panose="02040503050406030204" pitchFamily="18" charset="0"/>
                <a:cs typeface="Times New Roman" panose="02020603050405020304" pitchFamily="18" charset="0"/>
              </a:rPr>
              <a:t>An intelligent agent is an autonomous entity which act upon an environment using sensors and actuators for achieving goals. </a:t>
            </a:r>
          </a:p>
          <a:p>
            <a:pPr marL="342900" indent="-342900" algn="just">
              <a:buFont typeface="Wingdings" panose="05000000000000000000" pitchFamily="2" charset="2"/>
              <a:buChar char="Ø"/>
            </a:pPr>
            <a:r>
              <a:rPr lang="en-US" sz="2400" b="1" dirty="0">
                <a:latin typeface="Cambria" panose="02040503050406030204" pitchFamily="18" charset="0"/>
                <a:ea typeface="Cambria" panose="02040503050406030204" pitchFamily="18" charset="0"/>
                <a:cs typeface="Times New Roman" panose="02020603050405020304" pitchFamily="18" charset="0"/>
              </a:rPr>
              <a:t>An intelligent agent may learn from the environment to achieve their goals. A thermostat is an example of an intelligent agent.</a:t>
            </a:r>
          </a:p>
          <a:p>
            <a:pPr marL="342900" indent="-342900" algn="just">
              <a:buFont typeface="Wingdings" panose="05000000000000000000" pitchFamily="2" charset="2"/>
              <a:buChar char="Ø"/>
            </a:pPr>
            <a:r>
              <a:rPr lang="en-US" sz="2400" u="sng" dirty="0">
                <a:latin typeface="Cambria" panose="02040503050406030204" pitchFamily="18" charset="0"/>
                <a:ea typeface="Cambria" panose="02040503050406030204" pitchFamily="18" charset="0"/>
                <a:cs typeface="Times New Roman" panose="02020603050405020304" pitchFamily="18" charset="0"/>
              </a:rPr>
              <a:t>Following are the main four rules for an AI agent:</a:t>
            </a:r>
          </a:p>
          <a:p>
            <a:pPr marL="742950" lvl="1" indent="-285750" algn="just"/>
            <a:r>
              <a:rPr lang="en-US" b="1" dirty="0">
                <a:latin typeface="Cambria" panose="02040503050406030204" pitchFamily="18" charset="0"/>
                <a:ea typeface="Cambria" panose="02040503050406030204" pitchFamily="18" charset="0"/>
                <a:cs typeface="Times New Roman" panose="02020603050405020304" pitchFamily="18" charset="0"/>
              </a:rPr>
              <a:t>Rule 1: </a:t>
            </a:r>
            <a:r>
              <a:rPr lang="en-US" dirty="0">
                <a:latin typeface="Cambria" panose="02040503050406030204" pitchFamily="18" charset="0"/>
                <a:ea typeface="Cambria" panose="02040503050406030204" pitchFamily="18" charset="0"/>
                <a:cs typeface="Times New Roman" panose="02020603050405020304" pitchFamily="18" charset="0"/>
              </a:rPr>
              <a:t>An AI agent must have the ability to perceive the environment.</a:t>
            </a:r>
          </a:p>
          <a:p>
            <a:pPr marL="742950" lvl="1" indent="-285750" algn="just"/>
            <a:r>
              <a:rPr lang="en-US" b="1" dirty="0">
                <a:latin typeface="Cambria" panose="02040503050406030204" pitchFamily="18" charset="0"/>
                <a:ea typeface="Cambria" panose="02040503050406030204" pitchFamily="18" charset="0"/>
                <a:cs typeface="Times New Roman" panose="02020603050405020304" pitchFamily="18" charset="0"/>
              </a:rPr>
              <a:t>Rule 2: </a:t>
            </a:r>
            <a:r>
              <a:rPr lang="en-US" dirty="0">
                <a:latin typeface="Cambria" panose="02040503050406030204" pitchFamily="18" charset="0"/>
                <a:ea typeface="Cambria" panose="02040503050406030204" pitchFamily="18" charset="0"/>
                <a:cs typeface="Times New Roman" panose="02020603050405020304" pitchFamily="18" charset="0"/>
              </a:rPr>
              <a:t>The observation must be used to make decisions.</a:t>
            </a:r>
          </a:p>
          <a:p>
            <a:pPr marL="742950" lvl="1" indent="-285750" algn="just"/>
            <a:r>
              <a:rPr lang="en-US" b="1" dirty="0">
                <a:latin typeface="Cambria" panose="02040503050406030204" pitchFamily="18" charset="0"/>
                <a:ea typeface="Cambria" panose="02040503050406030204" pitchFamily="18" charset="0"/>
                <a:cs typeface="Times New Roman" panose="02020603050405020304" pitchFamily="18" charset="0"/>
              </a:rPr>
              <a:t>Rule 3: </a:t>
            </a:r>
            <a:r>
              <a:rPr lang="en-US" dirty="0">
                <a:latin typeface="Cambria" panose="02040503050406030204" pitchFamily="18" charset="0"/>
                <a:ea typeface="Cambria" panose="02040503050406030204" pitchFamily="18" charset="0"/>
                <a:cs typeface="Times New Roman" panose="02020603050405020304" pitchFamily="18" charset="0"/>
              </a:rPr>
              <a:t>Decision should result in an action.</a:t>
            </a:r>
          </a:p>
          <a:p>
            <a:pPr marL="742950" lvl="1" indent="-285750" algn="just"/>
            <a:r>
              <a:rPr lang="en-US" b="1" dirty="0">
                <a:latin typeface="Cambria" panose="02040503050406030204" pitchFamily="18" charset="0"/>
                <a:ea typeface="Cambria" panose="02040503050406030204" pitchFamily="18" charset="0"/>
                <a:cs typeface="Times New Roman" panose="02020603050405020304" pitchFamily="18" charset="0"/>
              </a:rPr>
              <a:t>Rule 4:</a:t>
            </a:r>
            <a:r>
              <a:rPr lang="en-US" dirty="0">
                <a:latin typeface="Cambria" panose="02040503050406030204" pitchFamily="18" charset="0"/>
                <a:ea typeface="Cambria" panose="02040503050406030204" pitchFamily="18" charset="0"/>
                <a:cs typeface="Times New Roman" panose="02020603050405020304" pitchFamily="18" charset="0"/>
              </a:rPr>
              <a:t> The action taken by an AI agent must be a rational action.</a:t>
            </a: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sz="2400"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A270B2BC-7DFA-3E45-355F-758303B62EA7}"/>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2F5A4489-10B5-8C6F-23B9-225BB74C4F00}"/>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29EEDA16-A657-70EB-E348-CCFF1487F957}"/>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9A6BA046-C954-3C0F-3896-7E63F22C34CF}"/>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93</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236215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B500A-BAEF-488D-7778-E6A2AE179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E5356C-434C-0329-8D07-F54B87D312BB}"/>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Agent Communication in AI</a:t>
            </a:r>
          </a:p>
        </p:txBody>
      </p:sp>
      <p:sp>
        <p:nvSpPr>
          <p:cNvPr id="4" name="Content Placeholder 3">
            <a:extLst>
              <a:ext uri="{FF2B5EF4-FFF2-40B4-BE49-F238E27FC236}">
                <a16:creationId xmlns:a16="http://schemas.microsoft.com/office/drawing/2014/main" id="{3238A111-1708-79C6-C0DC-66A13551027C}"/>
              </a:ext>
            </a:extLst>
          </p:cNvPr>
          <p:cNvSpPr>
            <a:spLocks noGrp="1"/>
          </p:cNvSpPr>
          <p:nvPr>
            <p:ph idx="1"/>
          </p:nvPr>
        </p:nvSpPr>
        <p:spPr>
          <a:xfrm>
            <a:off x="280219" y="1012723"/>
            <a:ext cx="11606981" cy="5343627"/>
          </a:xfrm>
        </p:spPr>
        <p:txBody>
          <a:bodyPr>
            <a:normAutofit/>
          </a:bodyPr>
          <a:lstStyle/>
          <a:p>
            <a:pPr marL="0" indent="0" algn="just">
              <a:buNone/>
            </a:pPr>
            <a:r>
              <a:rPr lang="en-US" b="1" dirty="0">
                <a:latin typeface="Cambria" panose="02040503050406030204" pitchFamily="18" charset="0"/>
                <a:ea typeface="Cambria" panose="02040503050406030204" pitchFamily="18" charset="0"/>
              </a:rPr>
              <a:t>AI agent communication refers to how </a:t>
            </a:r>
            <a:r>
              <a:rPr lang="en-US" b="1" u="sng" dirty="0">
                <a:solidFill>
                  <a:srgbClr val="0070C0"/>
                </a:solidFill>
                <a:latin typeface="Cambria" panose="02040503050406030204" pitchFamily="18" charset="0"/>
                <a:ea typeface="Cambria" panose="02040503050406030204" pitchFamily="18" charset="0"/>
              </a:rPr>
              <a:t>artificial intelligence agents</a:t>
            </a:r>
            <a:r>
              <a:rPr lang="en-US" b="1" dirty="0">
                <a:latin typeface="Cambria" panose="02040503050406030204" pitchFamily="18" charset="0"/>
                <a:ea typeface="Cambria" panose="02040503050406030204" pitchFamily="18" charset="0"/>
              </a:rPr>
              <a:t> interact with each other, humans or external systems to exchange information, make decisions and complete tasks. </a:t>
            </a:r>
          </a:p>
          <a:p>
            <a:pPr marL="0" indent="0" algn="just">
              <a:buNone/>
            </a:pPr>
            <a:r>
              <a:rPr lang="en-US" b="1" dirty="0">
                <a:latin typeface="Cambria" panose="02040503050406030204" pitchFamily="18" charset="0"/>
                <a:ea typeface="Cambria" panose="02040503050406030204" pitchFamily="18" charset="0"/>
              </a:rPr>
              <a:t>This communication is especially important in </a:t>
            </a:r>
            <a:r>
              <a:rPr lang="en-US" b="1" dirty="0">
                <a:latin typeface="Cambria" panose="02040503050406030204" pitchFamily="18" charset="0"/>
                <a:ea typeface="Cambria" panose="02040503050406030204" pitchFamily="18" charset="0"/>
                <a:hlinkClick r:id="rId2"/>
              </a:rPr>
              <a:t>multi-agent systems</a:t>
            </a:r>
            <a:r>
              <a:rPr lang="en-US" b="1" dirty="0">
                <a:latin typeface="Cambria" panose="02040503050406030204" pitchFamily="18" charset="0"/>
                <a:ea typeface="Cambria" panose="02040503050406030204" pitchFamily="18" charset="0"/>
              </a:rPr>
              <a:t>, where </a:t>
            </a:r>
            <a:r>
              <a:rPr lang="en-US" b="1" dirty="0">
                <a:latin typeface="Cambria" panose="02040503050406030204" pitchFamily="18" charset="0"/>
                <a:ea typeface="Cambria" panose="02040503050406030204" pitchFamily="18" charset="0"/>
                <a:hlinkClick r:id="rId3"/>
              </a:rPr>
              <a:t>multiple</a:t>
            </a:r>
            <a:r>
              <a:rPr lang="en-US" b="1"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hlinkClick r:id="rId3"/>
              </a:rPr>
              <a:t>AI agents</a:t>
            </a:r>
            <a:r>
              <a:rPr lang="en-US" b="1" dirty="0">
                <a:latin typeface="Cambria" panose="02040503050406030204" pitchFamily="18" charset="0"/>
                <a:ea typeface="Cambria" panose="02040503050406030204" pitchFamily="18" charset="0"/>
              </a:rPr>
              <a:t> collaborate, and in human-AI interaction.</a:t>
            </a:r>
          </a:p>
          <a:p>
            <a:pPr marL="0" indent="0" algn="just">
              <a:buNone/>
            </a:pPr>
            <a:r>
              <a:rPr lang="en-US" b="1" dirty="0">
                <a:latin typeface="Cambria" panose="02040503050406030204" pitchFamily="18" charset="0"/>
                <a:ea typeface="Cambria" panose="02040503050406030204" pitchFamily="18" charset="0"/>
              </a:rPr>
              <a:t>This is achieved through </a:t>
            </a:r>
            <a:r>
              <a:rPr lang="en-US" b="1" dirty="0">
                <a:latin typeface="Cambria" panose="02040503050406030204" pitchFamily="18" charset="0"/>
                <a:ea typeface="Cambria" panose="02040503050406030204" pitchFamily="18" charset="0"/>
                <a:hlinkClick r:id="rId4"/>
              </a:rPr>
              <a:t>Agent Communication Languages</a:t>
            </a:r>
            <a:r>
              <a:rPr lang="en-US" b="1" dirty="0">
                <a:latin typeface="Cambria" panose="02040503050406030204" pitchFamily="18" charset="0"/>
                <a:ea typeface="Cambria" panose="02040503050406030204" pitchFamily="18" charset="0"/>
              </a:rPr>
              <a:t> (ACLs), which define message formats and syntax, and </a:t>
            </a:r>
            <a:r>
              <a:rPr lang="en-US" b="1" dirty="0">
                <a:latin typeface="Cambria" panose="02040503050406030204" pitchFamily="18" charset="0"/>
                <a:ea typeface="Cambria" panose="02040503050406030204" pitchFamily="18" charset="0"/>
                <a:hlinkClick r:id="rId5"/>
              </a:rPr>
              <a:t>Agent Communication Protocols (ACPs)</a:t>
            </a:r>
            <a:r>
              <a:rPr lang="en-US" b="1" dirty="0">
                <a:latin typeface="Cambria" panose="02040503050406030204" pitchFamily="18" charset="0"/>
                <a:ea typeface="Cambria" panose="02040503050406030204" pitchFamily="18" charset="0"/>
              </a:rPr>
              <a:t> that establish the rules for dialogue and interaction. </a:t>
            </a:r>
          </a:p>
          <a:p>
            <a:pPr marL="0" indent="0" algn="just">
              <a:buNone/>
            </a:pPr>
            <a:r>
              <a:rPr lang="en-US" b="1" dirty="0">
                <a:latin typeface="Cambria" panose="02040503050406030204" pitchFamily="18" charset="0"/>
                <a:ea typeface="Cambria" panose="02040503050406030204" pitchFamily="18" charset="0"/>
              </a:rPr>
              <a:t>These protocols are essential for enabling interoperability, scalability, and efficient task distribution in multi-agent systems. </a:t>
            </a:r>
          </a:p>
          <a:p>
            <a:pPr marL="0" indent="0" algn="just" fontAlgn="base">
              <a:buNone/>
            </a:pPr>
            <a:endParaRPr lang="en-US" dirty="0">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2104DBC0-F018-D4E8-3BFC-F3B415FD98D0}"/>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972F1743-2F62-4BAA-BB6B-0266404971B2}"/>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21A88A1E-C0B5-CA6C-8DD9-4D70F28F9F59}"/>
              </a:ext>
            </a:extLst>
          </p:cNvPr>
          <p:cNvPicPr>
            <a:picLocks noChangeAspect="1"/>
          </p:cNvPicPr>
          <p:nvPr/>
        </p:nvPicPr>
        <p:blipFill>
          <a:blip r:embed="rId6"/>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11FA4F5E-892A-0D0A-E443-F21C28F70C59}"/>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94</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208486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63593-FEF5-99A1-A496-4F59045DE9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67CD41-AE1C-341F-D136-6F664F6EB1D9}"/>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Agent Communication in AI</a:t>
            </a:r>
          </a:p>
        </p:txBody>
      </p:sp>
      <p:sp>
        <p:nvSpPr>
          <p:cNvPr id="4" name="Content Placeholder 3">
            <a:extLst>
              <a:ext uri="{FF2B5EF4-FFF2-40B4-BE49-F238E27FC236}">
                <a16:creationId xmlns:a16="http://schemas.microsoft.com/office/drawing/2014/main" id="{D9664C36-1A3D-E894-D552-EC5CA8512F2C}"/>
              </a:ext>
            </a:extLst>
          </p:cNvPr>
          <p:cNvSpPr>
            <a:spLocks noGrp="1"/>
          </p:cNvSpPr>
          <p:nvPr>
            <p:ph idx="1"/>
          </p:nvPr>
        </p:nvSpPr>
        <p:spPr>
          <a:xfrm>
            <a:off x="280220" y="1012723"/>
            <a:ext cx="11498826" cy="5343627"/>
          </a:xfrm>
        </p:spPr>
        <p:txBody>
          <a:bodyPr>
            <a:normAutofit fontScale="92500" lnSpcReduction="20000"/>
          </a:bodyPr>
          <a:lstStyle/>
          <a:p>
            <a:pPr marL="0" indent="0" algn="just">
              <a:buNone/>
            </a:pPr>
            <a:r>
              <a:rPr lang="en-US" sz="3000" b="1" dirty="0">
                <a:solidFill>
                  <a:srgbClr val="0000FF"/>
                </a:solidFill>
                <a:latin typeface="Cambria" panose="02040503050406030204" pitchFamily="18" charset="0"/>
                <a:ea typeface="Cambria" panose="02040503050406030204" pitchFamily="18" charset="0"/>
              </a:rPr>
              <a:t>How AI Agent Communication will Works</a:t>
            </a:r>
          </a:p>
          <a:p>
            <a:pPr marL="0" indent="0" algn="just">
              <a:buNone/>
            </a:pPr>
            <a:r>
              <a:rPr lang="en-US" b="1" dirty="0">
                <a:latin typeface="Cambria" panose="02040503050406030204" pitchFamily="18" charset="0"/>
                <a:ea typeface="Cambria" panose="02040503050406030204" pitchFamily="18" charset="0"/>
              </a:rPr>
              <a:t>1. Message Content</a:t>
            </a:r>
          </a:p>
          <a:p>
            <a:pPr marL="0" indent="0" algn="just">
              <a:buNone/>
            </a:pPr>
            <a:r>
              <a:rPr lang="en-US" dirty="0">
                <a:latin typeface="Cambria" panose="02040503050406030204" pitchFamily="18" charset="0"/>
                <a:ea typeface="Cambria" panose="02040503050406030204" pitchFamily="18" charset="0"/>
              </a:rPr>
              <a:t>Agents send messages to each other, expressing their intentions, requests, or information. </a:t>
            </a:r>
          </a:p>
          <a:p>
            <a:pPr marL="0" indent="0" algn="just">
              <a:buNone/>
            </a:pPr>
            <a:r>
              <a:rPr lang="en-US" b="1" dirty="0">
                <a:latin typeface="Cambria" panose="02040503050406030204" pitchFamily="18" charset="0"/>
                <a:ea typeface="Cambria" panose="02040503050406030204" pitchFamily="18" charset="0"/>
              </a:rPr>
              <a:t>2. Structured Communication</a:t>
            </a:r>
          </a:p>
          <a:p>
            <a:pPr marL="0" indent="0" algn="just">
              <a:buNone/>
            </a:pPr>
            <a:r>
              <a:rPr lang="en-US" dirty="0">
                <a:latin typeface="Cambria" panose="02040503050406030204" pitchFamily="18" charset="0"/>
                <a:ea typeface="Cambria" panose="02040503050406030204" pitchFamily="18" charset="0"/>
              </a:rPr>
              <a:t>Agent Communication Languages (ACLs) provide the grammar and structure for these messages, ensuring that agents can understand the meaning and context of the communication. </a:t>
            </a:r>
          </a:p>
          <a:p>
            <a:pPr marL="0" indent="0" algn="just">
              <a:buNone/>
            </a:pPr>
            <a:r>
              <a:rPr lang="en-US" b="1" dirty="0">
                <a:latin typeface="Cambria" panose="02040503050406030204" pitchFamily="18" charset="0"/>
                <a:ea typeface="Cambria" panose="02040503050406030204" pitchFamily="18" charset="0"/>
              </a:rPr>
              <a:t>3. Interaction Protocols</a:t>
            </a:r>
          </a:p>
          <a:p>
            <a:pPr marL="0" indent="0" algn="just">
              <a:buNone/>
            </a:pPr>
            <a:r>
              <a:rPr lang="en-US" dirty="0">
                <a:latin typeface="Cambria" panose="02040503050406030204" pitchFamily="18" charset="0"/>
                <a:ea typeface="Cambria" panose="02040503050406030204" pitchFamily="18" charset="0"/>
              </a:rPr>
              <a:t>Agent Communication Protocols (ACPs) define the rules for dialogue, including the order of messages, how to negotiate, and how to resolve conflicts. </a:t>
            </a:r>
          </a:p>
          <a:p>
            <a:pPr marL="0" indent="0" algn="just">
              <a:buNone/>
            </a:pPr>
            <a:r>
              <a:rPr lang="en-US" b="1" dirty="0">
                <a:latin typeface="Cambria" panose="02040503050406030204" pitchFamily="18" charset="0"/>
                <a:ea typeface="Cambria" panose="02040503050406030204" pitchFamily="18" charset="0"/>
              </a:rPr>
              <a:t>4. Interoperability</a:t>
            </a:r>
          </a:p>
          <a:p>
            <a:pPr marL="0" indent="0" algn="just">
              <a:buNone/>
            </a:pPr>
            <a:r>
              <a:rPr lang="en-US" dirty="0">
                <a:latin typeface="Cambria" panose="02040503050406030204" pitchFamily="18" charset="0"/>
                <a:ea typeface="Cambria" panose="02040503050406030204" pitchFamily="18" charset="0"/>
              </a:rPr>
              <a:t>By using common ACPs, different agents, developed with varying architectures or technologies, can still communicate effectively. </a:t>
            </a: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871F02FF-D823-EE2E-1DC1-EE6310C87E82}"/>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C2C5A6B1-54CC-8FA6-31B8-56200EE2A4B6}"/>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E9979B75-DDEF-222B-3EB8-303457556552}"/>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E03DD09C-8CBE-DAB2-A3BB-BE0907C1E35E}"/>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95</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118247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DA389-4653-F16E-014F-44C0C375C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BE80F-561B-90A9-1998-A2FADE74F953}"/>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Agent Communication in AI</a:t>
            </a:r>
          </a:p>
        </p:txBody>
      </p:sp>
      <p:sp>
        <p:nvSpPr>
          <p:cNvPr id="4" name="Content Placeholder 3">
            <a:extLst>
              <a:ext uri="{FF2B5EF4-FFF2-40B4-BE49-F238E27FC236}">
                <a16:creationId xmlns:a16="http://schemas.microsoft.com/office/drawing/2014/main" id="{1E583B0C-4B9F-DCC5-C27B-60B0B986996A}"/>
              </a:ext>
            </a:extLst>
          </p:cNvPr>
          <p:cNvSpPr>
            <a:spLocks noGrp="1"/>
          </p:cNvSpPr>
          <p:nvPr>
            <p:ph idx="1"/>
          </p:nvPr>
        </p:nvSpPr>
        <p:spPr>
          <a:xfrm>
            <a:off x="280219" y="810425"/>
            <a:ext cx="11498826" cy="5343627"/>
          </a:xfrm>
        </p:spPr>
        <p:txBody>
          <a:bodyPr>
            <a:normAutofit fontScale="92500" lnSpcReduction="10000"/>
          </a:bodyPr>
          <a:lstStyle/>
          <a:p>
            <a:pPr marL="0" indent="0" algn="just">
              <a:buNone/>
            </a:pPr>
            <a:r>
              <a:rPr lang="en-US" sz="3000" b="1" dirty="0">
                <a:solidFill>
                  <a:srgbClr val="0000FF"/>
                </a:solidFill>
                <a:latin typeface="Cambria" panose="02040503050406030204" pitchFamily="18" charset="0"/>
                <a:ea typeface="Cambria" panose="02040503050406030204" pitchFamily="18" charset="0"/>
              </a:rPr>
              <a:t>Communication Models</a:t>
            </a:r>
          </a:p>
          <a:p>
            <a:pPr marL="0" indent="0" algn="just">
              <a:buNone/>
            </a:pPr>
            <a:r>
              <a:rPr lang="en-US" sz="2400" b="1" i="0" dirty="0">
                <a:effectLst/>
                <a:latin typeface="Cambria" panose="02040503050406030204" pitchFamily="18" charset="0"/>
                <a:ea typeface="Cambria" panose="02040503050406030204" pitchFamily="18" charset="0"/>
              </a:rPr>
              <a:t>Among Agents the communication can be done in 2 ways.</a:t>
            </a:r>
          </a:p>
          <a:p>
            <a:pPr marL="457200" indent="-457200" algn="just">
              <a:buAutoNum type="arabicPeriod"/>
            </a:pPr>
            <a:r>
              <a:rPr lang="en-US" sz="2400" dirty="0">
                <a:latin typeface="Cambria" panose="02040503050406030204" pitchFamily="18" charset="0"/>
                <a:ea typeface="Cambria" panose="02040503050406030204" pitchFamily="18" charset="0"/>
              </a:rPr>
              <a:t>Direct Communication</a:t>
            </a:r>
          </a:p>
          <a:p>
            <a:pPr marL="457200" indent="-457200" algn="just">
              <a:buAutoNum type="arabicPeriod"/>
            </a:pPr>
            <a:r>
              <a:rPr lang="en-US" sz="2400" i="0" dirty="0">
                <a:effectLst/>
                <a:latin typeface="Cambria" panose="02040503050406030204" pitchFamily="18" charset="0"/>
                <a:ea typeface="Cambria" panose="02040503050406030204" pitchFamily="18" charset="0"/>
              </a:rPr>
              <a:t>Indirect Communication</a:t>
            </a:r>
          </a:p>
          <a:p>
            <a:pPr marL="0" indent="0" algn="just">
              <a:buNone/>
            </a:pPr>
            <a:r>
              <a:rPr lang="en-US" sz="2400" b="1" dirty="0">
                <a:latin typeface="Cambria" panose="02040503050406030204" pitchFamily="18" charset="0"/>
                <a:ea typeface="Cambria" panose="02040503050406030204" pitchFamily="18" charset="0"/>
              </a:rPr>
              <a:t>1.Direct Communication</a:t>
            </a:r>
          </a:p>
          <a:p>
            <a:pPr marL="0" indent="0" algn="just">
              <a:buNone/>
            </a:pPr>
            <a:r>
              <a:rPr lang="en-US" sz="2400" i="0" dirty="0">
                <a:effectLst/>
                <a:latin typeface="Cambria" panose="02040503050406030204" pitchFamily="18" charset="0"/>
                <a:ea typeface="Cambria" panose="02040503050406030204" pitchFamily="18" charset="0"/>
              </a:rPr>
              <a:t>In this communication Agents can send and receive messages directly. </a:t>
            </a:r>
          </a:p>
          <a:p>
            <a:pPr marL="0" indent="0" algn="just">
              <a:buNone/>
            </a:pPr>
            <a:r>
              <a:rPr lang="en-US" sz="2400" b="1" i="0" dirty="0">
                <a:effectLst/>
                <a:latin typeface="Cambria" panose="02040503050406030204" pitchFamily="18" charset="0"/>
                <a:ea typeface="Cambria" panose="02040503050406030204" pitchFamily="18" charset="0"/>
              </a:rPr>
              <a:t>Examples include :</a:t>
            </a:r>
          </a:p>
          <a:p>
            <a:pPr marL="0" indent="0" algn="just">
              <a:buNone/>
            </a:pPr>
            <a:r>
              <a:rPr lang="en-US" sz="2400" b="1" dirty="0">
                <a:latin typeface="Cambria" panose="02040503050406030204" pitchFamily="18" charset="0"/>
                <a:ea typeface="Cambria" panose="02040503050406030204" pitchFamily="18" charset="0"/>
              </a:rPr>
              <a:t>Peer-to-Peer Messaging: </a:t>
            </a:r>
            <a:r>
              <a:rPr lang="en-US" sz="2400" dirty="0">
                <a:latin typeface="Cambria" panose="02040503050406030204" pitchFamily="18" charset="0"/>
                <a:ea typeface="Cambria" panose="02040503050406030204" pitchFamily="18" charset="0"/>
              </a:rPr>
              <a:t>Agents communicate directly with each other using defined protocols.</a:t>
            </a:r>
          </a:p>
          <a:p>
            <a:pPr marL="0" indent="0" algn="just">
              <a:buNone/>
            </a:pPr>
            <a:r>
              <a:rPr lang="en-US" sz="2400" b="1" dirty="0">
                <a:latin typeface="Cambria" panose="02040503050406030204" pitchFamily="18" charset="0"/>
                <a:ea typeface="Cambria" panose="02040503050406030204" pitchFamily="18" charset="0"/>
              </a:rPr>
              <a:t>Client- Server Model: </a:t>
            </a:r>
            <a:r>
              <a:rPr lang="en-US" sz="2400" dirty="0">
                <a:latin typeface="Cambria" panose="02040503050406030204" pitchFamily="18" charset="0"/>
                <a:ea typeface="Cambria" panose="02040503050406030204" pitchFamily="18" charset="0"/>
              </a:rPr>
              <a:t>One agent (server) provides services or information to other agents (clients).</a:t>
            </a:r>
          </a:p>
          <a:p>
            <a:pPr marL="0" indent="0" algn="just">
              <a:buNone/>
            </a:pPr>
            <a:r>
              <a:rPr lang="en-US" sz="2400" b="1" dirty="0">
                <a:latin typeface="Cambria" panose="02040503050406030204" pitchFamily="18" charset="0"/>
                <a:ea typeface="Cambria" panose="02040503050406030204" pitchFamily="18" charset="0"/>
              </a:rPr>
              <a:t>2.Indirect Communication</a:t>
            </a:r>
          </a:p>
          <a:p>
            <a:pPr marL="0" indent="0" algn="just">
              <a:buNone/>
            </a:pPr>
            <a:r>
              <a:rPr lang="en-US" sz="2400" dirty="0">
                <a:latin typeface="Cambria" panose="02040503050406030204" pitchFamily="18" charset="0"/>
                <a:ea typeface="Cambria" panose="02040503050406030204" pitchFamily="18" charset="0"/>
              </a:rPr>
              <a:t>Agents can communicate via a shared medium or repository.</a:t>
            </a:r>
          </a:p>
          <a:p>
            <a:pPr marL="0" indent="0" algn="just">
              <a:buNone/>
            </a:pPr>
            <a:r>
              <a:rPr lang="en-US" sz="2400" b="1" dirty="0">
                <a:latin typeface="Cambria" panose="02040503050406030204" pitchFamily="18" charset="0"/>
                <a:ea typeface="Cambria" panose="02040503050406030204" pitchFamily="18" charset="0"/>
              </a:rPr>
              <a:t>Examples include : </a:t>
            </a:r>
            <a:r>
              <a:rPr lang="en-US" sz="2400" dirty="0">
                <a:latin typeface="Cambria" panose="02040503050406030204" pitchFamily="18" charset="0"/>
                <a:ea typeface="Cambria" panose="02040503050406030204" pitchFamily="18" charset="0"/>
              </a:rPr>
              <a:t>Blockboard Systems, Shared Memory.</a:t>
            </a:r>
          </a:p>
          <a:p>
            <a:pPr marL="0" indent="0" algn="just">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D54DE8E3-8FBE-1779-3D1B-7C76CC0E888C}"/>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B684F962-0781-F85D-B06B-E5F185F8A173}"/>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8307E0CE-A447-B7DD-162C-19EF9B62FA51}"/>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A7AA085-64B7-92C2-5611-07D8D1B2CA8C}"/>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96</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972870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6BE6F-853F-D0FA-94F8-3CF20BC7D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50FC1-7055-7B6C-FD14-2938F7EAC63D}"/>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Agent Communication in AI</a:t>
            </a:r>
          </a:p>
        </p:txBody>
      </p:sp>
      <p:sp>
        <p:nvSpPr>
          <p:cNvPr id="4" name="Content Placeholder 3">
            <a:extLst>
              <a:ext uri="{FF2B5EF4-FFF2-40B4-BE49-F238E27FC236}">
                <a16:creationId xmlns:a16="http://schemas.microsoft.com/office/drawing/2014/main" id="{8D8C4F23-543F-398C-9C2B-96601EB3290C}"/>
              </a:ext>
            </a:extLst>
          </p:cNvPr>
          <p:cNvSpPr>
            <a:spLocks noGrp="1"/>
          </p:cNvSpPr>
          <p:nvPr>
            <p:ph idx="1"/>
          </p:nvPr>
        </p:nvSpPr>
        <p:spPr>
          <a:xfrm>
            <a:off x="280220" y="1012723"/>
            <a:ext cx="11498826" cy="5343627"/>
          </a:xfrm>
        </p:spPr>
        <p:txBody>
          <a:bodyPr>
            <a:normAutofit lnSpcReduction="10000"/>
          </a:bodyPr>
          <a:lstStyle/>
          <a:p>
            <a:pPr marL="0" indent="0" algn="just">
              <a:buNone/>
            </a:pPr>
            <a:r>
              <a:rPr lang="en-US" sz="3000" b="1" dirty="0">
                <a:solidFill>
                  <a:srgbClr val="0000FF"/>
                </a:solidFill>
                <a:latin typeface="Cambria" panose="02040503050406030204" pitchFamily="18" charset="0"/>
                <a:ea typeface="Cambria" panose="02040503050406030204" pitchFamily="18" charset="0"/>
              </a:rPr>
              <a:t>Key Components</a:t>
            </a:r>
          </a:p>
          <a:p>
            <a:pPr marL="0" indent="0" algn="just">
              <a:buNone/>
            </a:pPr>
            <a:r>
              <a:rPr lang="en-US" sz="3000" b="1" dirty="0">
                <a:solidFill>
                  <a:srgbClr val="FF0000"/>
                </a:solidFill>
                <a:latin typeface="Cambria" panose="02040503050406030204" pitchFamily="18" charset="0"/>
                <a:ea typeface="Cambria" panose="02040503050406030204" pitchFamily="18" charset="0"/>
              </a:rPr>
              <a:t>1.Agent Communication Languages (ACLs)</a:t>
            </a:r>
          </a:p>
          <a:p>
            <a:pPr marL="0" indent="0" algn="just">
              <a:buNone/>
            </a:pPr>
            <a:r>
              <a:rPr lang="en-US" sz="3000" dirty="0">
                <a:latin typeface="Cambria" panose="02040503050406030204" pitchFamily="18" charset="0"/>
                <a:ea typeface="Cambria" panose="02040503050406030204" pitchFamily="18" charset="0"/>
              </a:rPr>
              <a:t>Examples include KQML (Knowledge Query and Manipulation Language) and FIPA-ACL (Foundation for Intelligent Physical Agents Agent Communication Language), which specify performatives (message types like "request," "inform," "negotiate"). </a:t>
            </a:r>
          </a:p>
          <a:p>
            <a:pPr marL="0" indent="0" algn="just">
              <a:buNone/>
            </a:pPr>
            <a:r>
              <a:rPr lang="en-US" sz="3000" b="1" dirty="0">
                <a:solidFill>
                  <a:srgbClr val="00B050"/>
                </a:solidFill>
                <a:latin typeface="Cambria" panose="02040503050406030204" pitchFamily="18" charset="0"/>
                <a:ea typeface="Cambria" panose="02040503050406030204" pitchFamily="18" charset="0"/>
              </a:rPr>
              <a:t>2.Agent Communication Protocols (ACPs)</a:t>
            </a:r>
          </a:p>
          <a:p>
            <a:pPr marL="0" indent="0" algn="just">
              <a:buNone/>
            </a:pPr>
            <a:r>
              <a:rPr lang="en-US" sz="3000" dirty="0">
                <a:latin typeface="Cambria" panose="02040503050406030204" pitchFamily="18" charset="0"/>
                <a:ea typeface="Cambria" panose="02040503050406030204" pitchFamily="18" charset="0"/>
              </a:rPr>
              <a:t>Frameworks like the </a:t>
            </a:r>
            <a:r>
              <a:rPr lang="en-US" sz="3000" b="1" u="sng" dirty="0">
                <a:latin typeface="Cambria" panose="02040503050406030204" pitchFamily="18" charset="0"/>
                <a:ea typeface="Cambria" panose="02040503050406030204" pitchFamily="18" charset="0"/>
              </a:rPr>
              <a:t>IBM ACP (Agent Communication Protocol) </a:t>
            </a:r>
            <a:r>
              <a:rPr lang="en-US" sz="3000" dirty="0">
                <a:latin typeface="Cambria" panose="02040503050406030204" pitchFamily="18" charset="0"/>
                <a:ea typeface="Cambria" panose="02040503050406030204" pitchFamily="18" charset="0"/>
              </a:rPr>
              <a:t>simplify agent-to-agent communication by using </a:t>
            </a:r>
            <a:r>
              <a:rPr lang="en-US" sz="3000" b="1" u="sng" dirty="0">
                <a:latin typeface="Cambria" panose="02040503050406030204" pitchFamily="18" charset="0"/>
                <a:ea typeface="Cambria" panose="02040503050406030204" pitchFamily="18" charset="0"/>
              </a:rPr>
              <a:t>standard HTTP requests</a:t>
            </a:r>
            <a:r>
              <a:rPr lang="en-US" sz="3000" dirty="0">
                <a:latin typeface="Cambria" panose="02040503050406030204" pitchFamily="18" charset="0"/>
                <a:ea typeface="Cambria" panose="02040503050406030204" pitchFamily="18" charset="0"/>
              </a:rPr>
              <a:t>, making it accessible via common tools. ACPs aim to provide a comprehensive framework for agent discovery, configuration, execution, and interaction. </a:t>
            </a:r>
          </a:p>
        </p:txBody>
      </p:sp>
      <p:sp>
        <p:nvSpPr>
          <p:cNvPr id="6" name="Date Placeholder 5">
            <a:extLst>
              <a:ext uri="{FF2B5EF4-FFF2-40B4-BE49-F238E27FC236}">
                <a16:creationId xmlns:a16="http://schemas.microsoft.com/office/drawing/2014/main" id="{91AB5FF6-BFEB-E891-2F74-1B5873BE9252}"/>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D3BC8515-7FD7-0AFE-935B-157DDE297CD7}"/>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CB3B3699-FF9D-7879-9EA5-EF8DF8326D7D}"/>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657C2F1-44D8-0AA9-D575-F677C7B93696}"/>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97</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337676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28A8D-0CCB-CAB7-1F1B-90382DD5E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43685-236D-AC17-B35D-F67DCCC7B257}"/>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Agent Communication in AI</a:t>
            </a:r>
          </a:p>
        </p:txBody>
      </p:sp>
      <p:sp>
        <p:nvSpPr>
          <p:cNvPr id="4" name="Content Placeholder 3">
            <a:extLst>
              <a:ext uri="{FF2B5EF4-FFF2-40B4-BE49-F238E27FC236}">
                <a16:creationId xmlns:a16="http://schemas.microsoft.com/office/drawing/2014/main" id="{D679E40E-6932-097F-A0DF-F6BB48172B0D}"/>
              </a:ext>
            </a:extLst>
          </p:cNvPr>
          <p:cNvSpPr>
            <a:spLocks noGrp="1"/>
          </p:cNvSpPr>
          <p:nvPr>
            <p:ph idx="1"/>
          </p:nvPr>
        </p:nvSpPr>
        <p:spPr>
          <a:xfrm>
            <a:off x="280220" y="1012723"/>
            <a:ext cx="11459496" cy="5343627"/>
          </a:xfrm>
        </p:spPr>
        <p:txBody>
          <a:bodyPr>
            <a:normAutofit fontScale="92500" lnSpcReduction="10000"/>
          </a:bodyPr>
          <a:lstStyle/>
          <a:p>
            <a:pPr marL="0" indent="0" algn="just">
              <a:buNone/>
            </a:pPr>
            <a:r>
              <a:rPr lang="en-US" sz="3500" b="1" dirty="0">
                <a:solidFill>
                  <a:srgbClr val="0000FF"/>
                </a:solidFill>
                <a:latin typeface="Cambria" panose="02040503050406030204" pitchFamily="18" charset="0"/>
                <a:ea typeface="Cambria" panose="02040503050406030204" pitchFamily="18" charset="0"/>
              </a:rPr>
              <a:t>Types of AI Agent communication</a:t>
            </a:r>
          </a:p>
          <a:p>
            <a:pPr marL="0" indent="0" algn="just">
              <a:buNone/>
            </a:pPr>
            <a:r>
              <a:rPr lang="en-US" b="1" dirty="0">
                <a:latin typeface="Cambria" panose="02040503050406030204" pitchFamily="18" charset="0"/>
                <a:ea typeface="Cambria" panose="02040503050406030204" pitchFamily="18" charset="0"/>
              </a:rPr>
              <a:t>AI agents communicate in various ways depending on their role, environment and goals. </a:t>
            </a:r>
          </a:p>
          <a:p>
            <a:pPr marL="0" indent="0" algn="just">
              <a:buNone/>
            </a:pPr>
            <a:r>
              <a:rPr lang="en-US" dirty="0">
                <a:latin typeface="Cambria" panose="02040503050406030204" pitchFamily="18" charset="0"/>
                <a:ea typeface="Cambria" panose="02040503050406030204" pitchFamily="18" charset="0"/>
              </a:rPr>
              <a:t>Communication can be explicit or implicit, involving direct message exchanges or indirect observation of actions.</a:t>
            </a:r>
          </a:p>
          <a:p>
            <a:pPr marL="0" indent="0" fontAlgn="base">
              <a:buNone/>
            </a:pPr>
            <a:r>
              <a:rPr lang="en-US" b="1" dirty="0">
                <a:solidFill>
                  <a:srgbClr val="FF0066"/>
                </a:solidFill>
                <a:latin typeface="Cambria" panose="02040503050406030204" pitchFamily="18" charset="0"/>
                <a:ea typeface="Cambria" panose="02040503050406030204" pitchFamily="18" charset="0"/>
              </a:rPr>
              <a:t>1.Agent-to-agent communication</a:t>
            </a:r>
          </a:p>
          <a:p>
            <a:pPr marL="0" indent="0" algn="just" fontAlgn="base">
              <a:buNone/>
            </a:pPr>
            <a:r>
              <a:rPr lang="en-US" dirty="0">
                <a:latin typeface="Cambria" panose="02040503050406030204" pitchFamily="18" charset="0"/>
                <a:ea typeface="Cambria" panose="02040503050406030204" pitchFamily="18" charset="0"/>
              </a:rPr>
              <a:t>Most agents are powered by LLMs, so they often talk to one another in natural human language. Agents must be able to not only share information, but express intention, coordinate within a hierarchy and negotiate over resource allocation.</a:t>
            </a:r>
          </a:p>
          <a:p>
            <a:pPr marL="0" indent="0" algn="just" fontAlgn="base">
              <a:buNone/>
            </a:pPr>
            <a:r>
              <a:rPr lang="en-US" b="1" dirty="0">
                <a:latin typeface="Cambria" panose="02040503050406030204" pitchFamily="18" charset="0"/>
                <a:ea typeface="Cambria" panose="02040503050406030204" pitchFamily="18" charset="0"/>
              </a:rPr>
              <a:t>Many AI agents rely on cloud computing and Internet of Things (IoT) devices to exchange real-time data. </a:t>
            </a:r>
          </a:p>
          <a:p>
            <a:pPr marL="0" indent="0" algn="just" fontAlgn="base">
              <a:buNone/>
            </a:pPr>
            <a:r>
              <a:rPr lang="en-US" u="sng" dirty="0">
                <a:latin typeface="Cambria" panose="02040503050406030204" pitchFamily="18" charset="0"/>
                <a:ea typeface="Cambria" panose="02040503050406030204" pitchFamily="18" charset="0"/>
              </a:rPr>
              <a:t>Cloud AI systems store, retrieve and analyze large-scale datasets, while IoT-connected devices share sensor information across networks.</a:t>
            </a:r>
          </a:p>
        </p:txBody>
      </p:sp>
      <p:sp>
        <p:nvSpPr>
          <p:cNvPr id="6" name="Date Placeholder 5">
            <a:extLst>
              <a:ext uri="{FF2B5EF4-FFF2-40B4-BE49-F238E27FC236}">
                <a16:creationId xmlns:a16="http://schemas.microsoft.com/office/drawing/2014/main" id="{EC6C84CE-D759-2F41-2E6D-1B103FDE83BF}"/>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B5962039-C0CE-56BD-F6B4-F89A27525F3B}"/>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D4C542A2-6F06-A638-835A-E6AB42CBBB11}"/>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9965C64C-6080-418F-8D1A-9E337340AF0D}"/>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98</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296324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7302B-4BE8-0362-79DE-0BF605F6D2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220279-6DDC-33A9-03CA-9AF9E2A5F00E}"/>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Agent Communication in AI</a:t>
            </a:r>
          </a:p>
        </p:txBody>
      </p:sp>
      <p:sp>
        <p:nvSpPr>
          <p:cNvPr id="4" name="Content Placeholder 3">
            <a:extLst>
              <a:ext uri="{FF2B5EF4-FFF2-40B4-BE49-F238E27FC236}">
                <a16:creationId xmlns:a16="http://schemas.microsoft.com/office/drawing/2014/main" id="{25261CC4-226E-69A6-C159-28F19A095E10}"/>
              </a:ext>
            </a:extLst>
          </p:cNvPr>
          <p:cNvSpPr>
            <a:spLocks noGrp="1"/>
          </p:cNvSpPr>
          <p:nvPr>
            <p:ph idx="1"/>
          </p:nvPr>
        </p:nvSpPr>
        <p:spPr>
          <a:xfrm>
            <a:off x="280220" y="1012723"/>
            <a:ext cx="11459496" cy="5343627"/>
          </a:xfrm>
        </p:spPr>
        <p:txBody>
          <a:bodyPr>
            <a:normAutofit/>
          </a:bodyPr>
          <a:lstStyle/>
          <a:p>
            <a:pPr marL="0" indent="0" algn="just">
              <a:buNone/>
            </a:pPr>
            <a:r>
              <a:rPr lang="en-US" sz="3000" b="1" dirty="0">
                <a:solidFill>
                  <a:srgbClr val="0000FF"/>
                </a:solidFill>
                <a:latin typeface="Cambria" panose="02040503050406030204" pitchFamily="18" charset="0"/>
                <a:ea typeface="Cambria" panose="02040503050406030204" pitchFamily="18" charset="0"/>
              </a:rPr>
              <a:t>Types of AI Agent communication</a:t>
            </a:r>
          </a:p>
          <a:p>
            <a:pPr marL="0" indent="0" fontAlgn="base">
              <a:buNone/>
            </a:pPr>
            <a:r>
              <a:rPr lang="en-IN" b="1" dirty="0">
                <a:solidFill>
                  <a:srgbClr val="00B050"/>
                </a:solidFill>
                <a:latin typeface="Cambria" panose="02040503050406030204" pitchFamily="18" charset="0"/>
                <a:ea typeface="Cambria" panose="02040503050406030204" pitchFamily="18" charset="0"/>
              </a:rPr>
              <a:t>2.Human-AI communication</a:t>
            </a:r>
          </a:p>
          <a:p>
            <a:pPr marL="0" indent="0" algn="just" fontAlgn="base">
              <a:buNone/>
            </a:pPr>
            <a:r>
              <a:rPr lang="en-IN" b="1" dirty="0">
                <a:latin typeface="Cambria" panose="02040503050406030204" pitchFamily="18" charset="0"/>
                <a:ea typeface="Cambria" panose="02040503050406030204" pitchFamily="18" charset="0"/>
              </a:rPr>
              <a:t>AI agents also communicate with humans using </a:t>
            </a:r>
            <a:r>
              <a:rPr lang="en-IN" b="1" dirty="0">
                <a:latin typeface="Cambria" panose="02040503050406030204" pitchFamily="18" charset="0"/>
                <a:ea typeface="Cambria" panose="02040503050406030204" pitchFamily="18" charset="0"/>
                <a:hlinkClick r:id="rId2"/>
              </a:rPr>
              <a:t>natural language processing</a:t>
            </a:r>
            <a:r>
              <a:rPr lang="en-IN" b="1" dirty="0">
                <a:latin typeface="Cambria" panose="02040503050406030204" pitchFamily="18" charset="0"/>
                <a:ea typeface="Cambria" panose="02040503050406030204" pitchFamily="18" charset="0"/>
              </a:rPr>
              <a:t> (NLP), speech recognition and visual interfaces. </a:t>
            </a:r>
          </a:p>
          <a:p>
            <a:pPr marL="0" indent="0" algn="just" fontAlgn="base">
              <a:buNone/>
            </a:pPr>
            <a:r>
              <a:rPr lang="en-IN" u="sng" dirty="0">
                <a:latin typeface="Cambria" panose="02040503050406030204" pitchFamily="18" charset="0"/>
                <a:ea typeface="Cambria" panose="02040503050406030204" pitchFamily="18" charset="0"/>
              </a:rPr>
              <a:t>Virtual assistants like OpenAI’s ChatGPT, Apple’s Siri and Amazon’s Alexa use NLP to interpret human queries and generate meaningful responses.</a:t>
            </a:r>
          </a:p>
          <a:p>
            <a:pPr marL="0" indent="0" algn="just" fontAlgn="base">
              <a:buNone/>
            </a:pPr>
            <a:r>
              <a:rPr lang="en-IN" b="1" dirty="0">
                <a:latin typeface="Cambria" panose="02040503050406030204" pitchFamily="18" charset="0"/>
                <a:ea typeface="Cambria" panose="02040503050406030204" pitchFamily="18" charset="0"/>
              </a:rPr>
              <a:t>In </a:t>
            </a:r>
            <a:r>
              <a:rPr lang="en-IN" b="1" dirty="0">
                <a:latin typeface="Cambria" panose="02040503050406030204" pitchFamily="18" charset="0"/>
                <a:ea typeface="Cambria" panose="02040503050406030204" pitchFamily="18" charset="0"/>
                <a:hlinkClick r:id="rId3"/>
              </a:rPr>
              <a:t>customer support</a:t>
            </a:r>
            <a:r>
              <a:rPr lang="en-IN" b="1" dirty="0">
                <a:latin typeface="Cambria" panose="02040503050406030204" pitchFamily="18" charset="0"/>
                <a:ea typeface="Cambria" panose="02040503050406030204" pitchFamily="18" charset="0"/>
              </a:rPr>
              <a:t>, AI chatbots provide </a:t>
            </a:r>
            <a:r>
              <a:rPr lang="en-IN" b="1" dirty="0">
                <a:latin typeface="Cambria" panose="02040503050406030204" pitchFamily="18" charset="0"/>
                <a:ea typeface="Cambria" panose="02040503050406030204" pitchFamily="18" charset="0"/>
                <a:hlinkClick r:id="rId4"/>
              </a:rPr>
              <a:t>automated</a:t>
            </a:r>
            <a:r>
              <a:rPr lang="en-IN" b="1" dirty="0">
                <a:latin typeface="Cambria" panose="02040503050406030204" pitchFamily="18" charset="0"/>
                <a:ea typeface="Cambria" panose="02040503050406030204" pitchFamily="18" charset="0"/>
              </a:rPr>
              <a:t> assistance by understanding and responding to user inquiries. </a:t>
            </a:r>
          </a:p>
          <a:p>
            <a:pPr marL="0" indent="0" algn="just" fontAlgn="base">
              <a:buNone/>
            </a:pPr>
            <a:r>
              <a:rPr lang="en-IN" u="sng" dirty="0">
                <a:latin typeface="Cambria" panose="02040503050406030204" pitchFamily="18" charset="0"/>
                <a:ea typeface="Cambria" panose="02040503050406030204" pitchFamily="18" charset="0"/>
              </a:rPr>
              <a:t>Some </a:t>
            </a:r>
            <a:r>
              <a:rPr lang="en-IN" u="sng" dirty="0">
                <a:latin typeface="Cambria" panose="02040503050406030204" pitchFamily="18" charset="0"/>
                <a:ea typeface="Cambria" panose="02040503050406030204" pitchFamily="18" charset="0"/>
                <a:hlinkClick r:id="rId5"/>
              </a:rPr>
              <a:t>AI models</a:t>
            </a:r>
            <a:r>
              <a:rPr lang="en-IN" u="sng" dirty="0">
                <a:latin typeface="Cambria" panose="02040503050406030204" pitchFamily="18" charset="0"/>
                <a:ea typeface="Cambria" panose="02040503050406030204" pitchFamily="18" charset="0"/>
              </a:rPr>
              <a:t> also incorporate multimodal communication, combining text, speech and images to enhance interaction.</a:t>
            </a:r>
          </a:p>
        </p:txBody>
      </p:sp>
      <p:sp>
        <p:nvSpPr>
          <p:cNvPr id="6" name="Date Placeholder 5">
            <a:extLst>
              <a:ext uri="{FF2B5EF4-FFF2-40B4-BE49-F238E27FC236}">
                <a16:creationId xmlns:a16="http://schemas.microsoft.com/office/drawing/2014/main" id="{7D8C9DD7-77E5-E129-4DEC-D5A27E00996D}"/>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F34CBE8E-D9F8-0D47-7250-B62CD69AE3C5}"/>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9B6B8B76-43ED-B136-A02A-1E0D7C8DCA58}"/>
              </a:ext>
            </a:extLst>
          </p:cNvPr>
          <p:cNvPicPr>
            <a:picLocks noChangeAspect="1"/>
          </p:cNvPicPr>
          <p:nvPr/>
        </p:nvPicPr>
        <p:blipFill>
          <a:blip r:embed="rId6"/>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332DA4B1-6D4C-0D0B-F1FB-2630DB83C12F}"/>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99</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020650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C7D67-E4EC-F197-8113-35CC5D6E3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8EC66-EF42-5A8F-5931-09D11B8D82DE}"/>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Types of Agent Architectures in AI</a:t>
            </a:r>
          </a:p>
        </p:txBody>
      </p:sp>
      <p:sp>
        <p:nvSpPr>
          <p:cNvPr id="4" name="Content Placeholder 3">
            <a:extLst>
              <a:ext uri="{FF2B5EF4-FFF2-40B4-BE49-F238E27FC236}">
                <a16:creationId xmlns:a16="http://schemas.microsoft.com/office/drawing/2014/main" id="{EB58DB39-F566-D588-82AA-71BA8D2AF2D2}"/>
              </a:ext>
            </a:extLst>
          </p:cNvPr>
          <p:cNvSpPr>
            <a:spLocks noGrp="1"/>
          </p:cNvSpPr>
          <p:nvPr>
            <p:ph idx="1"/>
          </p:nvPr>
        </p:nvSpPr>
        <p:spPr>
          <a:xfrm>
            <a:off x="280220" y="1012723"/>
            <a:ext cx="11459496" cy="5343627"/>
          </a:xfrm>
        </p:spPr>
        <p:txBody>
          <a:bodyPr>
            <a:normAutofit/>
          </a:bodyPr>
          <a:lstStyle/>
          <a:p>
            <a:pPr marL="0" indent="0" algn="just">
              <a:buNone/>
            </a:pPr>
            <a:r>
              <a:rPr lang="en-US" sz="3000" b="1" dirty="0">
                <a:solidFill>
                  <a:srgbClr val="0000FF"/>
                </a:solidFill>
                <a:latin typeface="Cambria" panose="02040503050406030204" pitchFamily="18" charset="0"/>
                <a:ea typeface="Cambria" panose="02040503050406030204" pitchFamily="18" charset="0"/>
              </a:rPr>
              <a:t>Types of AI Agent Architectures</a:t>
            </a:r>
          </a:p>
          <a:p>
            <a:pPr marL="0" indent="0" algn="just">
              <a:buNone/>
            </a:pPr>
            <a:endParaRPr lang="en-US" sz="3000" dirty="0">
              <a:solidFill>
                <a:srgbClr val="0000FF"/>
              </a:solidFill>
              <a:latin typeface="Cambria" panose="02040503050406030204" pitchFamily="18" charset="0"/>
              <a:ea typeface="Cambria" panose="02040503050406030204" pitchFamily="18" charset="0"/>
            </a:endParaRPr>
          </a:p>
          <a:p>
            <a:pPr marL="514350" indent="-514350" algn="just">
              <a:buAutoNum type="arabicPeriod"/>
            </a:pPr>
            <a:r>
              <a:rPr lang="en-US" sz="3000" dirty="0">
                <a:latin typeface="Cambria" panose="02040503050406030204" pitchFamily="18" charset="0"/>
                <a:ea typeface="Cambria" panose="02040503050406030204" pitchFamily="18" charset="0"/>
              </a:rPr>
              <a:t>Single-agent architectures</a:t>
            </a:r>
          </a:p>
          <a:p>
            <a:pPr marL="514350" indent="-514350" algn="just">
              <a:buFont typeface="Arial" panose="020B0604020202020204" pitchFamily="34" charset="0"/>
              <a:buAutoNum type="arabicPeriod"/>
            </a:pPr>
            <a:r>
              <a:rPr lang="en-US" sz="3000" dirty="0">
                <a:latin typeface="Cambria" panose="02040503050406030204" pitchFamily="18" charset="0"/>
                <a:ea typeface="Cambria" panose="02040503050406030204" pitchFamily="18" charset="0"/>
              </a:rPr>
              <a:t>Multi-agent architectures</a:t>
            </a:r>
          </a:p>
          <a:p>
            <a:pPr marL="514350" indent="-514350" algn="just">
              <a:buAutoNum type="arabicPeriod"/>
            </a:pPr>
            <a:endParaRPr lang="en-US" sz="3000"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7F546D2A-9885-6AD5-DB17-1402BFA801FB}"/>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554B2CF5-39A5-7A5A-285E-19778686D198}"/>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F7812160-F378-A2F8-BE87-0BAC02C80A48}"/>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5F430BEE-115E-22C9-E6D5-7C0D919FEFC3}"/>
              </a:ext>
            </a:extLst>
          </p:cNvPr>
          <p:cNvSpPr/>
          <p:nvPr/>
        </p:nvSpPr>
        <p:spPr>
          <a:xfrm>
            <a:off x="10795819" y="6356350"/>
            <a:ext cx="825910"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100</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914221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C00E4-1AD4-8B09-1AF9-0CA9CE1B8E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CB155-85FA-0361-B35E-DEE116EF14DA}"/>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Single Agent System in AI</a:t>
            </a:r>
          </a:p>
        </p:txBody>
      </p:sp>
      <p:sp>
        <p:nvSpPr>
          <p:cNvPr id="4" name="Content Placeholder 3">
            <a:extLst>
              <a:ext uri="{FF2B5EF4-FFF2-40B4-BE49-F238E27FC236}">
                <a16:creationId xmlns:a16="http://schemas.microsoft.com/office/drawing/2014/main" id="{00A8247B-2595-8D1E-5423-CAA6FF6F34B9}"/>
              </a:ext>
            </a:extLst>
          </p:cNvPr>
          <p:cNvSpPr>
            <a:spLocks noGrp="1"/>
          </p:cNvSpPr>
          <p:nvPr>
            <p:ph idx="1"/>
          </p:nvPr>
        </p:nvSpPr>
        <p:spPr>
          <a:xfrm>
            <a:off x="280220" y="1012723"/>
            <a:ext cx="11459496" cy="5343627"/>
          </a:xfrm>
        </p:spPr>
        <p:txBody>
          <a:bodyPr>
            <a:normAutofit/>
          </a:bodyPr>
          <a:lstStyle/>
          <a:p>
            <a:pPr marL="0" indent="0" algn="just">
              <a:buNone/>
            </a:pPr>
            <a:r>
              <a:rPr lang="en-US" b="1" dirty="0">
                <a:solidFill>
                  <a:srgbClr val="0000FF"/>
                </a:solidFill>
                <a:latin typeface="Cambria" panose="02040503050406030204" pitchFamily="18" charset="0"/>
                <a:ea typeface="Cambria" panose="02040503050406030204" pitchFamily="18" charset="0"/>
              </a:rPr>
              <a:t>What is a Single-Agent System?</a:t>
            </a:r>
          </a:p>
          <a:p>
            <a:pPr marL="0" indent="0" fontAlgn="base">
              <a:buNone/>
            </a:pPr>
            <a:r>
              <a:rPr lang="en-US" b="1" dirty="0">
                <a:latin typeface="Cambria" panose="02040503050406030204" pitchFamily="18" charset="0"/>
                <a:ea typeface="Cambria" panose="02040503050406030204" pitchFamily="18" charset="0"/>
              </a:rPr>
              <a:t>A single-agent architecture features a single autonomous entity making centralized decisions within an environment.</a:t>
            </a:r>
          </a:p>
          <a:p>
            <a:pPr fontAlgn="base"/>
            <a:r>
              <a:rPr lang="en-US" b="1" dirty="0">
                <a:latin typeface="Cambria" panose="02040503050406030204" pitchFamily="18" charset="0"/>
                <a:ea typeface="Cambria" panose="02040503050406030204" pitchFamily="18" charset="0"/>
              </a:rPr>
              <a:t>Structure</a:t>
            </a:r>
            <a:endParaRPr lang="en-US" dirty="0">
              <a:latin typeface="Cambria" panose="02040503050406030204" pitchFamily="18" charset="0"/>
              <a:ea typeface="Cambria" panose="02040503050406030204" pitchFamily="18" charset="0"/>
            </a:endParaRPr>
          </a:p>
          <a:p>
            <a:pPr lvl="1" fontAlgn="base"/>
            <a:r>
              <a:rPr lang="en-US" dirty="0">
                <a:latin typeface="Cambria" panose="02040503050406030204" pitchFamily="18" charset="0"/>
                <a:ea typeface="Cambria" panose="02040503050406030204" pitchFamily="18" charset="0"/>
              </a:rPr>
              <a:t>A single-agent architecture is a system where a single AI agent operates independently to perceive its environment, make decisions and take actions to achieve a goal.</a:t>
            </a:r>
          </a:p>
          <a:p>
            <a:pPr fontAlgn="base"/>
            <a:r>
              <a:rPr lang="en-US" b="1" dirty="0">
                <a:latin typeface="Cambria" panose="02040503050406030204" pitchFamily="18" charset="0"/>
                <a:ea typeface="Cambria" panose="02040503050406030204" pitchFamily="18" charset="0"/>
              </a:rPr>
              <a:t>Key features</a:t>
            </a:r>
            <a:endParaRPr lang="en-US" dirty="0">
              <a:latin typeface="Cambria" panose="02040503050406030204" pitchFamily="18" charset="0"/>
              <a:ea typeface="Cambria" panose="02040503050406030204" pitchFamily="18" charset="0"/>
            </a:endParaRPr>
          </a:p>
          <a:p>
            <a:pPr lvl="1" fontAlgn="base"/>
            <a:r>
              <a:rPr lang="en-US" b="1" dirty="0">
                <a:latin typeface="Cambria" panose="02040503050406030204" pitchFamily="18" charset="0"/>
                <a:ea typeface="Cambria" panose="02040503050406030204" pitchFamily="18" charset="0"/>
              </a:rPr>
              <a:t>Autonomy</a:t>
            </a:r>
            <a:r>
              <a:rPr lang="en-US" dirty="0">
                <a:latin typeface="Cambria" panose="02040503050406030204" pitchFamily="18" charset="0"/>
                <a:ea typeface="Cambria" panose="02040503050406030204" pitchFamily="18" charset="0"/>
              </a:rPr>
              <a:t>: The agent operates independently without requiring interaction with other agents.</a:t>
            </a:r>
          </a:p>
          <a:p>
            <a:pPr marL="457200" lvl="1" indent="0" fontAlgn="base">
              <a:buNone/>
            </a:pPr>
            <a:endParaRPr lang="en-US" dirty="0"/>
          </a:p>
        </p:txBody>
      </p:sp>
      <p:sp>
        <p:nvSpPr>
          <p:cNvPr id="6" name="Date Placeholder 5">
            <a:extLst>
              <a:ext uri="{FF2B5EF4-FFF2-40B4-BE49-F238E27FC236}">
                <a16:creationId xmlns:a16="http://schemas.microsoft.com/office/drawing/2014/main" id="{C0EE6B87-827C-79C2-8770-7A453DEE853D}"/>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9D326061-5638-FC78-AD29-72EF94BD8CF1}"/>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93F95A16-7529-3B39-9625-A1D0B2C480B0}"/>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46C7E6C-F333-0356-AE84-EEDB2545EF9E}"/>
              </a:ext>
            </a:extLst>
          </p:cNvPr>
          <p:cNvSpPr/>
          <p:nvPr/>
        </p:nvSpPr>
        <p:spPr>
          <a:xfrm>
            <a:off x="10795819" y="6356350"/>
            <a:ext cx="943897"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101</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859134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A35FB-4FE2-E028-5607-9471EAD16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C73FF8-3925-49A6-D52F-BBC15D187761}"/>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Single Agent System in AI</a:t>
            </a:r>
          </a:p>
        </p:txBody>
      </p:sp>
      <p:sp>
        <p:nvSpPr>
          <p:cNvPr id="4" name="Content Placeholder 3">
            <a:extLst>
              <a:ext uri="{FF2B5EF4-FFF2-40B4-BE49-F238E27FC236}">
                <a16:creationId xmlns:a16="http://schemas.microsoft.com/office/drawing/2014/main" id="{78C55B1B-DBDB-B44D-7157-34EA867BEDB2}"/>
              </a:ext>
            </a:extLst>
          </p:cNvPr>
          <p:cNvSpPr>
            <a:spLocks noGrp="1"/>
          </p:cNvSpPr>
          <p:nvPr>
            <p:ph idx="1"/>
          </p:nvPr>
        </p:nvSpPr>
        <p:spPr>
          <a:xfrm>
            <a:off x="280220" y="1012723"/>
            <a:ext cx="11459496" cy="5343627"/>
          </a:xfrm>
        </p:spPr>
        <p:txBody>
          <a:bodyPr>
            <a:normAutofit/>
          </a:bodyPr>
          <a:lstStyle/>
          <a:p>
            <a:pPr marL="0" indent="0" algn="just">
              <a:buNone/>
            </a:pPr>
            <a:r>
              <a:rPr lang="en-US" b="1" dirty="0">
                <a:solidFill>
                  <a:srgbClr val="0000FF"/>
                </a:solidFill>
                <a:latin typeface="Cambria" panose="02040503050406030204" pitchFamily="18" charset="0"/>
                <a:ea typeface="Cambria" panose="02040503050406030204" pitchFamily="18" charset="0"/>
              </a:rPr>
              <a:t>Single-Agent System Architecture</a:t>
            </a:r>
          </a:p>
          <a:p>
            <a:pPr marL="0" indent="0" algn="just">
              <a:buNone/>
            </a:pPr>
            <a:endParaRPr lang="en-US" b="1" dirty="0">
              <a:solidFill>
                <a:srgbClr val="0000FF"/>
              </a:solidFill>
              <a:latin typeface="Cambria" panose="02040503050406030204" pitchFamily="18" charset="0"/>
              <a:ea typeface="Cambria" panose="02040503050406030204" pitchFamily="18" charset="0"/>
            </a:endParaRPr>
          </a:p>
          <a:p>
            <a:pPr marL="457200" lvl="1" indent="0" fontAlgn="base">
              <a:buNone/>
            </a:pPr>
            <a:endParaRPr lang="en-US" dirty="0"/>
          </a:p>
        </p:txBody>
      </p:sp>
      <p:sp>
        <p:nvSpPr>
          <p:cNvPr id="6" name="Date Placeholder 5">
            <a:extLst>
              <a:ext uri="{FF2B5EF4-FFF2-40B4-BE49-F238E27FC236}">
                <a16:creationId xmlns:a16="http://schemas.microsoft.com/office/drawing/2014/main" id="{E9225610-2CA7-AB4C-C100-70CD00288433}"/>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102B0E3F-EFF1-8877-38B2-525A2EA17475}"/>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7F34074C-D38C-330D-A165-C86C1C5FFF3C}"/>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67198A6F-EB29-5A95-1E4E-8F3D411C87C0}"/>
              </a:ext>
            </a:extLst>
          </p:cNvPr>
          <p:cNvSpPr/>
          <p:nvPr/>
        </p:nvSpPr>
        <p:spPr>
          <a:xfrm>
            <a:off x="10795819" y="6356350"/>
            <a:ext cx="816078"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102</a:t>
            </a:r>
            <a:endParaRPr lang="en-IN"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F4D161B0-B8B5-C9DF-CDF7-6A344BC562A3}"/>
              </a:ext>
            </a:extLst>
          </p:cNvPr>
          <p:cNvPicPr>
            <a:picLocks noChangeAspect="1"/>
          </p:cNvPicPr>
          <p:nvPr/>
        </p:nvPicPr>
        <p:blipFill>
          <a:blip r:embed="rId3"/>
          <a:srcRect r="50000"/>
          <a:stretch>
            <a:fillRect/>
          </a:stretch>
        </p:blipFill>
        <p:spPr>
          <a:xfrm>
            <a:off x="1386349" y="1646800"/>
            <a:ext cx="6799006" cy="4198477"/>
          </a:xfrm>
          <a:prstGeom prst="rect">
            <a:avLst/>
          </a:prstGeom>
        </p:spPr>
      </p:pic>
    </p:spTree>
    <p:extLst>
      <p:ext uri="{BB962C8B-B14F-4D97-AF65-F5344CB8AC3E}">
        <p14:creationId xmlns:p14="http://schemas.microsoft.com/office/powerpoint/2010/main" val="4013714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209800" y="0"/>
            <a:ext cx="7772400" cy="1143000"/>
          </a:xfrm>
        </p:spPr>
        <p:txBody>
          <a:bodyPr/>
          <a:lstStyle/>
          <a:p>
            <a:pPr eaLnBrk="1" hangingPunct="1"/>
            <a:r>
              <a:rPr lang="en-US"/>
              <a:t>Vacuum cleaner world</a:t>
            </a:r>
          </a:p>
        </p:txBody>
      </p:sp>
      <p:sp>
        <p:nvSpPr>
          <p:cNvPr id="11267" name="Rectangle 3"/>
          <p:cNvSpPr>
            <a:spLocks noGrp="1" noChangeArrowheads="1"/>
          </p:cNvSpPr>
          <p:nvPr>
            <p:ph type="body" idx="1"/>
          </p:nvPr>
        </p:nvSpPr>
        <p:spPr>
          <a:xfrm>
            <a:off x="2133600" y="3962400"/>
            <a:ext cx="7772400" cy="2133600"/>
          </a:xfrm>
        </p:spPr>
        <p:txBody>
          <a:bodyPr/>
          <a:lstStyle/>
          <a:p>
            <a:pPr eaLnBrk="1" hangingPunct="1">
              <a:lnSpc>
                <a:spcPct val="90000"/>
              </a:lnSpc>
            </a:pPr>
            <a:r>
              <a:rPr lang="en-US" dirty="0"/>
              <a:t>2 locations:  square A, square B</a:t>
            </a:r>
          </a:p>
          <a:p>
            <a:pPr eaLnBrk="1" hangingPunct="1">
              <a:lnSpc>
                <a:spcPct val="90000"/>
              </a:lnSpc>
            </a:pPr>
            <a:r>
              <a:rPr lang="en-US" dirty="0"/>
              <a:t>Agent perceives location and contents (dirty/not dirty)</a:t>
            </a:r>
          </a:p>
          <a:p>
            <a:pPr eaLnBrk="1" hangingPunct="1">
              <a:lnSpc>
                <a:spcPct val="90000"/>
              </a:lnSpc>
            </a:pPr>
            <a:r>
              <a:rPr lang="en-US" dirty="0"/>
              <a:t>Actions:  left, right, suck, </a:t>
            </a:r>
            <a:r>
              <a:rPr lang="en-US" dirty="0" err="1"/>
              <a:t>no_op</a:t>
            </a:r>
            <a:endParaRPr lang="en-US" dirty="0"/>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219200"/>
            <a:ext cx="5829300"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6D81-D7D9-931A-5121-321408413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82853D-D6ED-B968-0575-5B845F9A23E7}"/>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Single Agent System in AI</a:t>
            </a:r>
          </a:p>
        </p:txBody>
      </p:sp>
      <p:sp>
        <p:nvSpPr>
          <p:cNvPr id="4" name="Content Placeholder 3">
            <a:extLst>
              <a:ext uri="{FF2B5EF4-FFF2-40B4-BE49-F238E27FC236}">
                <a16:creationId xmlns:a16="http://schemas.microsoft.com/office/drawing/2014/main" id="{2C3A11CD-FC44-2F4A-49BB-EA1601B1C9B6}"/>
              </a:ext>
            </a:extLst>
          </p:cNvPr>
          <p:cNvSpPr>
            <a:spLocks noGrp="1"/>
          </p:cNvSpPr>
          <p:nvPr>
            <p:ph idx="1"/>
          </p:nvPr>
        </p:nvSpPr>
        <p:spPr>
          <a:xfrm>
            <a:off x="280220" y="1012723"/>
            <a:ext cx="11459496" cy="5343627"/>
          </a:xfrm>
        </p:spPr>
        <p:txBody>
          <a:bodyPr>
            <a:normAutofit lnSpcReduction="10000"/>
          </a:bodyPr>
          <a:lstStyle/>
          <a:p>
            <a:pPr marL="0" indent="0" algn="just">
              <a:buNone/>
            </a:pPr>
            <a:r>
              <a:rPr lang="en-US" b="1" dirty="0">
                <a:solidFill>
                  <a:srgbClr val="0000FF"/>
                </a:solidFill>
                <a:latin typeface="Cambria" panose="02040503050406030204" pitchFamily="18" charset="0"/>
                <a:ea typeface="Cambria" panose="02040503050406030204" pitchFamily="18" charset="0"/>
              </a:rPr>
              <a:t>What is a Single-Agent System?</a:t>
            </a:r>
          </a:p>
          <a:p>
            <a:pPr marL="0" indent="0" fontAlgn="base">
              <a:buNone/>
            </a:pPr>
            <a:r>
              <a:rPr lang="en-US" b="1" u="sng" dirty="0">
                <a:solidFill>
                  <a:srgbClr val="FF0066"/>
                </a:solidFill>
                <a:latin typeface="Cambria" panose="02040503050406030204" pitchFamily="18" charset="0"/>
                <a:ea typeface="Cambria" panose="02040503050406030204" pitchFamily="18" charset="0"/>
              </a:rPr>
              <a:t>Strengths</a:t>
            </a:r>
            <a:br>
              <a:rPr lang="en-US" b="1" dirty="0"/>
            </a:br>
            <a:br>
              <a:rPr lang="en-US" b="1" dirty="0"/>
            </a:br>
            <a:r>
              <a:rPr lang="en-US" b="1" dirty="0"/>
              <a:t>1. </a:t>
            </a:r>
            <a:r>
              <a:rPr lang="en-US" b="1" dirty="0">
                <a:latin typeface="Cambria" panose="02040503050406030204" pitchFamily="18" charset="0"/>
                <a:ea typeface="Cambria" panose="02040503050406030204" pitchFamily="18" charset="0"/>
              </a:rPr>
              <a:t>Simplicity: </a:t>
            </a:r>
            <a:r>
              <a:rPr lang="en-US" dirty="0">
                <a:latin typeface="Cambria" panose="02040503050406030204" pitchFamily="18" charset="0"/>
                <a:ea typeface="Cambria" panose="02040503050406030204" pitchFamily="18" charset="0"/>
              </a:rPr>
              <a:t>Easier to design, develop and deploy compared to multi-agent systems. Requires fewer resources because it does not need to manage multiple agents or communication protocols.</a:t>
            </a:r>
          </a:p>
          <a:p>
            <a:pPr marL="0" indent="0" fontAlgn="base">
              <a:buNone/>
            </a:pPr>
            <a:r>
              <a:rPr lang="en-US" b="1" dirty="0">
                <a:latin typeface="Cambria" panose="02040503050406030204" pitchFamily="18" charset="0"/>
                <a:ea typeface="Cambria" panose="02040503050406030204" pitchFamily="18" charset="0"/>
              </a:rPr>
              <a:t>2. Predictability</a:t>
            </a:r>
            <a:r>
              <a:rPr lang="en-US" dirty="0">
                <a:latin typeface="Cambria" panose="02040503050406030204" pitchFamily="18" charset="0"/>
                <a:ea typeface="Cambria" panose="02040503050406030204" pitchFamily="18" charset="0"/>
              </a:rPr>
              <a:t>: Easier to debug and monitor because the agent operates independently.</a:t>
            </a:r>
          </a:p>
          <a:p>
            <a:pPr marL="0" indent="0" fontAlgn="base">
              <a:buNone/>
            </a:pPr>
            <a:r>
              <a:rPr lang="en-US" b="1" dirty="0">
                <a:latin typeface="Cambria" panose="02040503050406030204" pitchFamily="18" charset="0"/>
                <a:ea typeface="Cambria" panose="02040503050406030204" pitchFamily="18" charset="0"/>
              </a:rPr>
              <a:t>3. Speed</a:t>
            </a:r>
            <a:r>
              <a:rPr lang="en-US" dirty="0">
                <a:latin typeface="Cambria" panose="02040503050406030204" pitchFamily="18" charset="0"/>
                <a:ea typeface="Cambria" panose="02040503050406030204" pitchFamily="18" charset="0"/>
              </a:rPr>
              <a:t>: No need for negotiation or consensus-building among multiple agents.</a:t>
            </a:r>
          </a:p>
          <a:p>
            <a:pPr marL="0" indent="0" fontAlgn="base">
              <a:buNone/>
            </a:pPr>
            <a:r>
              <a:rPr lang="en-US" b="1" dirty="0">
                <a:latin typeface="Cambria" panose="02040503050406030204" pitchFamily="18" charset="0"/>
                <a:ea typeface="Cambria" panose="02040503050406030204" pitchFamily="18" charset="0"/>
              </a:rPr>
              <a:t>4. Cost</a:t>
            </a:r>
            <a:r>
              <a:rPr lang="en-US" dirty="0">
                <a:latin typeface="Cambria" panose="02040503050406030204" pitchFamily="18" charset="0"/>
                <a:ea typeface="Cambria" panose="02040503050406030204" pitchFamily="18" charset="0"/>
              </a:rPr>
              <a:t>: Less expensive to maintain and update compared to complex multi-agent architectures. Fewer integration challenges when deployed in enterprise applications.</a:t>
            </a:r>
          </a:p>
        </p:txBody>
      </p:sp>
      <p:sp>
        <p:nvSpPr>
          <p:cNvPr id="6" name="Date Placeholder 5">
            <a:extLst>
              <a:ext uri="{FF2B5EF4-FFF2-40B4-BE49-F238E27FC236}">
                <a16:creationId xmlns:a16="http://schemas.microsoft.com/office/drawing/2014/main" id="{9A0A1884-A6DB-0E1B-1E5E-2CF2632688E6}"/>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D12ABC02-0F42-B8DF-87FC-691BF861F235}"/>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0E273BBC-EBED-B939-4886-D93D0A5F0220}"/>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779BC939-C204-A95C-D0F1-6B781FAE69FF}"/>
              </a:ext>
            </a:extLst>
          </p:cNvPr>
          <p:cNvSpPr/>
          <p:nvPr/>
        </p:nvSpPr>
        <p:spPr>
          <a:xfrm>
            <a:off x="10795819" y="6356350"/>
            <a:ext cx="825910"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103</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914398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C35A2-A053-D5FF-D9C1-BFDD1A50D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090BE-9897-75DE-008D-034B222D2F16}"/>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Single Agent System in AI</a:t>
            </a:r>
          </a:p>
        </p:txBody>
      </p:sp>
      <p:sp>
        <p:nvSpPr>
          <p:cNvPr id="4" name="Content Placeholder 3">
            <a:extLst>
              <a:ext uri="{FF2B5EF4-FFF2-40B4-BE49-F238E27FC236}">
                <a16:creationId xmlns:a16="http://schemas.microsoft.com/office/drawing/2014/main" id="{17AEA7DA-7F84-5F6B-F67F-29C2A3225181}"/>
              </a:ext>
            </a:extLst>
          </p:cNvPr>
          <p:cNvSpPr>
            <a:spLocks noGrp="1"/>
          </p:cNvSpPr>
          <p:nvPr>
            <p:ph idx="1"/>
          </p:nvPr>
        </p:nvSpPr>
        <p:spPr>
          <a:xfrm>
            <a:off x="280220" y="1012723"/>
            <a:ext cx="11459496" cy="5343627"/>
          </a:xfrm>
        </p:spPr>
        <p:txBody>
          <a:bodyPr>
            <a:normAutofit/>
          </a:bodyPr>
          <a:lstStyle/>
          <a:p>
            <a:pPr marL="0" indent="0" algn="just">
              <a:buNone/>
            </a:pPr>
            <a:r>
              <a:rPr lang="en-US" b="1" dirty="0">
                <a:solidFill>
                  <a:srgbClr val="0000FF"/>
                </a:solidFill>
                <a:latin typeface="Cambria" panose="02040503050406030204" pitchFamily="18" charset="0"/>
                <a:ea typeface="Cambria" panose="02040503050406030204" pitchFamily="18" charset="0"/>
              </a:rPr>
              <a:t>What is a Single-Agent System?</a:t>
            </a:r>
          </a:p>
          <a:p>
            <a:pPr marL="0" indent="0" fontAlgn="base">
              <a:buNone/>
            </a:pPr>
            <a:r>
              <a:rPr lang="en-US" b="1" u="sng" dirty="0">
                <a:solidFill>
                  <a:srgbClr val="00B050"/>
                </a:solidFill>
                <a:latin typeface="Cambria" panose="02040503050406030204" pitchFamily="18" charset="0"/>
                <a:ea typeface="Cambria" panose="02040503050406030204" pitchFamily="18" charset="0"/>
              </a:rPr>
              <a:t>Weaknesses</a:t>
            </a:r>
            <a:br>
              <a:rPr lang="en-US" b="1" dirty="0">
                <a:latin typeface="Cambria" panose="02040503050406030204" pitchFamily="18" charset="0"/>
                <a:ea typeface="Cambria" panose="02040503050406030204" pitchFamily="18" charset="0"/>
              </a:rPr>
            </a:br>
            <a:br>
              <a:rPr lang="en-US" b="1" dirty="0">
                <a:latin typeface="Cambria" panose="02040503050406030204" pitchFamily="18" charset="0"/>
                <a:ea typeface="Cambria" panose="02040503050406030204" pitchFamily="18" charset="0"/>
              </a:rPr>
            </a:br>
            <a:r>
              <a:rPr lang="en-US" b="1" dirty="0">
                <a:latin typeface="Cambria" panose="02040503050406030204" pitchFamily="18" charset="0"/>
                <a:ea typeface="Cambria" panose="02040503050406030204" pitchFamily="18" charset="0"/>
              </a:rPr>
              <a:t>1. Limited scalability</a:t>
            </a:r>
            <a:r>
              <a:rPr lang="en-US" dirty="0">
                <a:latin typeface="Cambria" panose="02040503050406030204" pitchFamily="18" charset="0"/>
                <a:ea typeface="Cambria" panose="02040503050406030204" pitchFamily="18" charset="0"/>
              </a:rPr>
              <a:t>: A single agent can become a bottleneck when handling high-volume or complex tasks.</a:t>
            </a:r>
          </a:p>
          <a:p>
            <a:pPr marL="0" indent="0" fontAlgn="base">
              <a:buNone/>
            </a:pPr>
            <a:r>
              <a:rPr lang="en-US" b="1" dirty="0">
                <a:latin typeface="Cambria" panose="02040503050406030204" pitchFamily="18" charset="0"/>
                <a:ea typeface="Cambria" panose="02040503050406030204" pitchFamily="18" charset="0"/>
              </a:rPr>
              <a:t>2. Rigidity</a:t>
            </a:r>
            <a:r>
              <a:rPr lang="en-US" dirty="0">
                <a:latin typeface="Cambria" panose="02040503050406030204" pitchFamily="18" charset="0"/>
                <a:ea typeface="Cambria" panose="02040503050406030204" pitchFamily="18" charset="0"/>
              </a:rPr>
              <a:t>: Struggles with tasks that require multistep workflows or coordination across different domains.</a:t>
            </a:r>
          </a:p>
          <a:p>
            <a:pPr marL="0" indent="0" fontAlgn="base">
              <a:buNone/>
            </a:pPr>
            <a:r>
              <a:rPr lang="en-US" b="1" dirty="0">
                <a:latin typeface="Cambria" panose="02040503050406030204" pitchFamily="18" charset="0"/>
                <a:ea typeface="Cambria" panose="02040503050406030204" pitchFamily="18" charset="0"/>
              </a:rPr>
              <a:t>3. Narrow</a:t>
            </a:r>
            <a:r>
              <a:rPr lang="en-US" dirty="0">
                <a:latin typeface="Cambria" panose="02040503050406030204" pitchFamily="18" charset="0"/>
                <a:ea typeface="Cambria" panose="02040503050406030204" pitchFamily="18" charset="0"/>
              </a:rPr>
              <a:t>: Typically designed for a specific function or domain.</a:t>
            </a:r>
          </a:p>
        </p:txBody>
      </p:sp>
      <p:sp>
        <p:nvSpPr>
          <p:cNvPr id="6" name="Date Placeholder 5">
            <a:extLst>
              <a:ext uri="{FF2B5EF4-FFF2-40B4-BE49-F238E27FC236}">
                <a16:creationId xmlns:a16="http://schemas.microsoft.com/office/drawing/2014/main" id="{69FD266B-1B52-5EBC-829C-5AC422679909}"/>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021ED930-8EDC-F5F4-0B73-C54BD03365DF}"/>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D75775B4-F03A-5795-E767-8AAAD40449FD}"/>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AC0F7893-F49A-D28B-2742-DA6F005E1E6A}"/>
              </a:ext>
            </a:extLst>
          </p:cNvPr>
          <p:cNvSpPr/>
          <p:nvPr/>
        </p:nvSpPr>
        <p:spPr>
          <a:xfrm>
            <a:off x="10795819" y="6356350"/>
            <a:ext cx="806246"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104</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351188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16BD2-A388-30F0-9BF4-6DD1814F4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26CDD5-2575-6AA7-01BC-8A8A7A4DE86B}"/>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Multi Agent System in AI</a:t>
            </a:r>
          </a:p>
        </p:txBody>
      </p:sp>
      <p:sp>
        <p:nvSpPr>
          <p:cNvPr id="4" name="Content Placeholder 3">
            <a:extLst>
              <a:ext uri="{FF2B5EF4-FFF2-40B4-BE49-F238E27FC236}">
                <a16:creationId xmlns:a16="http://schemas.microsoft.com/office/drawing/2014/main" id="{317532A5-98E2-3B98-5F4E-7F93F1A7B7E9}"/>
              </a:ext>
            </a:extLst>
          </p:cNvPr>
          <p:cNvSpPr>
            <a:spLocks noGrp="1"/>
          </p:cNvSpPr>
          <p:nvPr>
            <p:ph idx="1"/>
          </p:nvPr>
        </p:nvSpPr>
        <p:spPr>
          <a:xfrm>
            <a:off x="280220" y="1012723"/>
            <a:ext cx="11459496" cy="5343627"/>
          </a:xfrm>
        </p:spPr>
        <p:txBody>
          <a:bodyPr>
            <a:normAutofit/>
          </a:bodyPr>
          <a:lstStyle/>
          <a:p>
            <a:pPr marL="0" indent="0" algn="just">
              <a:buNone/>
            </a:pPr>
            <a:r>
              <a:rPr lang="en-US" b="1" dirty="0">
                <a:solidFill>
                  <a:srgbClr val="0000FF"/>
                </a:solidFill>
                <a:latin typeface="Cambria" panose="02040503050406030204" pitchFamily="18" charset="0"/>
                <a:ea typeface="Cambria" panose="02040503050406030204" pitchFamily="18" charset="0"/>
              </a:rPr>
              <a:t>What is a Multi-Agent System?</a:t>
            </a:r>
          </a:p>
          <a:p>
            <a:pPr marL="0" indent="0" algn="just">
              <a:buNone/>
            </a:pPr>
            <a:r>
              <a:rPr lang="en-US" b="1" dirty="0">
                <a:latin typeface="Cambria" panose="02040503050406030204" pitchFamily="18" charset="0"/>
                <a:ea typeface="Cambria" panose="02040503050406030204" pitchFamily="18" charset="0"/>
              </a:rPr>
              <a:t>A multi-agent system (MAS) consists of multiple </a:t>
            </a:r>
            <a:r>
              <a:rPr lang="en-US" b="1" dirty="0">
                <a:latin typeface="Cambria" panose="02040503050406030204" pitchFamily="18" charset="0"/>
                <a:ea typeface="Cambria" panose="02040503050406030204" pitchFamily="18" charset="0"/>
                <a:hlinkClick r:id="rId2"/>
              </a:rPr>
              <a:t>artificial intelligence (AI) agents</a:t>
            </a:r>
            <a:r>
              <a:rPr lang="en-US" b="1" dirty="0">
                <a:latin typeface="Cambria" panose="02040503050406030204" pitchFamily="18" charset="0"/>
                <a:ea typeface="Cambria" panose="02040503050406030204" pitchFamily="18" charset="0"/>
              </a:rPr>
              <a:t> working collectively to perform tasks on behalf of a user or another system.</a:t>
            </a:r>
          </a:p>
          <a:p>
            <a:pPr marL="0" indent="0" algn="just">
              <a:buNone/>
            </a:pPr>
            <a:r>
              <a:rPr lang="en-US" dirty="0">
                <a:latin typeface="Cambria" panose="02040503050406030204" pitchFamily="18" charset="0"/>
                <a:ea typeface="Cambria" panose="02040503050406030204" pitchFamily="18" charset="0"/>
              </a:rPr>
              <a:t>These agents have learning, adaptability, and decision-making capabilities, and interact and communicate with each other to achieve shared goals. </a:t>
            </a:r>
          </a:p>
          <a:p>
            <a:pPr marL="0" indent="0" algn="just">
              <a:buNone/>
            </a:pPr>
            <a:r>
              <a:rPr lang="en-US" b="1" u="sng" dirty="0">
                <a:latin typeface="Cambria" panose="02040503050406030204" pitchFamily="18" charset="0"/>
                <a:ea typeface="Cambria" panose="02040503050406030204" pitchFamily="18" charset="0"/>
              </a:rPr>
              <a:t>They can be homogeneous or heterogeneous and leverage collective intelligence to solve complex problems.</a:t>
            </a:r>
          </a:p>
          <a:p>
            <a:pPr marL="0" indent="0" algn="just">
              <a:buNone/>
            </a:pPr>
            <a:r>
              <a:rPr lang="en-US" b="1" u="sng" dirty="0">
                <a:latin typeface="Cambria" panose="02040503050406030204" pitchFamily="18" charset="0"/>
                <a:ea typeface="Cambria" panose="02040503050406030204" pitchFamily="18" charset="0"/>
              </a:rPr>
              <a:t>Multiagent systems operate in a multiagent environment, such as a football team working together to win a game. </a:t>
            </a:r>
          </a:p>
        </p:txBody>
      </p:sp>
      <p:sp>
        <p:nvSpPr>
          <p:cNvPr id="6" name="Date Placeholder 5">
            <a:extLst>
              <a:ext uri="{FF2B5EF4-FFF2-40B4-BE49-F238E27FC236}">
                <a16:creationId xmlns:a16="http://schemas.microsoft.com/office/drawing/2014/main" id="{59F31E97-027C-92AC-C566-FDCF309283C4}"/>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67138A60-2A43-977A-8874-C4FAD1B96EF3}"/>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3B797BBD-A5CC-BE1A-EBEC-CF71D1A9B4F6}"/>
              </a:ext>
            </a:extLst>
          </p:cNvPr>
          <p:cNvPicPr>
            <a:picLocks noChangeAspect="1"/>
          </p:cNvPicPr>
          <p:nvPr/>
        </p:nvPicPr>
        <p:blipFill>
          <a:blip r:embed="rId3"/>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5EAA86CE-3939-CA1E-B9C6-4A7B29E3A9C2}"/>
              </a:ext>
            </a:extLst>
          </p:cNvPr>
          <p:cNvSpPr/>
          <p:nvPr/>
        </p:nvSpPr>
        <p:spPr>
          <a:xfrm>
            <a:off x="10795819" y="6356350"/>
            <a:ext cx="825910"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105</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695508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4CA9E-1349-23E9-712A-A926CE4E20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998D6-C1A0-6D41-BE81-1A25C51070B4}"/>
              </a:ext>
            </a:extLst>
          </p:cNvPr>
          <p:cNvSpPr>
            <a:spLocks noGrp="1"/>
          </p:cNvSpPr>
          <p:nvPr>
            <p:ph type="title"/>
          </p:nvPr>
        </p:nvSpPr>
        <p:spPr>
          <a:xfrm>
            <a:off x="280219" y="136525"/>
            <a:ext cx="10515600" cy="673900"/>
          </a:xfrm>
        </p:spPr>
        <p:txBody>
          <a:bodyPr>
            <a:normAutofit fontScale="90000"/>
          </a:bodyPr>
          <a:lstStyle/>
          <a:p>
            <a:pPr algn="ctr"/>
            <a:r>
              <a:rPr lang="en-US" sz="3600" b="1" dirty="0">
                <a:solidFill>
                  <a:srgbClr val="C00000"/>
                </a:solidFill>
                <a:latin typeface="Cambria" panose="02040503050406030204" pitchFamily="18" charset="0"/>
                <a:ea typeface="Cambria" panose="02040503050406030204" pitchFamily="18" charset="0"/>
              </a:rPr>
              <a:t> Types of Communication in Multi Agent System in AI</a:t>
            </a:r>
          </a:p>
        </p:txBody>
      </p:sp>
      <p:sp>
        <p:nvSpPr>
          <p:cNvPr id="4" name="Content Placeholder 3">
            <a:extLst>
              <a:ext uri="{FF2B5EF4-FFF2-40B4-BE49-F238E27FC236}">
                <a16:creationId xmlns:a16="http://schemas.microsoft.com/office/drawing/2014/main" id="{7E1F8BEE-C96D-054F-DBEB-789487449B18}"/>
              </a:ext>
            </a:extLst>
          </p:cNvPr>
          <p:cNvSpPr>
            <a:spLocks noGrp="1"/>
          </p:cNvSpPr>
          <p:nvPr>
            <p:ph idx="1"/>
          </p:nvPr>
        </p:nvSpPr>
        <p:spPr>
          <a:xfrm>
            <a:off x="280220" y="1012723"/>
            <a:ext cx="11459496" cy="5343627"/>
          </a:xfrm>
        </p:spPr>
        <p:txBody>
          <a:bodyPr>
            <a:normAutofit fontScale="92500" lnSpcReduction="10000"/>
          </a:bodyPr>
          <a:lstStyle/>
          <a:p>
            <a:pPr algn="just" fontAlgn="base">
              <a:buNone/>
            </a:pPr>
            <a:r>
              <a:rPr lang="en-US" sz="3000" b="1" i="0" dirty="0">
                <a:solidFill>
                  <a:srgbClr val="0000FF"/>
                </a:solidFill>
                <a:effectLst/>
                <a:latin typeface="Cambria" panose="02040503050406030204" pitchFamily="18" charset="0"/>
                <a:ea typeface="Cambria" panose="02040503050406030204" pitchFamily="18" charset="0"/>
              </a:rPr>
              <a:t>Types of Communication in Multi-Agent System in AI</a:t>
            </a:r>
          </a:p>
          <a:p>
            <a:pPr algn="just" rtl="0" fontAlgn="base">
              <a:spcAft>
                <a:spcPts val="750"/>
              </a:spcAft>
              <a:buNone/>
            </a:pPr>
            <a:r>
              <a:rPr lang="en-US" b="0" i="0" dirty="0">
                <a:effectLst/>
                <a:latin typeface="Cambria" panose="02040503050406030204" pitchFamily="18" charset="0"/>
                <a:ea typeface="Cambria" panose="02040503050406030204" pitchFamily="18" charset="0"/>
              </a:rPr>
              <a:t>The communication between the agents in a multiagent environment can be of two types:</a:t>
            </a:r>
          </a:p>
          <a:p>
            <a:pPr algn="just" fontAlgn="base">
              <a:spcAft>
                <a:spcPts val="1800"/>
              </a:spcAft>
              <a:buFont typeface="+mj-lt"/>
              <a:buAutoNum type="arabicPeriod"/>
            </a:pPr>
            <a:r>
              <a:rPr lang="en-US" b="1" i="0" dirty="0">
                <a:effectLst/>
                <a:latin typeface="Cambria" panose="02040503050406030204" pitchFamily="18" charset="0"/>
                <a:ea typeface="Cambria" panose="02040503050406030204" pitchFamily="18" charset="0"/>
              </a:rPr>
              <a:t>Explicit Communication:</a:t>
            </a:r>
            <a:r>
              <a:rPr lang="en-US" b="0" i="0" dirty="0">
                <a:effectLst/>
                <a:latin typeface="Cambria" panose="02040503050406030204" pitchFamily="18" charset="0"/>
                <a:ea typeface="Cambria" panose="02040503050406030204" pitchFamily="18" charset="0"/>
              </a:rPr>
              <a:t> </a:t>
            </a:r>
            <a:r>
              <a:rPr lang="en-US" b="0" i="0" u="sng" dirty="0">
                <a:effectLst/>
                <a:latin typeface="Cambria" panose="02040503050406030204" pitchFamily="18" charset="0"/>
                <a:ea typeface="Cambria" panose="02040503050406030204" pitchFamily="18" charset="0"/>
              </a:rPr>
              <a:t>Explicit communication is a type of communication where the exchange of messages or signals between the agents is done directly through commands, feedback, requests, etc. </a:t>
            </a:r>
            <a:r>
              <a:rPr lang="en-US" b="0" i="0" dirty="0">
                <a:effectLst/>
                <a:latin typeface="Cambria" panose="02040503050406030204" pitchFamily="18" charset="0"/>
                <a:ea typeface="Cambria" panose="02040503050406030204" pitchFamily="18" charset="0"/>
              </a:rPr>
              <a:t>This type of communication is more precise and efficient but it can be expensive, noisy, and prone to deception.</a:t>
            </a:r>
          </a:p>
          <a:p>
            <a:pPr algn="just" fontAlgn="base">
              <a:spcAft>
                <a:spcPts val="1800"/>
              </a:spcAft>
              <a:buFont typeface="+mj-lt"/>
              <a:buAutoNum type="arabicPeriod" startAt="2"/>
            </a:pPr>
            <a:r>
              <a:rPr lang="en-US" b="1" i="0" dirty="0">
                <a:effectLst/>
                <a:latin typeface="Cambria" panose="02040503050406030204" pitchFamily="18" charset="0"/>
                <a:ea typeface="Cambria" panose="02040503050406030204" pitchFamily="18" charset="0"/>
              </a:rPr>
              <a:t>Implicit Communication:</a:t>
            </a:r>
            <a:r>
              <a:rPr lang="en-US" b="0" i="0" dirty="0">
                <a:effectLst/>
                <a:latin typeface="Cambria" panose="02040503050406030204" pitchFamily="18" charset="0"/>
                <a:ea typeface="Cambria" panose="02040503050406030204" pitchFamily="18" charset="0"/>
              </a:rPr>
              <a:t> </a:t>
            </a:r>
            <a:r>
              <a:rPr lang="en-US" b="0" i="0" u="sng" dirty="0">
                <a:effectLst/>
                <a:latin typeface="Cambria" panose="02040503050406030204" pitchFamily="18" charset="0"/>
                <a:ea typeface="Cambria" panose="02040503050406030204" pitchFamily="18" charset="0"/>
              </a:rPr>
              <a:t>Implicit communication is a type of communication where the exchange of messages or signals between agents is done indirectly through actions and </a:t>
            </a:r>
            <a:r>
              <a:rPr lang="en-US" b="0" i="0" u="sng" dirty="0" err="1">
                <a:effectLst/>
                <a:latin typeface="Cambria" panose="02040503050406030204" pitchFamily="18" charset="0"/>
                <a:ea typeface="Cambria" panose="02040503050406030204" pitchFamily="18" charset="0"/>
              </a:rPr>
              <a:t>behaviours</a:t>
            </a:r>
            <a:r>
              <a:rPr lang="en-US" b="0" i="0" u="sng" dirty="0">
                <a:effectLst/>
                <a:latin typeface="Cambria" panose="02040503050406030204" pitchFamily="18" charset="0"/>
                <a:ea typeface="Cambria" panose="02040503050406030204" pitchFamily="18" charset="0"/>
              </a:rPr>
              <a:t>. </a:t>
            </a:r>
            <a:r>
              <a:rPr lang="en-US" b="0" i="0" dirty="0">
                <a:effectLst/>
                <a:latin typeface="Cambria" panose="02040503050406030204" pitchFamily="18" charset="0"/>
                <a:ea typeface="Cambria" panose="02040503050406030204" pitchFamily="18" charset="0"/>
              </a:rPr>
              <a:t>The agents observe the environment and the information is inferred. This type of communication is more robust and scalable but it can be inaccurate, incomplete, and can also be confusing.</a:t>
            </a:r>
          </a:p>
        </p:txBody>
      </p:sp>
      <p:sp>
        <p:nvSpPr>
          <p:cNvPr id="6" name="Date Placeholder 5">
            <a:extLst>
              <a:ext uri="{FF2B5EF4-FFF2-40B4-BE49-F238E27FC236}">
                <a16:creationId xmlns:a16="http://schemas.microsoft.com/office/drawing/2014/main" id="{DA0624A4-A734-63C0-100E-6510CDA1EF1E}"/>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DE219BF1-8FEE-61D6-CDA2-8DC0647D7C5B}"/>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F9E7C66C-E2AD-3E2C-583B-194A83E86991}"/>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7FE2987F-CEE5-F0D3-6128-27487D722819}"/>
              </a:ext>
            </a:extLst>
          </p:cNvPr>
          <p:cNvSpPr/>
          <p:nvPr/>
        </p:nvSpPr>
        <p:spPr>
          <a:xfrm>
            <a:off x="10795819" y="6356350"/>
            <a:ext cx="806246"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106</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368871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77226-E42B-E606-68BA-88FB76E59A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D265A7-B2AB-2963-1BB2-ACD7A7A04A90}"/>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Multi Agent System in AI</a:t>
            </a:r>
          </a:p>
        </p:txBody>
      </p:sp>
      <p:sp>
        <p:nvSpPr>
          <p:cNvPr id="4" name="Content Placeholder 3">
            <a:extLst>
              <a:ext uri="{FF2B5EF4-FFF2-40B4-BE49-F238E27FC236}">
                <a16:creationId xmlns:a16="http://schemas.microsoft.com/office/drawing/2014/main" id="{C1087D2A-B123-2A3D-8697-07DE455CEBEF}"/>
              </a:ext>
            </a:extLst>
          </p:cNvPr>
          <p:cNvSpPr>
            <a:spLocks noGrp="1"/>
          </p:cNvSpPr>
          <p:nvPr>
            <p:ph idx="1"/>
          </p:nvPr>
        </p:nvSpPr>
        <p:spPr>
          <a:xfrm>
            <a:off x="280220" y="1012723"/>
            <a:ext cx="11459496" cy="5343627"/>
          </a:xfrm>
        </p:spPr>
        <p:txBody>
          <a:bodyPr>
            <a:normAutofit fontScale="92500" lnSpcReduction="20000"/>
          </a:bodyPr>
          <a:lstStyle/>
          <a:p>
            <a:pPr marL="0" indent="0" algn="just">
              <a:buNone/>
            </a:pPr>
            <a:r>
              <a:rPr lang="en-US" sz="3500" b="1" dirty="0">
                <a:solidFill>
                  <a:srgbClr val="0000FF"/>
                </a:solidFill>
                <a:latin typeface="Cambria" panose="02040503050406030204" pitchFamily="18" charset="0"/>
                <a:ea typeface="Cambria" panose="02040503050406030204" pitchFamily="18" charset="0"/>
              </a:rPr>
              <a:t>Multi Agent System Architecture</a:t>
            </a:r>
          </a:p>
          <a:p>
            <a:pPr marL="0" indent="0" algn="just">
              <a:buNone/>
            </a:pPr>
            <a:r>
              <a:rPr lang="en-US" b="1" dirty="0">
                <a:latin typeface="Cambria" panose="02040503050406030204" pitchFamily="18" charset="0"/>
                <a:ea typeface="Cambria" panose="02040503050406030204" pitchFamily="18" charset="0"/>
              </a:rPr>
              <a:t>A multi-agent system (MAS) is a group of intelligent agents that work together to fix issues that are too complex for a single agent to handle.</a:t>
            </a:r>
          </a:p>
          <a:p>
            <a:pPr marL="0" indent="0" algn="just">
              <a:buNone/>
            </a:pPr>
            <a:r>
              <a:rPr lang="en-US" b="1" u="sng" dirty="0">
                <a:latin typeface="Cambria" panose="02040503050406030204" pitchFamily="18" charset="0"/>
                <a:ea typeface="Cambria" panose="02040503050406030204" pitchFamily="18" charset="0"/>
              </a:rPr>
              <a:t>This is how it works:</a:t>
            </a:r>
            <a:endParaRPr lang="en-US" u="sng" dirty="0">
              <a:latin typeface="Cambria" panose="02040503050406030204" pitchFamily="18" charset="0"/>
              <a:ea typeface="Cambria" panose="02040503050406030204" pitchFamily="18" charset="0"/>
            </a:endParaRPr>
          </a:p>
          <a:p>
            <a:pPr marL="0" indent="0" algn="just">
              <a:buNone/>
            </a:pPr>
            <a:r>
              <a:rPr lang="en-US" b="1" dirty="0">
                <a:latin typeface="Cambria" panose="02040503050406030204" pitchFamily="18" charset="0"/>
                <a:ea typeface="Cambria" panose="02040503050406030204" pitchFamily="18" charset="0"/>
              </a:rPr>
              <a:t>Intelligent agent architecture means each agent can sense, think, and act on its own.</a:t>
            </a:r>
          </a:p>
          <a:p>
            <a:pPr marL="0" indent="0" algn="just">
              <a:buNone/>
            </a:pPr>
            <a:r>
              <a:rPr lang="en-US" dirty="0">
                <a:latin typeface="Cambria" panose="02040503050406030204" pitchFamily="18" charset="0"/>
                <a:ea typeface="Cambria" panose="02040503050406030204" pitchFamily="18" charset="0"/>
              </a:rPr>
              <a:t>Since the system uses decentralized AI collaboration, there isn't just one person in charge. </a:t>
            </a:r>
          </a:p>
          <a:p>
            <a:pPr marL="0" indent="0" algn="just">
              <a:buNone/>
            </a:pPr>
            <a:r>
              <a:rPr lang="en-US" b="1" dirty="0">
                <a:latin typeface="Cambria" panose="02040503050406030204" pitchFamily="18" charset="0"/>
                <a:ea typeface="Cambria" panose="02040503050406030204" pitchFamily="18" charset="0"/>
              </a:rPr>
              <a:t>The agents work together to make choices and share knowledge.</a:t>
            </a:r>
          </a:p>
          <a:p>
            <a:pPr marL="0" indent="0" algn="just">
              <a:buNone/>
            </a:pPr>
            <a:r>
              <a:rPr lang="en-US" b="1" dirty="0">
                <a:latin typeface="Cambria" panose="02040503050406030204" pitchFamily="18" charset="0"/>
                <a:ea typeface="Cambria" panose="02040503050406030204" pitchFamily="18" charset="0"/>
              </a:rPr>
              <a:t>This setup supports collaborative decision-making in AI, where agents plan and act as a team.</a:t>
            </a:r>
          </a:p>
          <a:p>
            <a:pPr marL="0" indent="0" algn="just">
              <a:buNone/>
            </a:pPr>
            <a:r>
              <a:rPr lang="en-US" dirty="0">
                <a:latin typeface="Cambria" panose="02040503050406030204" pitchFamily="18" charset="0"/>
                <a:ea typeface="Cambria" panose="02040503050406030204" pitchFamily="18" charset="0"/>
              </a:rPr>
              <a:t>MAS often follow the principles of swarm intelligence systems. In these systems, simple agents follow basic rules to act in smart groups, like birds moving together.</a:t>
            </a:r>
          </a:p>
        </p:txBody>
      </p:sp>
      <p:sp>
        <p:nvSpPr>
          <p:cNvPr id="6" name="Date Placeholder 5">
            <a:extLst>
              <a:ext uri="{FF2B5EF4-FFF2-40B4-BE49-F238E27FC236}">
                <a16:creationId xmlns:a16="http://schemas.microsoft.com/office/drawing/2014/main" id="{F264A6A8-C698-7166-E9C4-64FEA43D76DD}"/>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E26569C0-3E1D-D447-5850-EA81A02E89BF}"/>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01A8E619-9871-458C-9BDE-36FA44DBC3F1}"/>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D4C5CC9F-521B-EE1F-BFEE-F4E4016882FE}"/>
              </a:ext>
            </a:extLst>
          </p:cNvPr>
          <p:cNvSpPr/>
          <p:nvPr/>
        </p:nvSpPr>
        <p:spPr>
          <a:xfrm>
            <a:off x="10795819" y="6356350"/>
            <a:ext cx="835742"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107</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912458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E5CA3-722E-CEEB-85B0-A2FCDAF40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65E6B-C88C-075A-F379-2685463C9259}"/>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Multi Agent System in AI</a:t>
            </a:r>
          </a:p>
        </p:txBody>
      </p:sp>
      <p:sp>
        <p:nvSpPr>
          <p:cNvPr id="4" name="Content Placeholder 3">
            <a:extLst>
              <a:ext uri="{FF2B5EF4-FFF2-40B4-BE49-F238E27FC236}">
                <a16:creationId xmlns:a16="http://schemas.microsoft.com/office/drawing/2014/main" id="{AEE247F1-F9FA-D774-5634-55F8B6CF668E}"/>
              </a:ext>
            </a:extLst>
          </p:cNvPr>
          <p:cNvSpPr>
            <a:spLocks noGrp="1"/>
          </p:cNvSpPr>
          <p:nvPr>
            <p:ph idx="1"/>
          </p:nvPr>
        </p:nvSpPr>
        <p:spPr>
          <a:xfrm>
            <a:off x="280220" y="1012723"/>
            <a:ext cx="11459496" cy="5343627"/>
          </a:xfrm>
        </p:spPr>
        <p:txBody>
          <a:bodyPr>
            <a:normAutofit/>
          </a:bodyPr>
          <a:lstStyle/>
          <a:p>
            <a:pPr marL="0" indent="0" algn="just">
              <a:buNone/>
            </a:pPr>
            <a:r>
              <a:rPr lang="en-US" sz="3000" b="1" dirty="0">
                <a:solidFill>
                  <a:srgbClr val="0000FF"/>
                </a:solidFill>
                <a:latin typeface="Cambria" panose="02040503050406030204" pitchFamily="18" charset="0"/>
                <a:ea typeface="Cambria" panose="02040503050406030204" pitchFamily="18" charset="0"/>
              </a:rPr>
              <a:t>Multi Agent System Architecture</a:t>
            </a:r>
          </a:p>
          <a:p>
            <a:pPr marL="0" indent="0" algn="just">
              <a:buNone/>
            </a:pPr>
            <a:r>
              <a:rPr lang="en-US" sz="2400" dirty="0">
                <a:latin typeface="Cambria" panose="02040503050406030204" pitchFamily="18" charset="0"/>
                <a:ea typeface="Cambria" panose="02040503050406030204" pitchFamily="18" charset="0"/>
              </a:rPr>
              <a:t>The main components of Multi-Agent system are</a:t>
            </a:r>
          </a:p>
          <a:p>
            <a:pPr marL="457200" indent="-457200" algn="just">
              <a:buAutoNum type="arabicPeriod"/>
            </a:pPr>
            <a:r>
              <a:rPr lang="en-US" sz="2400" dirty="0">
                <a:latin typeface="Cambria" panose="02040503050406030204" pitchFamily="18" charset="0"/>
                <a:ea typeface="Cambria" panose="02040503050406030204" pitchFamily="18" charset="0"/>
              </a:rPr>
              <a:t>Agents </a:t>
            </a:r>
          </a:p>
          <a:p>
            <a:pPr marL="457200" indent="-457200" algn="just">
              <a:buAutoNum type="arabicPeriod"/>
            </a:pPr>
            <a:r>
              <a:rPr lang="en-US" sz="2400" dirty="0">
                <a:latin typeface="Cambria" panose="02040503050406030204" pitchFamily="18" charset="0"/>
                <a:ea typeface="Cambria" panose="02040503050406030204" pitchFamily="18" charset="0"/>
              </a:rPr>
              <a:t>Environment</a:t>
            </a:r>
          </a:p>
          <a:p>
            <a:pPr marL="457200" indent="-457200" algn="just">
              <a:buAutoNum type="arabicPeriod"/>
            </a:pPr>
            <a:r>
              <a:rPr lang="en-US" sz="2400" dirty="0">
                <a:latin typeface="Cambria" panose="02040503050406030204" pitchFamily="18" charset="0"/>
                <a:ea typeface="Cambria" panose="02040503050406030204" pitchFamily="18" charset="0"/>
              </a:rPr>
              <a:t>Interactions</a:t>
            </a:r>
          </a:p>
          <a:p>
            <a:pPr marL="457200" indent="-457200" algn="just">
              <a:buAutoNum type="arabicPeriod"/>
            </a:pPr>
            <a:r>
              <a:rPr lang="en-US" sz="2400" dirty="0">
                <a:latin typeface="Cambria" panose="02040503050406030204" pitchFamily="18" charset="0"/>
                <a:ea typeface="Cambria" panose="02040503050406030204" pitchFamily="18" charset="0"/>
              </a:rPr>
              <a:t>Communication</a:t>
            </a:r>
          </a:p>
          <a:p>
            <a:pPr marL="457200" indent="-457200" algn="just">
              <a:buAutoNum type="arabicPeriod"/>
            </a:pPr>
            <a:r>
              <a:rPr lang="en-US" sz="2400" dirty="0">
                <a:latin typeface="Cambria" panose="02040503050406030204" pitchFamily="18" charset="0"/>
                <a:ea typeface="Cambria" panose="02040503050406030204" pitchFamily="18" charset="0"/>
              </a:rPr>
              <a:t>Tools</a:t>
            </a:r>
          </a:p>
          <a:p>
            <a:pPr marL="0" indent="0" algn="just">
              <a:buNone/>
            </a:pPr>
            <a:endParaRPr lang="en-US" sz="3000" b="1" dirty="0">
              <a:solidFill>
                <a:srgbClr val="0000FF"/>
              </a:solidFill>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D496156A-F007-DD8B-D2E7-9D80C56578DB}"/>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F2F5E3FF-C2A1-F8A0-198B-FBE181CAEF5B}"/>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7E9EE5DD-2672-3C1A-1A26-663BF245D0B0}"/>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28C39BF5-C699-3529-3A9B-83B307E5BD18}"/>
              </a:ext>
            </a:extLst>
          </p:cNvPr>
          <p:cNvSpPr/>
          <p:nvPr/>
        </p:nvSpPr>
        <p:spPr>
          <a:xfrm>
            <a:off x="10795819" y="6356350"/>
            <a:ext cx="835742"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108</a:t>
            </a:r>
            <a:endParaRPr lang="en-IN"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2E6AB41C-85F2-06DD-AEE3-BEBEEE1CC0A7}"/>
              </a:ext>
            </a:extLst>
          </p:cNvPr>
          <p:cNvPicPr>
            <a:picLocks noChangeAspect="1"/>
          </p:cNvPicPr>
          <p:nvPr/>
        </p:nvPicPr>
        <p:blipFill>
          <a:blip r:embed="rId3"/>
          <a:srcRect l="50000"/>
          <a:stretch>
            <a:fillRect/>
          </a:stretch>
        </p:blipFill>
        <p:spPr>
          <a:xfrm>
            <a:off x="6676103" y="1487497"/>
            <a:ext cx="4874342" cy="4531729"/>
          </a:xfrm>
          <a:prstGeom prst="rect">
            <a:avLst/>
          </a:prstGeom>
        </p:spPr>
      </p:pic>
    </p:spTree>
    <p:extLst>
      <p:ext uri="{BB962C8B-B14F-4D97-AF65-F5344CB8AC3E}">
        <p14:creationId xmlns:p14="http://schemas.microsoft.com/office/powerpoint/2010/main" val="7267322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7922E-59E6-5891-9EEF-671B02D4C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F6B58-B662-42C6-96D0-5F7DCFCE6E47}"/>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Types of Multi Agent Systems</a:t>
            </a:r>
          </a:p>
        </p:txBody>
      </p:sp>
      <p:sp>
        <p:nvSpPr>
          <p:cNvPr id="4" name="Content Placeholder 3">
            <a:extLst>
              <a:ext uri="{FF2B5EF4-FFF2-40B4-BE49-F238E27FC236}">
                <a16:creationId xmlns:a16="http://schemas.microsoft.com/office/drawing/2014/main" id="{E4503140-E4A1-8DBD-356A-4054DABE90B3}"/>
              </a:ext>
            </a:extLst>
          </p:cNvPr>
          <p:cNvSpPr>
            <a:spLocks noGrp="1"/>
          </p:cNvSpPr>
          <p:nvPr>
            <p:ph idx="1"/>
          </p:nvPr>
        </p:nvSpPr>
        <p:spPr>
          <a:xfrm>
            <a:off x="280220" y="1012723"/>
            <a:ext cx="11459496" cy="5343627"/>
          </a:xfrm>
        </p:spPr>
        <p:txBody>
          <a:bodyPr>
            <a:normAutofit/>
          </a:bodyPr>
          <a:lstStyle/>
          <a:p>
            <a:pPr marL="0" indent="0" algn="just">
              <a:buNone/>
            </a:pPr>
            <a:r>
              <a:rPr lang="en-US" sz="3000" b="1" dirty="0">
                <a:solidFill>
                  <a:srgbClr val="0000FF"/>
                </a:solidFill>
                <a:latin typeface="Cambria" panose="02040503050406030204" pitchFamily="18" charset="0"/>
                <a:ea typeface="Cambria" panose="02040503050406030204" pitchFamily="18" charset="0"/>
              </a:rPr>
              <a:t>Types of Multi Agent Systems </a:t>
            </a:r>
          </a:p>
          <a:p>
            <a:pPr marL="0" indent="0" algn="just">
              <a:buNone/>
            </a:pPr>
            <a:endParaRPr lang="en-US" sz="3000" b="1" dirty="0">
              <a:solidFill>
                <a:srgbClr val="0000FF"/>
              </a:solidFill>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E2846EDA-BF56-E6C8-F59F-78E576D98813}"/>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B94208BF-928D-0E34-2256-7A4F7EA00EF5}"/>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E3F6F78E-0037-A52D-0100-E3C2BF9D0DBF}"/>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90DD1DD7-40EB-54CA-4D18-DF0BE32384A2}"/>
              </a:ext>
            </a:extLst>
          </p:cNvPr>
          <p:cNvSpPr/>
          <p:nvPr/>
        </p:nvSpPr>
        <p:spPr>
          <a:xfrm>
            <a:off x="10795819" y="6356350"/>
            <a:ext cx="855407"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109</a:t>
            </a:r>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CAB449F7-0E5D-A39C-9850-CF08818ED604}"/>
              </a:ext>
            </a:extLst>
          </p:cNvPr>
          <p:cNvPicPr>
            <a:picLocks noChangeAspect="1"/>
          </p:cNvPicPr>
          <p:nvPr/>
        </p:nvPicPr>
        <p:blipFill>
          <a:blip r:embed="rId3"/>
          <a:stretch>
            <a:fillRect/>
          </a:stretch>
        </p:blipFill>
        <p:spPr>
          <a:xfrm>
            <a:off x="2285999" y="1779536"/>
            <a:ext cx="7870723" cy="4374516"/>
          </a:xfrm>
          <a:prstGeom prst="rect">
            <a:avLst/>
          </a:prstGeom>
        </p:spPr>
      </p:pic>
    </p:spTree>
    <p:extLst>
      <p:ext uri="{BB962C8B-B14F-4D97-AF65-F5344CB8AC3E}">
        <p14:creationId xmlns:p14="http://schemas.microsoft.com/office/powerpoint/2010/main" val="13001491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F3DBD-EE5E-CC71-F6BC-444AEED44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A684BC-15D5-B4A9-9C57-C3CC94B223D6}"/>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Types of Multi Agent Systems</a:t>
            </a:r>
          </a:p>
        </p:txBody>
      </p:sp>
      <p:sp>
        <p:nvSpPr>
          <p:cNvPr id="4" name="Content Placeholder 3">
            <a:extLst>
              <a:ext uri="{FF2B5EF4-FFF2-40B4-BE49-F238E27FC236}">
                <a16:creationId xmlns:a16="http://schemas.microsoft.com/office/drawing/2014/main" id="{B896BF23-D331-1547-E92A-BA1A14E99A96}"/>
              </a:ext>
            </a:extLst>
          </p:cNvPr>
          <p:cNvSpPr>
            <a:spLocks noGrp="1"/>
          </p:cNvSpPr>
          <p:nvPr>
            <p:ph idx="1"/>
          </p:nvPr>
        </p:nvSpPr>
        <p:spPr>
          <a:xfrm>
            <a:off x="280220" y="810425"/>
            <a:ext cx="11459496" cy="5545925"/>
          </a:xfrm>
        </p:spPr>
        <p:txBody>
          <a:bodyPr>
            <a:normAutofit fontScale="85000" lnSpcReduction="20000"/>
          </a:bodyPr>
          <a:lstStyle/>
          <a:p>
            <a:pPr marL="0" indent="0" fontAlgn="base">
              <a:buNone/>
            </a:pPr>
            <a:r>
              <a:rPr lang="en-US" sz="2600" b="1" dirty="0">
                <a:latin typeface="Cambria" panose="02040503050406030204" pitchFamily="18" charset="0"/>
                <a:ea typeface="Cambria" panose="02040503050406030204" pitchFamily="18" charset="0"/>
              </a:rPr>
              <a:t>1. Cooperative MAS</a:t>
            </a:r>
            <a:endParaRPr lang="en-US" sz="2600" dirty="0">
              <a:latin typeface="Cambria" panose="02040503050406030204" pitchFamily="18" charset="0"/>
              <a:ea typeface="Cambria" panose="02040503050406030204" pitchFamily="18" charset="0"/>
            </a:endParaRPr>
          </a:p>
          <a:p>
            <a:pPr marL="0" indent="0" fontAlgn="base">
              <a:buNone/>
            </a:pPr>
            <a:r>
              <a:rPr lang="en-US" sz="2600" dirty="0">
                <a:latin typeface="Cambria" panose="02040503050406030204" pitchFamily="18" charset="0"/>
                <a:ea typeface="Cambria" panose="02040503050406030204" pitchFamily="18" charset="0"/>
              </a:rPr>
              <a:t>Agents in these systems work together to achieve a common goal.</a:t>
            </a:r>
          </a:p>
          <a:p>
            <a:pPr marL="0" indent="0" fontAlgn="base">
              <a:buNone/>
            </a:pPr>
            <a:r>
              <a:rPr lang="en-US" sz="2600" dirty="0">
                <a:latin typeface="Cambria" panose="02040503050406030204" pitchFamily="18" charset="0"/>
                <a:ea typeface="Cambria" panose="02040503050406030204" pitchFamily="18" charset="0"/>
              </a:rPr>
              <a:t>They share information and resources to do things that would be hard for a single agent.</a:t>
            </a:r>
          </a:p>
          <a:p>
            <a:pPr marL="0" indent="0" fontAlgn="base">
              <a:buNone/>
            </a:pPr>
            <a:r>
              <a:rPr lang="en-US" sz="2600" b="1" u="sng" dirty="0">
                <a:latin typeface="Cambria" panose="02040503050406030204" pitchFamily="18" charset="0"/>
                <a:ea typeface="Cambria" panose="02040503050406030204" pitchFamily="18" charset="0"/>
              </a:rPr>
              <a:t>Example</a:t>
            </a:r>
            <a:r>
              <a:rPr lang="en-US" sz="2600" u="sng" dirty="0">
                <a:latin typeface="Cambria" panose="02040503050406030204" pitchFamily="18" charset="0"/>
                <a:ea typeface="Cambria" panose="02040503050406030204" pitchFamily="18" charset="0"/>
              </a:rPr>
              <a:t>: </a:t>
            </a:r>
            <a:r>
              <a:rPr lang="en-US" sz="2600" dirty="0">
                <a:latin typeface="Cambria" panose="02040503050406030204" pitchFamily="18" charset="0"/>
                <a:ea typeface="Cambria" panose="02040503050406030204" pitchFamily="18" charset="0"/>
              </a:rPr>
              <a:t>Multiple drones conducting a search-and-rescue mission.</a:t>
            </a:r>
          </a:p>
          <a:p>
            <a:pPr marL="0" indent="0" fontAlgn="base">
              <a:buNone/>
            </a:pPr>
            <a:r>
              <a:rPr lang="en-US" sz="2600" b="1" dirty="0">
                <a:latin typeface="Cambria" panose="02040503050406030204" pitchFamily="18" charset="0"/>
                <a:ea typeface="Cambria" panose="02040503050406030204" pitchFamily="18" charset="0"/>
              </a:rPr>
              <a:t>2. Competitive MAS</a:t>
            </a:r>
            <a:endParaRPr lang="en-US" sz="2600" dirty="0">
              <a:latin typeface="Cambria" panose="02040503050406030204" pitchFamily="18" charset="0"/>
              <a:ea typeface="Cambria" panose="02040503050406030204" pitchFamily="18" charset="0"/>
            </a:endParaRPr>
          </a:p>
          <a:p>
            <a:pPr marL="0" indent="0" fontAlgn="base">
              <a:buNone/>
            </a:pPr>
            <a:r>
              <a:rPr lang="en-US" sz="2600" dirty="0">
                <a:latin typeface="Cambria" panose="02040503050406030204" pitchFamily="18" charset="0"/>
                <a:ea typeface="Cambria" panose="02040503050406030204" pitchFamily="18" charset="0"/>
              </a:rPr>
              <a:t>Agents have conflicting goals and compete for limited resources.</a:t>
            </a:r>
          </a:p>
          <a:p>
            <a:pPr marL="0" indent="0" fontAlgn="base">
              <a:buNone/>
            </a:pPr>
            <a:r>
              <a:rPr lang="en-US" sz="2600" b="1" u="sng" dirty="0">
                <a:latin typeface="Cambria" panose="02040503050406030204" pitchFamily="18" charset="0"/>
                <a:ea typeface="Cambria" panose="02040503050406030204" pitchFamily="18" charset="0"/>
              </a:rPr>
              <a:t>Example</a:t>
            </a:r>
            <a:r>
              <a:rPr lang="en-US" sz="2600" u="sng" dirty="0">
                <a:latin typeface="Cambria" panose="02040503050406030204" pitchFamily="18" charset="0"/>
                <a:ea typeface="Cambria" panose="02040503050406030204" pitchFamily="18" charset="0"/>
              </a:rPr>
              <a:t>: </a:t>
            </a:r>
            <a:r>
              <a:rPr lang="en-US" sz="2600" dirty="0">
                <a:latin typeface="Cambria" panose="02040503050406030204" pitchFamily="18" charset="0"/>
                <a:ea typeface="Cambria" panose="02040503050406030204" pitchFamily="18" charset="0"/>
              </a:rPr>
              <a:t>In competitive gaming, players (agents) compete to win.</a:t>
            </a:r>
          </a:p>
          <a:p>
            <a:pPr marL="0" indent="0" fontAlgn="base">
              <a:buNone/>
            </a:pPr>
            <a:r>
              <a:rPr lang="en-US" sz="2600" b="1" dirty="0">
                <a:latin typeface="Cambria" panose="02040503050406030204" pitchFamily="18" charset="0"/>
                <a:ea typeface="Cambria" panose="02040503050406030204" pitchFamily="18" charset="0"/>
              </a:rPr>
              <a:t>3. Hierarchical MAS</a:t>
            </a:r>
            <a:endParaRPr lang="en-US" sz="2600" dirty="0">
              <a:latin typeface="Cambria" panose="02040503050406030204" pitchFamily="18" charset="0"/>
              <a:ea typeface="Cambria" panose="02040503050406030204" pitchFamily="18" charset="0"/>
            </a:endParaRPr>
          </a:p>
          <a:p>
            <a:pPr marL="0" indent="0" fontAlgn="base">
              <a:buNone/>
            </a:pPr>
            <a:r>
              <a:rPr lang="en-US" sz="2600" dirty="0">
                <a:latin typeface="Cambria" panose="02040503050406030204" pitchFamily="18" charset="0"/>
                <a:ea typeface="Cambria" panose="02040503050406030204" pitchFamily="18" charset="0"/>
              </a:rPr>
              <a:t>These systems have a structured organization with agents at different levels.</a:t>
            </a:r>
          </a:p>
          <a:p>
            <a:pPr marL="0" indent="0" fontAlgn="base">
              <a:buNone/>
            </a:pPr>
            <a:r>
              <a:rPr lang="en-US" sz="2600" dirty="0">
                <a:latin typeface="Cambria" panose="02040503050406030204" pitchFamily="18" charset="0"/>
                <a:ea typeface="Cambria" panose="02040503050406030204" pitchFamily="18" charset="0"/>
              </a:rPr>
              <a:t>Higher-level agents manage and coordinate lower-level ones.</a:t>
            </a:r>
          </a:p>
          <a:p>
            <a:pPr marL="0" indent="0" fontAlgn="base">
              <a:buNone/>
            </a:pPr>
            <a:r>
              <a:rPr lang="en-US" sz="2600" b="1" u="sng" dirty="0">
                <a:latin typeface="Cambria" panose="02040503050406030204" pitchFamily="18" charset="0"/>
                <a:ea typeface="Cambria" panose="02040503050406030204" pitchFamily="18" charset="0"/>
              </a:rPr>
              <a:t>Example</a:t>
            </a:r>
            <a:r>
              <a:rPr lang="en-US" sz="2600" u="sng" dirty="0">
                <a:latin typeface="Cambria" panose="02040503050406030204" pitchFamily="18" charset="0"/>
                <a:ea typeface="Cambria" panose="02040503050406030204" pitchFamily="18" charset="0"/>
              </a:rPr>
              <a:t>: </a:t>
            </a:r>
            <a:r>
              <a:rPr lang="en-US" sz="2600" dirty="0">
                <a:latin typeface="Cambria" panose="02040503050406030204" pitchFamily="18" charset="0"/>
                <a:ea typeface="Cambria" panose="02040503050406030204" pitchFamily="18" charset="0"/>
              </a:rPr>
              <a:t>Mission control systems in space exploration.</a:t>
            </a:r>
          </a:p>
          <a:p>
            <a:pPr marL="0" indent="0" fontAlgn="base">
              <a:buNone/>
            </a:pPr>
            <a:r>
              <a:rPr lang="en-US" sz="2600" b="1" dirty="0">
                <a:latin typeface="Cambria" panose="02040503050406030204" pitchFamily="18" charset="0"/>
                <a:ea typeface="Cambria" panose="02040503050406030204" pitchFamily="18" charset="0"/>
              </a:rPr>
              <a:t>4. Heterogeneous MAS</a:t>
            </a:r>
          </a:p>
          <a:p>
            <a:pPr marL="0" indent="0" fontAlgn="base">
              <a:buNone/>
            </a:pPr>
            <a:r>
              <a:rPr lang="en-US" sz="2600" dirty="0">
                <a:latin typeface="Cambria" panose="02040503050406030204" pitchFamily="18" charset="0"/>
                <a:ea typeface="Cambria" panose="02040503050406030204" pitchFamily="18" charset="0"/>
              </a:rPr>
              <a:t>In these systems, agents have different skills or roles which can make the system more flexible and adaptable.</a:t>
            </a:r>
          </a:p>
          <a:p>
            <a:pPr marL="0" indent="0" fontAlgn="base">
              <a:buNone/>
            </a:pPr>
            <a:r>
              <a:rPr lang="en-US" sz="2600" b="1" u="sng" dirty="0">
                <a:latin typeface="Cambria" panose="02040503050406030204" pitchFamily="18" charset="0"/>
                <a:ea typeface="Cambria" panose="02040503050406030204" pitchFamily="18" charset="0"/>
              </a:rPr>
              <a:t>Example: </a:t>
            </a:r>
            <a:r>
              <a:rPr lang="en-US" sz="2600" dirty="0">
                <a:latin typeface="Cambria" panose="02040503050406030204" pitchFamily="18" charset="0"/>
                <a:ea typeface="Cambria" panose="02040503050406030204" pitchFamily="18" charset="0"/>
              </a:rPr>
              <a:t>Mixed robot teams (flying drones + ground robots).</a:t>
            </a:r>
          </a:p>
          <a:p>
            <a:pPr marL="0" indent="0" algn="just">
              <a:buNone/>
            </a:pPr>
            <a:endParaRPr lang="en-US" sz="3000" b="1" dirty="0">
              <a:solidFill>
                <a:srgbClr val="0000FF"/>
              </a:solidFill>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FAC16710-39E0-527C-3B8C-33428D08CEDA}"/>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9F8B0D7E-69CA-CD52-73BC-F2409503F577}"/>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A485C4A3-82C3-A891-B143-EB93B45958E0}"/>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8E9196BB-D5F1-BCCC-4BBF-D0B9F796ECA3}"/>
              </a:ext>
            </a:extLst>
          </p:cNvPr>
          <p:cNvSpPr/>
          <p:nvPr/>
        </p:nvSpPr>
        <p:spPr>
          <a:xfrm>
            <a:off x="10795819" y="6356350"/>
            <a:ext cx="855407"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110</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479010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9A9B7-CAAB-709E-09E6-CA1EE4053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4ED05-646E-FB2A-721E-79125A7D2EB9}"/>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Multi Agent System in AI</a:t>
            </a:r>
          </a:p>
        </p:txBody>
      </p:sp>
      <p:sp>
        <p:nvSpPr>
          <p:cNvPr id="4" name="Content Placeholder 3">
            <a:extLst>
              <a:ext uri="{FF2B5EF4-FFF2-40B4-BE49-F238E27FC236}">
                <a16:creationId xmlns:a16="http://schemas.microsoft.com/office/drawing/2014/main" id="{035DBD4F-9996-6004-C932-510A9952B68D}"/>
              </a:ext>
            </a:extLst>
          </p:cNvPr>
          <p:cNvSpPr>
            <a:spLocks noGrp="1"/>
          </p:cNvSpPr>
          <p:nvPr>
            <p:ph idx="1"/>
          </p:nvPr>
        </p:nvSpPr>
        <p:spPr>
          <a:xfrm>
            <a:off x="280220" y="1012723"/>
            <a:ext cx="11459496" cy="5343627"/>
          </a:xfrm>
        </p:spPr>
        <p:txBody>
          <a:bodyPr>
            <a:normAutofit fontScale="92500" lnSpcReduction="20000"/>
          </a:bodyPr>
          <a:lstStyle/>
          <a:p>
            <a:pPr marL="0" indent="0" algn="just">
              <a:buNone/>
            </a:pPr>
            <a:r>
              <a:rPr lang="en-US" sz="3000" b="1" dirty="0">
                <a:solidFill>
                  <a:srgbClr val="0000FF"/>
                </a:solidFill>
                <a:latin typeface="Cambria" panose="02040503050406030204" pitchFamily="18" charset="0"/>
                <a:ea typeface="Cambria" panose="02040503050406030204" pitchFamily="18" charset="0"/>
              </a:rPr>
              <a:t>Examples/Applications of Multi Agent Systems</a:t>
            </a:r>
          </a:p>
          <a:p>
            <a:pPr marL="0" indent="0" algn="just">
              <a:buNone/>
            </a:pPr>
            <a:r>
              <a:rPr lang="en-US" b="1" dirty="0">
                <a:latin typeface="Cambria" panose="02040503050406030204" pitchFamily="18" charset="0"/>
                <a:ea typeface="Cambria" panose="02040503050406030204" pitchFamily="18" charset="0"/>
              </a:rPr>
              <a:t>Multi-agent systems (MAS) have transformed different sectors from automobile to healthcare by resolving hard real-world problems. Here's how:</a:t>
            </a:r>
          </a:p>
          <a:p>
            <a:pPr marL="514350" indent="-514350" algn="just" fontAlgn="base">
              <a:buFont typeface="+mj-lt"/>
              <a:buAutoNum type="arabicPeriod"/>
            </a:pPr>
            <a:r>
              <a:rPr lang="en-US" b="1" dirty="0">
                <a:latin typeface="Cambria" panose="02040503050406030204" pitchFamily="18" charset="0"/>
                <a:ea typeface="Cambria" panose="02040503050406030204" pitchFamily="18" charset="0"/>
              </a:rPr>
              <a:t>Robotics and Automation:</a:t>
            </a:r>
            <a:r>
              <a:rPr lang="en-US" dirty="0">
                <a:latin typeface="Cambria" panose="02040503050406030204" pitchFamily="18" charset="0"/>
                <a:ea typeface="Cambria" panose="02040503050406030204" pitchFamily="18" charset="0"/>
              </a:rPr>
              <a:t> Multiple robots cooperating in warehouses, rescue missions or exploration.</a:t>
            </a:r>
          </a:p>
          <a:p>
            <a:pPr marL="514350" indent="-514350" algn="just" fontAlgn="base">
              <a:buFont typeface="+mj-lt"/>
              <a:buAutoNum type="arabicPeriod"/>
            </a:pPr>
            <a:r>
              <a:rPr lang="en-US" b="1" dirty="0">
                <a:latin typeface="Cambria" panose="02040503050406030204" pitchFamily="18" charset="0"/>
                <a:ea typeface="Cambria" panose="02040503050406030204" pitchFamily="18" charset="0"/>
              </a:rPr>
              <a:t>Smart Cities and Traffic Control:</a:t>
            </a:r>
            <a:r>
              <a:rPr lang="en-US" dirty="0">
                <a:latin typeface="Cambria" panose="02040503050406030204" pitchFamily="18" charset="0"/>
                <a:ea typeface="Cambria" panose="02040503050406030204" pitchFamily="18" charset="0"/>
              </a:rPr>
              <a:t> Intelligent traffic lights and vehicles coordinating to reduce congestion.</a:t>
            </a:r>
          </a:p>
          <a:p>
            <a:pPr marL="514350" indent="-514350" algn="just" fontAlgn="base">
              <a:buFont typeface="+mj-lt"/>
              <a:buAutoNum type="arabicPeriod"/>
            </a:pPr>
            <a:r>
              <a:rPr lang="en-US" b="1" dirty="0">
                <a:latin typeface="Cambria" panose="02040503050406030204" pitchFamily="18" charset="0"/>
                <a:ea typeface="Cambria" panose="02040503050406030204" pitchFamily="18" charset="0"/>
              </a:rPr>
              <a:t>Economics and Trading:</a:t>
            </a:r>
            <a:r>
              <a:rPr lang="en-US" dirty="0">
                <a:latin typeface="Cambria" panose="02040503050406030204" pitchFamily="18" charset="0"/>
                <a:ea typeface="Cambria" panose="02040503050406030204" pitchFamily="18" charset="0"/>
              </a:rPr>
              <a:t> Autonomous trading agents in stock markets.</a:t>
            </a:r>
          </a:p>
          <a:p>
            <a:pPr marL="514350" indent="-514350" algn="just" fontAlgn="base">
              <a:buFont typeface="+mj-lt"/>
              <a:buAutoNum type="arabicPeriod"/>
            </a:pPr>
            <a:r>
              <a:rPr lang="en-US" b="1" dirty="0">
                <a:latin typeface="Cambria" panose="02040503050406030204" pitchFamily="18" charset="0"/>
                <a:ea typeface="Cambria" panose="02040503050406030204" pitchFamily="18" charset="0"/>
              </a:rPr>
              <a:t>Healthcare:</a:t>
            </a:r>
            <a:r>
              <a:rPr lang="en-US" dirty="0">
                <a:latin typeface="Cambria" panose="02040503050406030204" pitchFamily="18" charset="0"/>
                <a:ea typeface="Cambria" panose="02040503050406030204" pitchFamily="18" charset="0"/>
              </a:rPr>
              <a:t> Coordinating hospitals, clinics and patients for resource optimization.</a:t>
            </a:r>
          </a:p>
          <a:p>
            <a:pPr marL="514350" indent="-514350" algn="just" fontAlgn="base">
              <a:buFont typeface="+mj-lt"/>
              <a:buAutoNum type="arabicPeriod"/>
            </a:pPr>
            <a:r>
              <a:rPr lang="en-US" b="1" dirty="0">
                <a:latin typeface="Cambria" panose="02040503050406030204" pitchFamily="18" charset="0"/>
                <a:ea typeface="Cambria" panose="02040503050406030204" pitchFamily="18" charset="0"/>
              </a:rPr>
              <a:t>Gaming and Entertainment:</a:t>
            </a:r>
            <a:r>
              <a:rPr lang="en-US" dirty="0">
                <a:latin typeface="Cambria" panose="02040503050406030204" pitchFamily="18" charset="0"/>
                <a:ea typeface="Cambria" panose="02040503050406030204" pitchFamily="18" charset="0"/>
              </a:rPr>
              <a:t> Smarter NPCs and dynamic game environments.</a:t>
            </a:r>
          </a:p>
          <a:p>
            <a:pPr marL="514350" indent="-514350" algn="just" fontAlgn="base">
              <a:buFont typeface="+mj-lt"/>
              <a:buAutoNum type="arabicPeriod"/>
            </a:pPr>
            <a:r>
              <a:rPr lang="en-US" b="1" dirty="0">
                <a:latin typeface="Cambria" panose="02040503050406030204" pitchFamily="18" charset="0"/>
                <a:ea typeface="Cambria" panose="02040503050406030204" pitchFamily="18" charset="0"/>
              </a:rPr>
              <a:t>Cybersecurity:</a:t>
            </a:r>
            <a:r>
              <a:rPr lang="en-US" dirty="0">
                <a:latin typeface="Cambria" panose="02040503050406030204" pitchFamily="18" charset="0"/>
                <a:ea typeface="Cambria" panose="02040503050406030204" pitchFamily="18" charset="0"/>
              </a:rPr>
              <a:t> Intrusion detection systems using distributed agents to monitor networks.</a:t>
            </a:r>
          </a:p>
          <a:p>
            <a:pPr marL="0" indent="0" algn="just">
              <a:buNone/>
            </a:pPr>
            <a:endParaRPr lang="en-US" b="1"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5B121E76-58C1-E701-F6CF-AA9895E6C7E4}"/>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C21D9317-77D3-6F33-085A-615DEF64FE64}"/>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903A95C1-9519-72EA-81DE-6DE943EC3AAA}"/>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7C05BDC1-6577-957C-AE3F-0B2A3FABB83F}"/>
              </a:ext>
            </a:extLst>
          </p:cNvPr>
          <p:cNvSpPr/>
          <p:nvPr/>
        </p:nvSpPr>
        <p:spPr>
          <a:xfrm>
            <a:off x="10795819" y="6356350"/>
            <a:ext cx="816078"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111</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408800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1B617-EA4B-3DBE-FEDF-B9AEF11DC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412311-B44A-E067-CDE2-9B5AC4C9242E}"/>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Advantages of multi-agent systems</a:t>
            </a:r>
          </a:p>
        </p:txBody>
      </p:sp>
      <p:sp>
        <p:nvSpPr>
          <p:cNvPr id="4" name="Content Placeholder 3">
            <a:extLst>
              <a:ext uri="{FF2B5EF4-FFF2-40B4-BE49-F238E27FC236}">
                <a16:creationId xmlns:a16="http://schemas.microsoft.com/office/drawing/2014/main" id="{A1EFFE8F-3A4B-0EEE-DE91-E511AD61CA6D}"/>
              </a:ext>
            </a:extLst>
          </p:cNvPr>
          <p:cNvSpPr>
            <a:spLocks noGrp="1"/>
          </p:cNvSpPr>
          <p:nvPr>
            <p:ph idx="1"/>
          </p:nvPr>
        </p:nvSpPr>
        <p:spPr>
          <a:xfrm>
            <a:off x="280220" y="1150374"/>
            <a:ext cx="11459496" cy="5205976"/>
          </a:xfrm>
        </p:spPr>
        <p:txBody>
          <a:bodyPr>
            <a:normAutofit/>
          </a:bodyPr>
          <a:lstStyle/>
          <a:p>
            <a:pPr marL="0" indent="0" algn="just" fontAlgn="base">
              <a:buNone/>
            </a:pPr>
            <a:r>
              <a:rPr lang="en-US" b="1" dirty="0">
                <a:latin typeface="Cambria" panose="02040503050406030204" pitchFamily="18" charset="0"/>
                <a:ea typeface="Cambria" panose="02040503050406030204" pitchFamily="18" charset="0"/>
              </a:rPr>
              <a:t>Advantages of MAS</a:t>
            </a:r>
          </a:p>
          <a:p>
            <a:pPr marL="514350" indent="-514350" algn="just" fontAlgn="base">
              <a:buFont typeface="+mj-lt"/>
              <a:buAutoNum type="arabicPeriod"/>
            </a:pPr>
            <a:r>
              <a:rPr lang="en-US" b="1" dirty="0">
                <a:latin typeface="Cambria" panose="02040503050406030204" pitchFamily="18" charset="0"/>
                <a:ea typeface="Cambria" panose="02040503050406030204" pitchFamily="18" charset="0"/>
              </a:rPr>
              <a:t>Decentralization:</a:t>
            </a:r>
            <a:r>
              <a:rPr lang="en-US" dirty="0">
                <a:latin typeface="Cambria" panose="02040503050406030204" pitchFamily="18" charset="0"/>
                <a:ea typeface="Cambria" panose="02040503050406030204" pitchFamily="18" charset="0"/>
              </a:rPr>
              <a:t> No single point of failure hence becoming robust and resilient.</a:t>
            </a:r>
          </a:p>
          <a:p>
            <a:pPr marL="514350" indent="-514350" algn="just" fontAlgn="base">
              <a:buFont typeface="+mj-lt"/>
              <a:buAutoNum type="arabicPeriod"/>
            </a:pPr>
            <a:r>
              <a:rPr lang="en-US" b="1" dirty="0">
                <a:latin typeface="Cambria" panose="02040503050406030204" pitchFamily="18" charset="0"/>
                <a:ea typeface="Cambria" panose="02040503050406030204" pitchFamily="18" charset="0"/>
              </a:rPr>
              <a:t>Scalability: </a:t>
            </a:r>
            <a:r>
              <a:rPr lang="en-US" dirty="0">
                <a:latin typeface="Cambria" panose="02040503050406030204" pitchFamily="18" charset="0"/>
                <a:ea typeface="Cambria" panose="02040503050406030204" pitchFamily="18" charset="0"/>
              </a:rPr>
              <a:t>New agents can be added without major redesign.</a:t>
            </a:r>
          </a:p>
          <a:p>
            <a:pPr marL="514350" indent="-514350" algn="just" fontAlgn="base">
              <a:buFont typeface="+mj-lt"/>
              <a:buAutoNum type="arabicPeriod"/>
            </a:pPr>
            <a:r>
              <a:rPr lang="en-US" b="1" dirty="0">
                <a:latin typeface="Cambria" panose="02040503050406030204" pitchFamily="18" charset="0"/>
                <a:ea typeface="Cambria" panose="02040503050406030204" pitchFamily="18" charset="0"/>
              </a:rPr>
              <a:t>Flexibility: </a:t>
            </a:r>
            <a:r>
              <a:rPr lang="en-US" dirty="0">
                <a:latin typeface="Cambria" panose="02040503050406030204" pitchFamily="18" charset="0"/>
                <a:ea typeface="Cambria" panose="02040503050406030204" pitchFamily="18" charset="0"/>
              </a:rPr>
              <a:t>Handles dynamic and uncertain environments.</a:t>
            </a:r>
          </a:p>
          <a:p>
            <a:pPr marL="514350" indent="-514350" algn="just" fontAlgn="base">
              <a:buFont typeface="+mj-lt"/>
              <a:buAutoNum type="arabicPeriod"/>
            </a:pPr>
            <a:r>
              <a:rPr lang="en-US" b="1" dirty="0">
                <a:latin typeface="Cambria" panose="02040503050406030204" pitchFamily="18" charset="0"/>
                <a:ea typeface="Cambria" panose="02040503050406030204" pitchFamily="18" charset="0"/>
              </a:rPr>
              <a:t>Efficiency:</a:t>
            </a:r>
            <a:r>
              <a:rPr lang="en-US" dirty="0">
                <a:latin typeface="Cambria" panose="02040503050406030204" pitchFamily="18" charset="0"/>
                <a:ea typeface="Cambria" panose="02040503050406030204" pitchFamily="18" charset="0"/>
              </a:rPr>
              <a:t> Workload can be distributed among multiple agents.</a:t>
            </a:r>
          </a:p>
          <a:p>
            <a:pPr marL="514350" indent="-514350" algn="just" fontAlgn="base">
              <a:buFont typeface="+mj-lt"/>
              <a:buAutoNum type="arabicPeriod"/>
            </a:pPr>
            <a:r>
              <a:rPr lang="en-US" b="1" dirty="0">
                <a:latin typeface="Cambria" panose="02040503050406030204" pitchFamily="18" charset="0"/>
                <a:ea typeface="Cambria" panose="02040503050406030204" pitchFamily="18" charset="0"/>
              </a:rPr>
              <a:t>Emergent Intelligence:</a:t>
            </a:r>
            <a:r>
              <a:rPr lang="en-US" dirty="0">
                <a:latin typeface="Cambria" panose="02040503050406030204" pitchFamily="18" charset="0"/>
                <a:ea typeface="Cambria" panose="02040503050406030204" pitchFamily="18" charset="0"/>
              </a:rPr>
              <a:t> Complex behavior emerges from simple interaction rules.</a:t>
            </a:r>
          </a:p>
        </p:txBody>
      </p:sp>
      <p:sp>
        <p:nvSpPr>
          <p:cNvPr id="6" name="Date Placeholder 5">
            <a:extLst>
              <a:ext uri="{FF2B5EF4-FFF2-40B4-BE49-F238E27FC236}">
                <a16:creationId xmlns:a16="http://schemas.microsoft.com/office/drawing/2014/main" id="{4F69860A-3CB8-B86E-EE7E-C9D9ACF7F704}"/>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9C7D7FFE-1D67-560F-EC51-BFE540B5AEFD}"/>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6BFD1C3D-A1F9-86B3-532B-F7694F9C8A79}"/>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7183E0FC-8EBF-0067-131F-C8DAC0394FC1}"/>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112</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61321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09800" y="0"/>
            <a:ext cx="7772400" cy="1143000"/>
          </a:xfrm>
        </p:spPr>
        <p:txBody>
          <a:bodyPr/>
          <a:lstStyle/>
          <a:p>
            <a:pPr eaLnBrk="1" hangingPunct="1"/>
            <a:r>
              <a:rPr lang="en-US"/>
              <a:t>A vacuum cleaner agent</a:t>
            </a:r>
          </a:p>
        </p:txBody>
      </p:sp>
      <p:sp>
        <p:nvSpPr>
          <p:cNvPr id="13315" name="Rectangle 3"/>
          <p:cNvSpPr>
            <a:spLocks noGrp="1" noChangeArrowheads="1"/>
          </p:cNvSpPr>
          <p:nvPr>
            <p:ph type="body" idx="1"/>
          </p:nvPr>
        </p:nvSpPr>
        <p:spPr>
          <a:xfrm>
            <a:off x="2209800" y="5334000"/>
            <a:ext cx="7772400" cy="1524000"/>
          </a:xfrm>
        </p:spPr>
        <p:txBody>
          <a:bodyPr/>
          <a:lstStyle/>
          <a:p>
            <a:pPr eaLnBrk="1" hangingPunct="1"/>
            <a:r>
              <a:rPr lang="en-US"/>
              <a:t>What’s the ‘right’ way to fill out the table?</a:t>
            </a:r>
          </a:p>
          <a:p>
            <a:pPr eaLnBrk="1" hangingPunct="1"/>
            <a:r>
              <a:rPr lang="en-US"/>
              <a:t>‘Right’ way makes agent good/intelligent</a:t>
            </a:r>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990600"/>
            <a:ext cx="7708900" cy="433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27489-3599-8D88-44E0-99B92D711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9ADEE-5AC4-05C7-67B0-66C0FC951EDA}"/>
              </a:ext>
            </a:extLst>
          </p:cNvPr>
          <p:cNvSpPr>
            <a:spLocks noGrp="1"/>
          </p:cNvSpPr>
          <p:nvPr>
            <p:ph type="title"/>
          </p:nvPr>
        </p:nvSpPr>
        <p:spPr>
          <a:xfrm>
            <a:off x="280219" y="136525"/>
            <a:ext cx="10515600" cy="673900"/>
          </a:xfrm>
        </p:spPr>
        <p:txBody>
          <a:bodyPr>
            <a:normAutofit fontScale="90000"/>
          </a:bodyPr>
          <a:lstStyle/>
          <a:p>
            <a:pPr algn="ctr"/>
            <a:r>
              <a:rPr lang="en-US" sz="3600" b="1" dirty="0">
                <a:solidFill>
                  <a:srgbClr val="C00000"/>
                </a:solidFill>
                <a:latin typeface="Cambria" panose="02040503050406030204" pitchFamily="18" charset="0"/>
                <a:ea typeface="Cambria" panose="02040503050406030204" pitchFamily="18" charset="0"/>
              </a:rPr>
              <a:t> </a:t>
            </a:r>
            <a:r>
              <a:rPr lang="en-US" sz="3100" b="1" dirty="0">
                <a:solidFill>
                  <a:srgbClr val="C00000"/>
                </a:solidFill>
                <a:latin typeface="Cambria" panose="02040503050406030204" pitchFamily="18" charset="0"/>
                <a:ea typeface="Cambria" panose="02040503050406030204" pitchFamily="18" charset="0"/>
              </a:rPr>
              <a:t>Difference between a single agent and a multi agent system</a:t>
            </a:r>
            <a:endParaRPr lang="en-US" sz="3600" b="1" dirty="0">
              <a:solidFill>
                <a:srgbClr val="C00000"/>
              </a:solidFill>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89136368-DECB-DE32-D61A-256083D7E8E2}"/>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A3A85E3D-D9CB-9E74-92F1-37AD77DEFA44}"/>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B7C9BCE0-070D-E0E8-040C-F9511CBA72FC}"/>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A8FD57F0-373B-6E40-A12C-A10EB1CBE011}"/>
              </a:ext>
            </a:extLst>
          </p:cNvPr>
          <p:cNvSpPr/>
          <p:nvPr/>
        </p:nvSpPr>
        <p:spPr>
          <a:xfrm>
            <a:off x="10795819" y="6356350"/>
            <a:ext cx="84557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113</a:t>
            </a:r>
            <a:endParaRPr lang="en-IN" dirty="0">
              <a:latin typeface="Cambria" panose="02040503050406030204" pitchFamily="18" charset="0"/>
              <a:ea typeface="Cambria" panose="02040503050406030204" pitchFamily="18" charset="0"/>
            </a:endParaRPr>
          </a:p>
        </p:txBody>
      </p:sp>
      <p:graphicFrame>
        <p:nvGraphicFramePr>
          <p:cNvPr id="3" name="Table 2">
            <a:extLst>
              <a:ext uri="{FF2B5EF4-FFF2-40B4-BE49-F238E27FC236}">
                <a16:creationId xmlns:a16="http://schemas.microsoft.com/office/drawing/2014/main" id="{D6430A8F-85D0-2872-3F0E-A8E41523A63D}"/>
              </a:ext>
            </a:extLst>
          </p:cNvPr>
          <p:cNvGraphicFramePr>
            <a:graphicFrameLocks noGrp="1"/>
          </p:cNvGraphicFramePr>
          <p:nvPr>
            <p:extLst>
              <p:ext uri="{D42A27DB-BD31-4B8C-83A1-F6EECF244321}">
                <p14:modId xmlns:p14="http://schemas.microsoft.com/office/powerpoint/2010/main" val="814478035"/>
              </p:ext>
            </p:extLst>
          </p:nvPr>
        </p:nvGraphicFramePr>
        <p:xfrm>
          <a:off x="467033" y="1023444"/>
          <a:ext cx="11149780" cy="5072556"/>
        </p:xfrm>
        <a:graphic>
          <a:graphicData uri="http://schemas.openxmlformats.org/drawingml/2006/table">
            <a:tbl>
              <a:tblPr/>
              <a:tblGrid>
                <a:gridCol w="2011596">
                  <a:extLst>
                    <a:ext uri="{9D8B030D-6E8A-4147-A177-3AD203B41FA5}">
                      <a16:colId xmlns:a16="http://schemas.microsoft.com/office/drawing/2014/main" val="2867926752"/>
                    </a:ext>
                  </a:extLst>
                </a:gridCol>
                <a:gridCol w="3964437">
                  <a:extLst>
                    <a:ext uri="{9D8B030D-6E8A-4147-A177-3AD203B41FA5}">
                      <a16:colId xmlns:a16="http://schemas.microsoft.com/office/drawing/2014/main" val="1775440668"/>
                    </a:ext>
                  </a:extLst>
                </a:gridCol>
                <a:gridCol w="5173747">
                  <a:extLst>
                    <a:ext uri="{9D8B030D-6E8A-4147-A177-3AD203B41FA5}">
                      <a16:colId xmlns:a16="http://schemas.microsoft.com/office/drawing/2014/main" val="1584591523"/>
                    </a:ext>
                  </a:extLst>
                </a:gridCol>
              </a:tblGrid>
              <a:tr h="416942">
                <a:tc>
                  <a:txBody>
                    <a:bodyPr/>
                    <a:lstStyle/>
                    <a:p>
                      <a:pPr>
                        <a:buNone/>
                      </a:pPr>
                      <a:r>
                        <a:rPr lang="en-IN" sz="2000" b="1" dirty="0">
                          <a:solidFill>
                            <a:srgbClr val="000099"/>
                          </a:solidFill>
                          <a:effectLst/>
                          <a:latin typeface="Cambria" panose="02040503050406030204" pitchFamily="18" charset="0"/>
                          <a:ea typeface="Cambria" panose="02040503050406030204" pitchFamily="18" charset="0"/>
                        </a:rPr>
                        <a:t>Aspect</a:t>
                      </a:r>
                      <a:endParaRPr lang="en-IN" sz="2000" dirty="0">
                        <a:solidFill>
                          <a:srgbClr val="000099"/>
                        </a:solidFill>
                        <a:effectLst/>
                        <a:latin typeface="Cambria" panose="02040503050406030204" pitchFamily="18" charset="0"/>
                        <a:ea typeface="Cambria" panose="02040503050406030204" pitchFamily="18" charset="0"/>
                      </a:endParaRP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IN" sz="2000" b="1" dirty="0">
                          <a:solidFill>
                            <a:srgbClr val="000099"/>
                          </a:solidFill>
                          <a:effectLst/>
                          <a:latin typeface="Cambria" panose="02040503050406030204" pitchFamily="18" charset="0"/>
                          <a:ea typeface="Cambria" panose="02040503050406030204" pitchFamily="18" charset="0"/>
                        </a:rPr>
                        <a:t>Multi-Agent System</a:t>
                      </a:r>
                      <a:endParaRPr lang="en-IN" sz="2000" dirty="0">
                        <a:solidFill>
                          <a:srgbClr val="000099"/>
                        </a:solidFill>
                        <a:effectLst/>
                        <a:latin typeface="Cambria" panose="02040503050406030204" pitchFamily="18" charset="0"/>
                        <a:ea typeface="Cambria" panose="02040503050406030204" pitchFamily="18" charset="0"/>
                      </a:endParaRP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IN" sz="2000" b="1" dirty="0">
                          <a:solidFill>
                            <a:srgbClr val="000099"/>
                          </a:solidFill>
                          <a:effectLst/>
                          <a:latin typeface="Cambria" panose="02040503050406030204" pitchFamily="18" charset="0"/>
                          <a:ea typeface="Cambria" panose="02040503050406030204" pitchFamily="18" charset="0"/>
                        </a:rPr>
                        <a:t>Single-Agent System</a:t>
                      </a:r>
                      <a:endParaRPr lang="en-IN" sz="2000" dirty="0">
                        <a:solidFill>
                          <a:srgbClr val="000099"/>
                        </a:solidFill>
                        <a:effectLst/>
                        <a:latin typeface="Cambria" panose="02040503050406030204" pitchFamily="18" charset="0"/>
                        <a:ea typeface="Cambria" panose="02040503050406030204" pitchFamily="18" charset="0"/>
                      </a:endParaRP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extLst>
                  <a:ext uri="{0D108BD9-81ED-4DB2-BD59-A6C34878D82A}">
                    <a16:rowId xmlns:a16="http://schemas.microsoft.com/office/drawing/2014/main" val="4026415147"/>
                  </a:ext>
                </a:extLst>
              </a:tr>
              <a:tr h="1059668">
                <a:tc>
                  <a:txBody>
                    <a:bodyPr/>
                    <a:lstStyle/>
                    <a:p>
                      <a:pPr>
                        <a:buNone/>
                      </a:pPr>
                      <a:r>
                        <a:rPr lang="en-IN" sz="2000" b="1" dirty="0">
                          <a:effectLst/>
                          <a:latin typeface="Cambria" panose="02040503050406030204" pitchFamily="18" charset="0"/>
                          <a:ea typeface="Cambria" panose="02040503050406030204" pitchFamily="18" charset="0"/>
                        </a:rPr>
                        <a:t>Complexity</a:t>
                      </a:r>
                      <a:endParaRPr lang="en-IN" sz="2000" dirty="0">
                        <a:effectLst/>
                        <a:latin typeface="Cambria" panose="02040503050406030204" pitchFamily="18" charset="0"/>
                        <a:ea typeface="Cambria" panose="02040503050406030204" pitchFamily="18" charset="0"/>
                      </a:endParaRP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US" sz="2000" dirty="0">
                          <a:effectLst/>
                          <a:latin typeface="Cambria" panose="02040503050406030204" pitchFamily="18" charset="0"/>
                          <a:ea typeface="Cambria" panose="02040503050406030204" pitchFamily="18" charset="0"/>
                        </a:rPr>
                        <a:t>More complex due to the need for communication and coordination among agents.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US" sz="2000" dirty="0">
                          <a:effectLst/>
                          <a:latin typeface="Cambria" panose="02040503050406030204" pitchFamily="18" charset="0"/>
                          <a:ea typeface="Cambria" panose="02040503050406030204" pitchFamily="18" charset="0"/>
                        </a:rPr>
                        <a:t>Setting clear goals makes it easier to build and run.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extLst>
                  <a:ext uri="{0D108BD9-81ED-4DB2-BD59-A6C34878D82A}">
                    <a16:rowId xmlns:a16="http://schemas.microsoft.com/office/drawing/2014/main" val="2758708976"/>
                  </a:ext>
                </a:extLst>
              </a:tr>
              <a:tr h="1059668">
                <a:tc>
                  <a:txBody>
                    <a:bodyPr/>
                    <a:lstStyle/>
                    <a:p>
                      <a:pPr>
                        <a:buNone/>
                      </a:pPr>
                      <a:r>
                        <a:rPr lang="en-IN" sz="2000" b="1" dirty="0">
                          <a:effectLst/>
                          <a:latin typeface="Cambria" panose="02040503050406030204" pitchFamily="18" charset="0"/>
                          <a:ea typeface="Cambria" panose="02040503050406030204" pitchFamily="18" charset="0"/>
                        </a:rPr>
                        <a:t>Flexibility</a:t>
                      </a:r>
                      <a:endParaRPr lang="en-IN" sz="2000" dirty="0">
                        <a:effectLst/>
                        <a:latin typeface="Cambria" panose="02040503050406030204" pitchFamily="18" charset="0"/>
                        <a:ea typeface="Cambria" panose="02040503050406030204" pitchFamily="18" charset="0"/>
                      </a:endParaRP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US" sz="2000" dirty="0">
                          <a:effectLst/>
                          <a:latin typeface="Cambria" panose="02040503050406030204" pitchFamily="18" charset="0"/>
                          <a:ea typeface="Cambria" panose="02040503050406030204" pitchFamily="18" charset="0"/>
                        </a:rPr>
                        <a:t>Highly flexible, capable of adapting to changing environments and tasks.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US" sz="2000" dirty="0">
                          <a:effectLst/>
                          <a:latin typeface="Cambria" panose="02040503050406030204" pitchFamily="18" charset="0"/>
                          <a:ea typeface="Cambria" panose="02040503050406030204" pitchFamily="18" charset="0"/>
                        </a:rPr>
                        <a:t>Limited flexibility, best suited for well-defined, static tasks.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extLst>
                  <a:ext uri="{0D108BD9-81ED-4DB2-BD59-A6C34878D82A}">
                    <a16:rowId xmlns:a16="http://schemas.microsoft.com/office/drawing/2014/main" val="239281889"/>
                  </a:ext>
                </a:extLst>
              </a:tr>
              <a:tr h="738305">
                <a:tc>
                  <a:txBody>
                    <a:bodyPr/>
                    <a:lstStyle/>
                    <a:p>
                      <a:pPr>
                        <a:buNone/>
                      </a:pPr>
                      <a:r>
                        <a:rPr lang="en-IN" sz="2000" b="1">
                          <a:effectLst/>
                          <a:latin typeface="Cambria" panose="02040503050406030204" pitchFamily="18" charset="0"/>
                          <a:ea typeface="Cambria" panose="02040503050406030204" pitchFamily="18" charset="0"/>
                        </a:rPr>
                        <a:t>Scalability</a:t>
                      </a:r>
                      <a:endParaRPr lang="en-IN" sz="2000">
                        <a:effectLst/>
                        <a:latin typeface="Cambria" panose="02040503050406030204" pitchFamily="18" charset="0"/>
                        <a:ea typeface="Cambria" panose="02040503050406030204" pitchFamily="18" charset="0"/>
                      </a:endParaRP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US" sz="2000" dirty="0">
                          <a:effectLst/>
                          <a:latin typeface="Cambria" panose="02040503050406030204" pitchFamily="18" charset="0"/>
                          <a:ea typeface="Cambria" panose="02040503050406030204" pitchFamily="18" charset="0"/>
                        </a:rPr>
                        <a:t>Easily scalable by adding more agents to the system.</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US" sz="2000" dirty="0">
                          <a:effectLst/>
                          <a:latin typeface="Cambria" panose="02040503050406030204" pitchFamily="18" charset="0"/>
                          <a:ea typeface="Cambria" panose="02040503050406030204" pitchFamily="18" charset="0"/>
                        </a:rPr>
                        <a:t>Limited scalability based on the capacity of the single agent.</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extLst>
                  <a:ext uri="{0D108BD9-81ED-4DB2-BD59-A6C34878D82A}">
                    <a16:rowId xmlns:a16="http://schemas.microsoft.com/office/drawing/2014/main" val="3353522266"/>
                  </a:ext>
                </a:extLst>
              </a:tr>
              <a:tr h="738305">
                <a:tc>
                  <a:txBody>
                    <a:bodyPr/>
                    <a:lstStyle/>
                    <a:p>
                      <a:pPr>
                        <a:buNone/>
                      </a:pPr>
                      <a:r>
                        <a:rPr lang="en-IN" sz="2000" b="1">
                          <a:effectLst/>
                          <a:latin typeface="Cambria" panose="02040503050406030204" pitchFamily="18" charset="0"/>
                          <a:ea typeface="Cambria" panose="02040503050406030204" pitchFamily="18" charset="0"/>
                        </a:rPr>
                        <a:t>Performance</a:t>
                      </a:r>
                      <a:endParaRPr lang="en-IN" sz="2000">
                        <a:effectLst/>
                        <a:latin typeface="Cambria" panose="02040503050406030204" pitchFamily="18" charset="0"/>
                        <a:ea typeface="Cambria" panose="02040503050406030204" pitchFamily="18" charset="0"/>
                      </a:endParaRP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US" sz="2000" dirty="0">
                          <a:effectLst/>
                          <a:latin typeface="Cambria" panose="02040503050406030204" pitchFamily="18" charset="0"/>
                          <a:ea typeface="Cambria" panose="02040503050406030204" pitchFamily="18" charset="0"/>
                        </a:rPr>
                        <a:t>Excels in complex, multi-faceted problems requiring collaboration.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US" sz="2000" dirty="0">
                          <a:effectLst/>
                          <a:latin typeface="Cambria" panose="02040503050406030204" pitchFamily="18" charset="0"/>
                          <a:ea typeface="Cambria" panose="02040503050406030204" pitchFamily="18" charset="0"/>
                        </a:rPr>
                        <a:t>Performs well in specific, focused, and narrow-scope tasks.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extLst>
                  <a:ext uri="{0D108BD9-81ED-4DB2-BD59-A6C34878D82A}">
                    <a16:rowId xmlns:a16="http://schemas.microsoft.com/office/drawing/2014/main" val="2863572233"/>
                  </a:ext>
                </a:extLst>
              </a:tr>
              <a:tr h="1059668">
                <a:tc>
                  <a:txBody>
                    <a:bodyPr/>
                    <a:lstStyle/>
                    <a:p>
                      <a:pPr>
                        <a:buNone/>
                      </a:pPr>
                      <a:r>
                        <a:rPr lang="en-IN" sz="2000" b="1">
                          <a:effectLst/>
                          <a:latin typeface="Cambria" panose="02040503050406030204" pitchFamily="18" charset="0"/>
                          <a:ea typeface="Cambria" panose="02040503050406030204" pitchFamily="18" charset="0"/>
                        </a:rPr>
                        <a:t>Best Use Case</a:t>
                      </a:r>
                      <a:endParaRPr lang="en-IN" sz="2000">
                        <a:effectLst/>
                        <a:latin typeface="Cambria" panose="02040503050406030204" pitchFamily="18" charset="0"/>
                        <a:ea typeface="Cambria" panose="02040503050406030204" pitchFamily="18" charset="0"/>
                      </a:endParaRP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US" sz="2000" dirty="0">
                          <a:effectLst/>
                          <a:latin typeface="Cambria" panose="02040503050406030204" pitchFamily="18" charset="0"/>
                          <a:ea typeface="Cambria" panose="02040503050406030204" pitchFamily="18" charset="0"/>
                        </a:rPr>
                        <a:t>Ideal for complex, dynamic, and collaborative environments or tasks.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a:buNone/>
                      </a:pPr>
                      <a:r>
                        <a:rPr lang="en-US" sz="2000" dirty="0">
                          <a:effectLst/>
                          <a:latin typeface="Cambria" panose="02040503050406030204" pitchFamily="18" charset="0"/>
                          <a:ea typeface="Cambria" panose="02040503050406030204" pitchFamily="18" charset="0"/>
                        </a:rPr>
                        <a:t>Ideal for simple, predictable, and cost-sensitive applications.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CFC"/>
                    </a:solidFill>
                  </a:tcPr>
                </a:tc>
                <a:extLst>
                  <a:ext uri="{0D108BD9-81ED-4DB2-BD59-A6C34878D82A}">
                    <a16:rowId xmlns:a16="http://schemas.microsoft.com/office/drawing/2014/main" val="1496538394"/>
                  </a:ext>
                </a:extLst>
              </a:tr>
            </a:tbl>
          </a:graphicData>
        </a:graphic>
      </p:graphicFrame>
    </p:spTree>
    <p:extLst>
      <p:ext uri="{BB962C8B-B14F-4D97-AF65-F5344CB8AC3E}">
        <p14:creationId xmlns:p14="http://schemas.microsoft.com/office/powerpoint/2010/main" val="26769899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4879B-EF5C-2593-874F-04C4BA9F8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777A1-8396-3FB6-1F7A-0E4B0CD9B8F0}"/>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Negotiation and Bargaining in AI</a:t>
            </a:r>
          </a:p>
        </p:txBody>
      </p:sp>
      <p:sp>
        <p:nvSpPr>
          <p:cNvPr id="4" name="Content Placeholder 3">
            <a:extLst>
              <a:ext uri="{FF2B5EF4-FFF2-40B4-BE49-F238E27FC236}">
                <a16:creationId xmlns:a16="http://schemas.microsoft.com/office/drawing/2014/main" id="{ADEE9DF7-3163-6EBD-C2C2-87C2357A701E}"/>
              </a:ext>
            </a:extLst>
          </p:cNvPr>
          <p:cNvSpPr>
            <a:spLocks noGrp="1"/>
          </p:cNvSpPr>
          <p:nvPr>
            <p:ph idx="1"/>
          </p:nvPr>
        </p:nvSpPr>
        <p:spPr>
          <a:xfrm>
            <a:off x="280220" y="1150374"/>
            <a:ext cx="11459496" cy="5205976"/>
          </a:xfrm>
        </p:spPr>
        <p:txBody>
          <a:bodyPr>
            <a:normAutofit fontScale="92500"/>
          </a:bodyPr>
          <a:lstStyle/>
          <a:p>
            <a:pPr marL="0" indent="0" algn="just" fontAlgn="base">
              <a:buNone/>
            </a:pPr>
            <a:r>
              <a:rPr lang="en-US" b="1" dirty="0">
                <a:solidFill>
                  <a:srgbClr val="0000FF"/>
                </a:solidFill>
                <a:latin typeface="Cambria" panose="02040503050406030204" pitchFamily="18" charset="0"/>
                <a:ea typeface="Cambria" panose="02040503050406030204" pitchFamily="18" charset="0"/>
              </a:rPr>
              <a:t>Negotiation</a:t>
            </a:r>
            <a:endParaRPr lang="en-US" dirty="0">
              <a:solidFill>
                <a:srgbClr val="0000FF"/>
              </a:solidFill>
              <a:latin typeface="Cambria" panose="02040503050406030204" pitchFamily="18" charset="0"/>
              <a:ea typeface="Cambria" panose="02040503050406030204" pitchFamily="18" charset="0"/>
            </a:endParaRPr>
          </a:p>
          <a:p>
            <a:pPr algn="just" fontAlgn="base"/>
            <a:r>
              <a:rPr lang="en-US" b="1" dirty="0">
                <a:latin typeface="Cambria" panose="02040503050406030204" pitchFamily="18" charset="0"/>
                <a:ea typeface="Cambria" panose="02040503050406030204" pitchFamily="18" charset="0"/>
              </a:rPr>
              <a:t>Negotiation is the process of developing intelligent systems or agents that can engage in bargaining or decision making with other agents or systems.</a:t>
            </a:r>
          </a:p>
          <a:p>
            <a:pPr algn="just" fontAlgn="base"/>
            <a:r>
              <a:rPr lang="en-US" b="1" dirty="0">
                <a:latin typeface="Cambria" panose="02040503050406030204" pitchFamily="18" charset="0"/>
                <a:ea typeface="Cambria" panose="02040503050406030204" pitchFamily="18" charset="0"/>
              </a:rPr>
              <a:t>The goal of negotiation in AI is to develop agents that can interact with other agents or systems in a way that maximizes their own objectives.</a:t>
            </a:r>
          </a:p>
          <a:p>
            <a:pPr algn="just" fontAlgn="base"/>
            <a:r>
              <a:rPr lang="en-US" u="sng" dirty="0">
                <a:latin typeface="Cambria" panose="02040503050406030204" pitchFamily="18" charset="0"/>
                <a:ea typeface="Cambria" panose="02040503050406030204" pitchFamily="18" charset="0"/>
              </a:rPr>
              <a:t>The outcome is typically represented in terms of allocation of resources (commodities, services, time, money, CPU, etc.).</a:t>
            </a:r>
          </a:p>
          <a:p>
            <a:pPr algn="just" fontAlgn="base"/>
            <a:r>
              <a:rPr lang="en-US" dirty="0">
                <a:latin typeface="Cambria" panose="02040503050406030204" pitchFamily="18" charset="0"/>
                <a:ea typeface="Cambria" panose="02040503050406030204" pitchFamily="18" charset="0"/>
              </a:rPr>
              <a:t>Agents’ interests are conflicting in the sense that they cannot be simultaneously satisfied, either partially or fully. </a:t>
            </a:r>
          </a:p>
          <a:p>
            <a:pPr algn="just" fontAlgn="base"/>
            <a:r>
              <a:rPr lang="en-US" dirty="0">
                <a:latin typeface="Cambria" panose="02040503050406030204" pitchFamily="18" charset="0"/>
                <a:ea typeface="Cambria" panose="02040503050406030204" pitchFamily="18" charset="0"/>
              </a:rPr>
              <a:t>Since there are many different possible outcomes, negotiation can be seen  as  a  ―distributed  search  through  a  space  of  potential  agreements.</a:t>
            </a:r>
          </a:p>
        </p:txBody>
      </p:sp>
      <p:sp>
        <p:nvSpPr>
          <p:cNvPr id="6" name="Date Placeholder 5">
            <a:extLst>
              <a:ext uri="{FF2B5EF4-FFF2-40B4-BE49-F238E27FC236}">
                <a16:creationId xmlns:a16="http://schemas.microsoft.com/office/drawing/2014/main" id="{13A2DA95-2A4E-A55C-F62D-CB631C91191B}"/>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A3B165D1-2878-60C6-1649-179C12792BC4}"/>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5360C5E3-0961-7C22-2B14-8D2D7522430D}"/>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F848BB06-F02C-30C2-2119-83B662CD17F0}"/>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114</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829028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7F426-B1C1-D0D2-5960-18985BAB7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61441-0554-ECB0-419C-5BF3B982F112}"/>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Negotiation and Bargaining in AI</a:t>
            </a:r>
          </a:p>
        </p:txBody>
      </p:sp>
      <p:sp>
        <p:nvSpPr>
          <p:cNvPr id="4" name="Content Placeholder 3">
            <a:extLst>
              <a:ext uri="{FF2B5EF4-FFF2-40B4-BE49-F238E27FC236}">
                <a16:creationId xmlns:a16="http://schemas.microsoft.com/office/drawing/2014/main" id="{0CCFB046-1525-6F31-81AD-6CCEE1288700}"/>
              </a:ext>
            </a:extLst>
          </p:cNvPr>
          <p:cNvSpPr>
            <a:spLocks noGrp="1"/>
          </p:cNvSpPr>
          <p:nvPr>
            <p:ph idx="1"/>
          </p:nvPr>
        </p:nvSpPr>
        <p:spPr>
          <a:xfrm>
            <a:off x="280219" y="990231"/>
            <a:ext cx="11459496" cy="5205976"/>
          </a:xfrm>
        </p:spPr>
        <p:txBody>
          <a:bodyPr>
            <a:normAutofit fontScale="85000" lnSpcReduction="20000"/>
          </a:bodyPr>
          <a:lstStyle/>
          <a:p>
            <a:pPr marL="0" indent="0" algn="just" fontAlgn="base">
              <a:buNone/>
            </a:pPr>
            <a:r>
              <a:rPr lang="en-US" b="1" dirty="0">
                <a:solidFill>
                  <a:srgbClr val="0000FF"/>
                </a:solidFill>
                <a:latin typeface="Cambria" panose="02040503050406030204" pitchFamily="18" charset="0"/>
                <a:ea typeface="Cambria" panose="02040503050406030204" pitchFamily="18" charset="0"/>
              </a:rPr>
              <a:t>Different  aspects  of Negotiation are </a:t>
            </a:r>
          </a:p>
          <a:p>
            <a:pPr marL="0" indent="0" algn="just" fontAlgn="base">
              <a:buNone/>
            </a:pPr>
            <a:r>
              <a:rPr lang="en-US" b="1" dirty="0">
                <a:latin typeface="Cambria" panose="02040503050406030204" pitchFamily="18" charset="0"/>
                <a:ea typeface="Cambria" panose="02040503050406030204" pitchFamily="18" charset="0"/>
              </a:rPr>
              <a:t>(</a:t>
            </a:r>
            <a:r>
              <a:rPr lang="en-US" b="1" dirty="0" err="1">
                <a:latin typeface="Cambria" panose="02040503050406030204" pitchFamily="18" charset="0"/>
                <a:ea typeface="Cambria" panose="02040503050406030204" pitchFamily="18" charset="0"/>
              </a:rPr>
              <a:t>i</a:t>
            </a:r>
            <a:r>
              <a:rPr lang="en-US" b="1" dirty="0">
                <a:latin typeface="Cambria" panose="02040503050406030204" pitchFamily="18" charset="0"/>
                <a:ea typeface="Cambria" panose="02040503050406030204" pitchFamily="18" charset="0"/>
              </a:rPr>
              <a:t>) The set of possible outcomes; </a:t>
            </a:r>
          </a:p>
          <a:p>
            <a:pPr marL="0" indent="0" algn="just" fontAlgn="base">
              <a:buNone/>
            </a:pPr>
            <a:r>
              <a:rPr lang="en-US" b="1" dirty="0">
                <a:latin typeface="Cambria" panose="02040503050406030204" pitchFamily="18" charset="0"/>
                <a:ea typeface="Cambria" panose="02040503050406030204" pitchFamily="18" charset="0"/>
              </a:rPr>
              <a:t>(ii) The agents conducting the negotiation; </a:t>
            </a:r>
          </a:p>
          <a:p>
            <a:pPr marL="0" indent="0" algn="just" fontAlgn="base">
              <a:buNone/>
            </a:pPr>
            <a:r>
              <a:rPr lang="en-US" b="1" dirty="0">
                <a:latin typeface="Cambria" panose="02040503050406030204" pitchFamily="18" charset="0"/>
                <a:ea typeface="Cambria" panose="02040503050406030204" pitchFamily="18" charset="0"/>
              </a:rPr>
              <a:t>(iii) The protocol for a specific agreement in this space; and </a:t>
            </a:r>
          </a:p>
          <a:p>
            <a:pPr marL="0" indent="0" algn="just" fontAlgn="base">
              <a:buNone/>
            </a:pPr>
            <a:r>
              <a:rPr lang="en-US" b="1" dirty="0">
                <a:latin typeface="Cambria" panose="02040503050406030204" pitchFamily="18" charset="0"/>
                <a:ea typeface="Cambria" panose="02040503050406030204" pitchFamily="18" charset="0"/>
              </a:rPr>
              <a:t>(iv) The individual strategies that determine the agents’ behavior. </a:t>
            </a:r>
          </a:p>
          <a:p>
            <a:pPr marL="0" indent="0" algn="just" fontAlgn="base">
              <a:buNone/>
            </a:pPr>
            <a:r>
              <a:rPr lang="en-US" dirty="0">
                <a:latin typeface="Cambria" panose="02040503050406030204" pitchFamily="18" charset="0"/>
                <a:ea typeface="Cambria" panose="02040503050406030204" pitchFamily="18" charset="0"/>
              </a:rPr>
              <a:t>The set of possible outcomes may be represented as a number representing who gets what amount of resource. </a:t>
            </a:r>
          </a:p>
          <a:p>
            <a:pPr marL="0" indent="0" algn="just" fontAlgn="base">
              <a:buNone/>
            </a:pPr>
            <a:r>
              <a:rPr lang="en-US" b="1" dirty="0">
                <a:latin typeface="Cambria" panose="02040503050406030204" pitchFamily="18" charset="0"/>
                <a:ea typeface="Cambria" panose="02040503050406030204" pitchFamily="18" charset="0"/>
              </a:rPr>
              <a:t>The approaches to defining the space of possible outcomes of negotiation are : </a:t>
            </a:r>
          </a:p>
          <a:p>
            <a:pPr marL="0" indent="0" algn="just" fontAlgn="base">
              <a:buNone/>
            </a:pPr>
            <a:r>
              <a:rPr lang="en-US" dirty="0">
                <a:latin typeface="Cambria" panose="02040503050406030204" pitchFamily="18" charset="0"/>
                <a:ea typeface="Cambria" panose="02040503050406030204" pitchFamily="18" charset="0"/>
              </a:rPr>
              <a:t>1. </a:t>
            </a:r>
            <a:r>
              <a:rPr lang="en-US" b="1" dirty="0">
                <a:latin typeface="Cambria" panose="02040503050406030204" pitchFamily="18" charset="0"/>
                <a:ea typeface="Cambria" panose="02040503050406030204" pitchFamily="18" charset="0"/>
              </a:rPr>
              <a:t>Task-oriented domains: </a:t>
            </a:r>
            <a:r>
              <a:rPr lang="en-US" dirty="0">
                <a:latin typeface="Cambria" panose="02040503050406030204" pitchFamily="18" charset="0"/>
                <a:ea typeface="Cambria" panose="02040503050406030204" pitchFamily="18" charset="0"/>
              </a:rPr>
              <a:t>domains involving the division of tasks to execute. </a:t>
            </a:r>
          </a:p>
          <a:p>
            <a:pPr marL="0" indent="0" algn="just" fontAlgn="base">
              <a:buNone/>
            </a:pPr>
            <a:r>
              <a:rPr lang="en-US" dirty="0">
                <a:latin typeface="Cambria" panose="02040503050406030204" pitchFamily="18" charset="0"/>
                <a:ea typeface="Cambria" panose="02040503050406030204" pitchFamily="18" charset="0"/>
              </a:rPr>
              <a:t>2. </a:t>
            </a:r>
            <a:r>
              <a:rPr lang="en-US" b="1" dirty="0">
                <a:latin typeface="Cambria" panose="02040503050406030204" pitchFamily="18" charset="0"/>
                <a:ea typeface="Cambria" panose="02040503050406030204" pitchFamily="18" charset="0"/>
              </a:rPr>
              <a:t>State oriented domains: </a:t>
            </a:r>
            <a:r>
              <a:rPr lang="en-US" dirty="0">
                <a:latin typeface="Cambria" panose="02040503050406030204" pitchFamily="18" charset="0"/>
                <a:ea typeface="Cambria" panose="02040503050406030204" pitchFamily="18" charset="0"/>
              </a:rPr>
              <a:t>domains involving joint decision about what state </a:t>
            </a:r>
          </a:p>
          <a:p>
            <a:pPr marL="0" indent="0" algn="just" fontAlgn="base">
              <a:buNone/>
            </a:pPr>
            <a:r>
              <a:rPr lang="en-US" dirty="0">
                <a:latin typeface="Cambria" panose="02040503050406030204" pitchFamily="18" charset="0"/>
                <a:ea typeface="Cambria" panose="02040503050406030204" pitchFamily="18" charset="0"/>
              </a:rPr>
              <a:t>agents will achieve; </a:t>
            </a:r>
          </a:p>
          <a:p>
            <a:pPr marL="0" indent="0" algn="just" fontAlgn="base">
              <a:buNone/>
            </a:pPr>
            <a:r>
              <a:rPr lang="en-US" dirty="0">
                <a:latin typeface="Cambria" panose="02040503050406030204" pitchFamily="18" charset="0"/>
                <a:ea typeface="Cambria" panose="02040503050406030204" pitchFamily="18" charset="0"/>
              </a:rPr>
              <a:t>3. </a:t>
            </a:r>
            <a:r>
              <a:rPr lang="en-US" b="1" dirty="0">
                <a:latin typeface="Cambria" panose="02040503050406030204" pitchFamily="18" charset="0"/>
                <a:ea typeface="Cambria" panose="02040503050406030204" pitchFamily="18" charset="0"/>
              </a:rPr>
              <a:t>Worth-oriented domains: </a:t>
            </a:r>
            <a:r>
              <a:rPr lang="en-US" dirty="0">
                <a:latin typeface="Cambria" panose="02040503050406030204" pitchFamily="18" charset="0"/>
                <a:ea typeface="Cambria" panose="02040503050406030204" pitchFamily="18" charset="0"/>
              </a:rPr>
              <a:t>domains involving a joint decision about what goals to </a:t>
            </a:r>
          </a:p>
          <a:p>
            <a:pPr marL="0" indent="0" algn="just" fontAlgn="base">
              <a:buNone/>
            </a:pPr>
            <a:r>
              <a:rPr lang="en-US" dirty="0">
                <a:latin typeface="Cambria" panose="02040503050406030204" pitchFamily="18" charset="0"/>
                <a:ea typeface="Cambria" panose="02040503050406030204" pitchFamily="18" charset="0"/>
              </a:rPr>
              <a:t>achieve. </a:t>
            </a:r>
          </a:p>
        </p:txBody>
      </p:sp>
      <p:sp>
        <p:nvSpPr>
          <p:cNvPr id="6" name="Date Placeholder 5">
            <a:extLst>
              <a:ext uri="{FF2B5EF4-FFF2-40B4-BE49-F238E27FC236}">
                <a16:creationId xmlns:a16="http://schemas.microsoft.com/office/drawing/2014/main" id="{EFC8B6BD-4B40-B0D7-0B16-4539BBB48B36}"/>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5E99F5D1-C34A-854A-D4E1-9194098117FC}"/>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75B84C37-5A97-0E30-F5E9-56B6E03B5725}"/>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3BBD20DC-332C-D912-6023-ED3D4711A4BB}"/>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115</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29028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7224F-5B09-AD8A-B34C-74112D193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D10D2-B5ED-EFED-5DA9-565FBDAEDB6A}"/>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Negotiation and Bargaining in AI</a:t>
            </a:r>
          </a:p>
        </p:txBody>
      </p:sp>
      <p:sp>
        <p:nvSpPr>
          <p:cNvPr id="4" name="Content Placeholder 3">
            <a:extLst>
              <a:ext uri="{FF2B5EF4-FFF2-40B4-BE49-F238E27FC236}">
                <a16:creationId xmlns:a16="http://schemas.microsoft.com/office/drawing/2014/main" id="{88503D4B-1584-B57F-DF6A-82B22DF721F0}"/>
              </a:ext>
            </a:extLst>
          </p:cNvPr>
          <p:cNvSpPr>
            <a:spLocks noGrp="1"/>
          </p:cNvSpPr>
          <p:nvPr>
            <p:ph idx="1"/>
          </p:nvPr>
        </p:nvSpPr>
        <p:spPr>
          <a:xfrm>
            <a:off x="280219" y="1000063"/>
            <a:ext cx="11459496" cy="5205976"/>
          </a:xfrm>
        </p:spPr>
        <p:txBody>
          <a:bodyPr>
            <a:normAutofit/>
          </a:bodyPr>
          <a:lstStyle/>
          <a:p>
            <a:pPr marL="0" indent="0" algn="just" fontAlgn="base">
              <a:buNone/>
            </a:pPr>
            <a:r>
              <a:rPr lang="en-US" b="1" dirty="0">
                <a:solidFill>
                  <a:srgbClr val="0000FF"/>
                </a:solidFill>
                <a:latin typeface="Cambria" panose="02040503050406030204" pitchFamily="18" charset="0"/>
                <a:ea typeface="Cambria" panose="02040503050406030204" pitchFamily="18" charset="0"/>
              </a:rPr>
              <a:t>Negotiation Models</a:t>
            </a:r>
          </a:p>
          <a:p>
            <a:pPr marL="0" indent="0" algn="just" fontAlgn="base">
              <a:buNone/>
            </a:pPr>
            <a:r>
              <a:rPr lang="en-US" dirty="0">
                <a:latin typeface="Cambria" panose="02040503050406030204" pitchFamily="18" charset="0"/>
                <a:ea typeface="Cambria" panose="02040503050406030204" pitchFamily="18" charset="0"/>
              </a:rPr>
              <a:t>The following are the Negotiation Models</a:t>
            </a:r>
          </a:p>
          <a:p>
            <a:pPr marL="0" indent="0" algn="just" fontAlgn="base">
              <a:buNone/>
            </a:pPr>
            <a:r>
              <a:rPr lang="en-US" b="1" dirty="0">
                <a:latin typeface="Cambria" panose="02040503050406030204" pitchFamily="18" charset="0"/>
                <a:ea typeface="Cambria" panose="02040503050406030204" pitchFamily="18" charset="0"/>
              </a:rPr>
              <a:t>1.Cooperate Negotiation</a:t>
            </a:r>
            <a:r>
              <a:rPr lang="en-US" dirty="0">
                <a:latin typeface="Cambria" panose="02040503050406030204" pitchFamily="18" charset="0"/>
                <a:ea typeface="Cambria" panose="02040503050406030204" pitchFamily="18" charset="0"/>
              </a:rPr>
              <a:t>: Agents work together to find a mutually beneficial solution, often aiming for win-win outcomes. </a:t>
            </a:r>
          </a:p>
          <a:p>
            <a:pPr marL="0" indent="0" algn="just" fontAlgn="base">
              <a:buNone/>
            </a:pPr>
            <a:r>
              <a:rPr lang="en-US" dirty="0">
                <a:latin typeface="Cambria" panose="02040503050406030204" pitchFamily="18" charset="0"/>
                <a:ea typeface="Cambria" panose="02040503050406030204" pitchFamily="18" charset="0"/>
              </a:rPr>
              <a:t>This model emphasizes collaboration and joint problem-solving.</a:t>
            </a:r>
          </a:p>
          <a:p>
            <a:pPr marL="0" indent="0" algn="just" fontAlgn="base">
              <a:buNone/>
            </a:pPr>
            <a:r>
              <a:rPr lang="en-US" b="1" dirty="0">
                <a:latin typeface="Cambria" panose="02040503050406030204" pitchFamily="18" charset="0"/>
                <a:ea typeface="Cambria" panose="02040503050406030204" pitchFamily="18" charset="0"/>
              </a:rPr>
              <a:t>2.Competitive Negotiation: </a:t>
            </a:r>
            <a:r>
              <a:rPr lang="en-US" dirty="0">
                <a:latin typeface="Cambria" panose="02040503050406030204" pitchFamily="18" charset="0"/>
                <a:ea typeface="Cambria" panose="02040503050406030204" pitchFamily="18" charset="0"/>
              </a:rPr>
              <a:t>Agents seek to maximize their individual gains, potentially at the expense of others. </a:t>
            </a:r>
          </a:p>
          <a:p>
            <a:pPr marL="0" indent="0" algn="just" fontAlgn="base">
              <a:buNone/>
            </a:pPr>
            <a:r>
              <a:rPr lang="en-US" b="1" dirty="0">
                <a:latin typeface="Cambria" panose="02040503050406030204" pitchFamily="18" charset="0"/>
                <a:ea typeface="Cambria" panose="02040503050406030204" pitchFamily="18" charset="0"/>
              </a:rPr>
              <a:t>3.Mixed-Motivate Negotiation: </a:t>
            </a:r>
            <a:r>
              <a:rPr lang="en-US" dirty="0">
                <a:latin typeface="Cambria" panose="02040503050406030204" pitchFamily="18" charset="0"/>
                <a:ea typeface="Cambria" panose="02040503050406030204" pitchFamily="18" charset="0"/>
              </a:rPr>
              <a:t>Combine elements of both cooperative and competitive negotiation. Agents balance between achieving their own goals and working towards a shared solution.</a:t>
            </a:r>
            <a:endParaRPr lang="en-US" b="1"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339F7562-546D-C2B3-07A3-ABFB28A38C18}"/>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00EC8F67-E906-A61D-ED35-18C48F000462}"/>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D2F7920A-F34A-C26E-1320-4459AEB25AF9}"/>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43D7CE8D-5263-97D2-ECD2-E78DE5A5EC87}"/>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116</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172872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BEB90-984B-F237-C6D4-5C3B462E8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3C2B25-A74F-539E-A507-C1C7D7F5A9F5}"/>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Negotiation and Bargaining in AI</a:t>
            </a:r>
          </a:p>
        </p:txBody>
      </p:sp>
      <p:sp>
        <p:nvSpPr>
          <p:cNvPr id="4" name="Content Placeholder 3">
            <a:extLst>
              <a:ext uri="{FF2B5EF4-FFF2-40B4-BE49-F238E27FC236}">
                <a16:creationId xmlns:a16="http://schemas.microsoft.com/office/drawing/2014/main" id="{CFFC6104-315B-6CFD-EE1E-0C770789DAFD}"/>
              </a:ext>
            </a:extLst>
          </p:cNvPr>
          <p:cNvSpPr>
            <a:spLocks noGrp="1"/>
          </p:cNvSpPr>
          <p:nvPr>
            <p:ph idx="1"/>
          </p:nvPr>
        </p:nvSpPr>
        <p:spPr>
          <a:xfrm>
            <a:off x="280219" y="1000063"/>
            <a:ext cx="11459496" cy="5205976"/>
          </a:xfrm>
        </p:spPr>
        <p:txBody>
          <a:bodyPr>
            <a:normAutofit fontScale="92500" lnSpcReduction="10000"/>
          </a:bodyPr>
          <a:lstStyle/>
          <a:p>
            <a:pPr marL="0" indent="0" fontAlgn="base">
              <a:buNone/>
            </a:pPr>
            <a:r>
              <a:rPr lang="en-US" sz="3000" b="1" dirty="0">
                <a:solidFill>
                  <a:srgbClr val="0000FF"/>
                </a:solidFill>
                <a:latin typeface="Cambria" panose="02040503050406030204" pitchFamily="18" charset="0"/>
                <a:ea typeface="Cambria" panose="02040503050406030204" pitchFamily="18" charset="0"/>
              </a:rPr>
              <a:t>What are the five rules of negotiation?</a:t>
            </a:r>
            <a:endParaRPr lang="en-US" sz="3000" dirty="0">
              <a:solidFill>
                <a:srgbClr val="0000FF"/>
              </a:solidFill>
              <a:latin typeface="Cambria" panose="02040503050406030204" pitchFamily="18" charset="0"/>
              <a:ea typeface="Cambria" panose="02040503050406030204" pitchFamily="18" charset="0"/>
            </a:endParaRPr>
          </a:p>
          <a:p>
            <a:pPr marL="0" indent="0" fontAlgn="base">
              <a:buNone/>
            </a:pPr>
            <a:r>
              <a:rPr lang="en-US" b="1" dirty="0">
                <a:latin typeface="Cambria" panose="02040503050406030204" pitchFamily="18" charset="0"/>
                <a:ea typeface="Cambria" panose="02040503050406030204" pitchFamily="18" charset="0"/>
              </a:rPr>
              <a:t>Although different negotiation experts may have their own rules, here are five widely recognized rules of negotiation:</a:t>
            </a:r>
          </a:p>
          <a:p>
            <a:pPr fontAlgn="base"/>
            <a:r>
              <a:rPr lang="en-US" b="1" dirty="0">
                <a:latin typeface="Cambria" panose="02040503050406030204" pitchFamily="18" charset="0"/>
                <a:ea typeface="Cambria" panose="02040503050406030204" pitchFamily="18" charset="0"/>
              </a:rPr>
              <a:t>Preparation:</a:t>
            </a:r>
            <a:r>
              <a:rPr lang="en-US" dirty="0">
                <a:latin typeface="Cambria" panose="02040503050406030204" pitchFamily="18" charset="0"/>
                <a:ea typeface="Cambria" panose="02040503050406030204" pitchFamily="18" charset="0"/>
              </a:rPr>
              <a:t> Thoroughly research, understand your needs, goals, and the interests of the other party.</a:t>
            </a:r>
          </a:p>
          <a:p>
            <a:pPr fontAlgn="base"/>
            <a:r>
              <a:rPr lang="en-US" b="1" dirty="0">
                <a:latin typeface="Cambria" panose="02040503050406030204" pitchFamily="18" charset="0"/>
                <a:ea typeface="Cambria" panose="02040503050406030204" pitchFamily="18" charset="0"/>
              </a:rPr>
              <a:t>Separate the people from the problem:</a:t>
            </a:r>
            <a:r>
              <a:rPr lang="en-US" dirty="0">
                <a:latin typeface="Cambria" panose="02040503050406030204" pitchFamily="18" charset="0"/>
                <a:ea typeface="Cambria" panose="02040503050406030204" pitchFamily="18" charset="0"/>
              </a:rPr>
              <a:t> Focus on the issues, not the personalities, to maintain objectivity.</a:t>
            </a:r>
          </a:p>
          <a:p>
            <a:pPr fontAlgn="base"/>
            <a:r>
              <a:rPr lang="en-US" b="1" dirty="0">
                <a:latin typeface="Cambria" panose="02040503050406030204" pitchFamily="18" charset="0"/>
                <a:ea typeface="Cambria" panose="02040503050406030204" pitchFamily="18" charset="0"/>
              </a:rPr>
              <a:t>Identify shared interests:</a:t>
            </a:r>
            <a:r>
              <a:rPr lang="en-US" dirty="0">
                <a:latin typeface="Cambria" panose="02040503050406030204" pitchFamily="18" charset="0"/>
                <a:ea typeface="Cambria" panose="02040503050406030204" pitchFamily="18" charset="0"/>
              </a:rPr>
              <a:t> Look for common ground and opportunities to create value for both parties.</a:t>
            </a:r>
          </a:p>
          <a:p>
            <a:pPr fontAlgn="base"/>
            <a:r>
              <a:rPr lang="en-US" b="1" dirty="0">
                <a:latin typeface="Cambria" panose="02040503050406030204" pitchFamily="18" charset="0"/>
                <a:ea typeface="Cambria" panose="02040503050406030204" pitchFamily="18" charset="0"/>
              </a:rPr>
              <a:t>Generate options:</a:t>
            </a:r>
            <a:r>
              <a:rPr lang="en-US" dirty="0">
                <a:latin typeface="Cambria" panose="02040503050406030204" pitchFamily="18" charset="0"/>
                <a:ea typeface="Cambria" panose="02040503050406030204" pitchFamily="18" charset="0"/>
              </a:rPr>
              <a:t> Develop multiple solutions to explore various paths to agreement.</a:t>
            </a:r>
          </a:p>
          <a:p>
            <a:pPr fontAlgn="base"/>
            <a:r>
              <a:rPr lang="en-US" b="1" dirty="0">
                <a:latin typeface="Cambria" panose="02040503050406030204" pitchFamily="18" charset="0"/>
                <a:ea typeface="Cambria" panose="02040503050406030204" pitchFamily="18" charset="0"/>
              </a:rPr>
              <a:t>Use objective criteria:</a:t>
            </a:r>
            <a:r>
              <a:rPr lang="en-US" dirty="0">
                <a:latin typeface="Cambria" panose="02040503050406030204" pitchFamily="18" charset="0"/>
                <a:ea typeface="Cambria" panose="02040503050406030204" pitchFamily="18" charset="0"/>
              </a:rPr>
              <a:t> Base decisions on fair, mutually agreed-upon standards to ensure fairness and maintain credibility.</a:t>
            </a:r>
          </a:p>
          <a:p>
            <a:pPr marL="0" indent="0" algn="just" fontAlgn="base">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6064A220-6405-995A-1FD4-434B8A94BCDA}"/>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3AB21C3B-3455-549A-D254-4E4FB79EE9BA}"/>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8E9E2671-5EF9-1C2B-3A12-21343B20467F}"/>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7F0538B6-A5CE-8F14-788D-615FFE410635}"/>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117</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04870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483E5-1EB0-B12E-196F-AC43F7717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62D52-F608-E21A-918A-319D415762C4}"/>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Negotiation and Bargaining in AI</a:t>
            </a:r>
          </a:p>
        </p:txBody>
      </p:sp>
      <p:sp>
        <p:nvSpPr>
          <p:cNvPr id="4" name="Content Placeholder 3">
            <a:extLst>
              <a:ext uri="{FF2B5EF4-FFF2-40B4-BE49-F238E27FC236}">
                <a16:creationId xmlns:a16="http://schemas.microsoft.com/office/drawing/2014/main" id="{2F565518-5082-E5E2-BFF1-B6DC14B1100F}"/>
              </a:ext>
            </a:extLst>
          </p:cNvPr>
          <p:cNvSpPr>
            <a:spLocks noGrp="1"/>
          </p:cNvSpPr>
          <p:nvPr>
            <p:ph idx="1"/>
          </p:nvPr>
        </p:nvSpPr>
        <p:spPr>
          <a:xfrm>
            <a:off x="280219" y="1000063"/>
            <a:ext cx="11459496" cy="5205976"/>
          </a:xfrm>
        </p:spPr>
        <p:txBody>
          <a:bodyPr>
            <a:normAutofit lnSpcReduction="10000"/>
          </a:bodyPr>
          <a:lstStyle/>
          <a:p>
            <a:pPr marL="0" indent="0" fontAlgn="base">
              <a:buNone/>
            </a:pPr>
            <a:r>
              <a:rPr lang="en-US" b="1" dirty="0">
                <a:solidFill>
                  <a:srgbClr val="0000FF"/>
                </a:solidFill>
                <a:latin typeface="Cambria" panose="02040503050406030204" pitchFamily="18" charset="0"/>
                <a:ea typeface="Cambria" panose="02040503050406030204" pitchFamily="18" charset="0"/>
              </a:rPr>
              <a:t>What are the 4 C's of negotiation?</a:t>
            </a:r>
            <a:endParaRPr lang="en-US" dirty="0">
              <a:solidFill>
                <a:srgbClr val="0000FF"/>
              </a:solidFill>
              <a:latin typeface="Cambria" panose="02040503050406030204" pitchFamily="18" charset="0"/>
              <a:ea typeface="Cambria" panose="02040503050406030204" pitchFamily="18" charset="0"/>
            </a:endParaRPr>
          </a:p>
          <a:p>
            <a:pPr marL="0" indent="0" fontAlgn="base">
              <a:buNone/>
            </a:pPr>
            <a:r>
              <a:rPr lang="en-US" b="1" dirty="0">
                <a:latin typeface="Cambria" panose="02040503050406030204" pitchFamily="18" charset="0"/>
                <a:ea typeface="Cambria" panose="02040503050406030204" pitchFamily="18" charset="0"/>
              </a:rPr>
              <a:t>The 4 C's of negotiation, developed by negotiation expert James K. Sebenius, are:</a:t>
            </a:r>
          </a:p>
          <a:p>
            <a:pPr fontAlgn="base"/>
            <a:r>
              <a:rPr lang="en-US" b="1" dirty="0">
                <a:latin typeface="Cambria" panose="02040503050406030204" pitchFamily="18" charset="0"/>
                <a:ea typeface="Cambria" panose="02040503050406030204" pitchFamily="18" charset="0"/>
              </a:rPr>
              <a:t>Context:</a:t>
            </a:r>
            <a:r>
              <a:rPr lang="en-US" dirty="0">
                <a:latin typeface="Cambria" panose="02040503050406030204" pitchFamily="18" charset="0"/>
                <a:ea typeface="Cambria" panose="02040503050406030204" pitchFamily="18" charset="0"/>
              </a:rPr>
              <a:t> Understand the circumstances and factors surrounding the negotiation, such as cultural differences, time constraints, and power dynamics.</a:t>
            </a:r>
          </a:p>
          <a:p>
            <a:pPr fontAlgn="base"/>
            <a:r>
              <a:rPr lang="en-US" b="1" dirty="0">
                <a:latin typeface="Cambria" panose="02040503050406030204" pitchFamily="18" charset="0"/>
                <a:ea typeface="Cambria" panose="02040503050406030204" pitchFamily="18" charset="0"/>
              </a:rPr>
              <a:t>Conceptualization:</a:t>
            </a:r>
            <a:r>
              <a:rPr lang="en-US" dirty="0">
                <a:latin typeface="Cambria" panose="02040503050406030204" pitchFamily="18" charset="0"/>
                <a:ea typeface="Cambria" panose="02040503050406030204" pitchFamily="18" charset="0"/>
              </a:rPr>
              <a:t> Identify the true interests of all parties, avoiding premature judgments or fixation on specific positions.</a:t>
            </a:r>
          </a:p>
          <a:p>
            <a:pPr fontAlgn="base"/>
            <a:r>
              <a:rPr lang="en-US" b="1" dirty="0">
                <a:latin typeface="Cambria" panose="02040503050406030204" pitchFamily="18" charset="0"/>
                <a:ea typeface="Cambria" panose="02040503050406030204" pitchFamily="18" charset="0"/>
              </a:rPr>
              <a:t>Collaboration:</a:t>
            </a:r>
            <a:r>
              <a:rPr lang="en-US" dirty="0">
                <a:latin typeface="Cambria" panose="02040503050406030204" pitchFamily="18" charset="0"/>
                <a:ea typeface="Cambria" panose="02040503050406030204" pitchFamily="18" charset="0"/>
              </a:rPr>
              <a:t> Work together to explore creative solutions that can address everyone's needs and generate value.</a:t>
            </a:r>
          </a:p>
          <a:p>
            <a:pPr fontAlgn="base"/>
            <a:r>
              <a:rPr lang="en-US" b="1" dirty="0">
                <a:latin typeface="Cambria" panose="02040503050406030204" pitchFamily="18" charset="0"/>
                <a:ea typeface="Cambria" panose="02040503050406030204" pitchFamily="18" charset="0"/>
              </a:rPr>
              <a:t>Consequences:</a:t>
            </a:r>
            <a:r>
              <a:rPr lang="en-US" dirty="0">
                <a:latin typeface="Cambria" panose="02040503050406030204" pitchFamily="18" charset="0"/>
                <a:ea typeface="Cambria" panose="02040503050406030204" pitchFamily="18" charset="0"/>
              </a:rPr>
              <a:t> Consider the short-term and long-term implications of potential agreements, ensuring they are sustainable and beneficial for all parties.</a:t>
            </a:r>
          </a:p>
          <a:p>
            <a:pPr marL="0" indent="0" algn="just" fontAlgn="base">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4976FA09-87C8-392D-E837-59DEC5D9B288}"/>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F613CA8A-8813-9548-435C-A9B01AD8D9A3}"/>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BE425FF0-A5FA-56E7-7FFE-146F4FA4B0B9}"/>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2577B098-0848-6F96-85B2-88603BAF532D}"/>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118</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477346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2A413-BC0A-7BCB-1F75-EC735FD6CC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777A4-B4C4-8C93-3A9E-EC3CB8A27B5B}"/>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Negotiation and Bargaining in AI</a:t>
            </a:r>
          </a:p>
        </p:txBody>
      </p:sp>
      <p:sp>
        <p:nvSpPr>
          <p:cNvPr id="4" name="Content Placeholder 3">
            <a:extLst>
              <a:ext uri="{FF2B5EF4-FFF2-40B4-BE49-F238E27FC236}">
                <a16:creationId xmlns:a16="http://schemas.microsoft.com/office/drawing/2014/main" id="{AAF75FA2-24A8-2788-8CC8-0A28F17640E6}"/>
              </a:ext>
            </a:extLst>
          </p:cNvPr>
          <p:cNvSpPr>
            <a:spLocks noGrp="1"/>
          </p:cNvSpPr>
          <p:nvPr>
            <p:ph idx="1"/>
          </p:nvPr>
        </p:nvSpPr>
        <p:spPr>
          <a:xfrm>
            <a:off x="280219" y="1000063"/>
            <a:ext cx="11459496" cy="5205976"/>
          </a:xfrm>
        </p:spPr>
        <p:txBody>
          <a:bodyPr>
            <a:normAutofit/>
          </a:bodyPr>
          <a:lstStyle/>
          <a:p>
            <a:pPr marL="0" indent="0" fontAlgn="base">
              <a:buNone/>
            </a:pPr>
            <a:r>
              <a:rPr lang="en-US" b="1" dirty="0">
                <a:solidFill>
                  <a:srgbClr val="0000FF"/>
                </a:solidFill>
                <a:latin typeface="Cambria" panose="02040503050406030204" pitchFamily="18" charset="0"/>
                <a:ea typeface="Cambria" panose="02040503050406030204" pitchFamily="18" charset="0"/>
              </a:rPr>
              <a:t>What are the 4 P's of negotiation?</a:t>
            </a:r>
            <a:endParaRPr lang="en-US" dirty="0">
              <a:solidFill>
                <a:srgbClr val="0000FF"/>
              </a:solidFill>
              <a:latin typeface="Cambria" panose="02040503050406030204" pitchFamily="18" charset="0"/>
              <a:ea typeface="Cambria" panose="02040503050406030204" pitchFamily="18" charset="0"/>
            </a:endParaRPr>
          </a:p>
          <a:p>
            <a:pPr marL="0" indent="0" algn="just" fontAlgn="base">
              <a:buNone/>
            </a:pPr>
            <a:r>
              <a:rPr lang="en-US" b="1" dirty="0">
                <a:latin typeface="Cambria" panose="02040503050406030204" pitchFamily="18" charset="0"/>
                <a:ea typeface="Cambria" panose="02040503050406030204" pitchFamily="18" charset="0"/>
              </a:rPr>
              <a:t>Essentials of negotiation are called P’s of negotiation: They are as follows:</a:t>
            </a:r>
          </a:p>
          <a:p>
            <a:pPr marL="0" indent="0" algn="just" fontAlgn="base">
              <a:buNone/>
            </a:pPr>
            <a:r>
              <a:rPr lang="en-US" b="1" dirty="0">
                <a:latin typeface="Cambria" panose="02040503050406030204" pitchFamily="18" charset="0"/>
                <a:ea typeface="Cambria" panose="02040503050406030204" pitchFamily="18" charset="0"/>
              </a:rPr>
              <a:t>Purpose: </a:t>
            </a:r>
            <a:r>
              <a:rPr lang="en-US" dirty="0">
                <a:latin typeface="Cambria" panose="02040503050406030204" pitchFamily="18" charset="0"/>
                <a:ea typeface="Cambria" panose="02040503050406030204" pitchFamily="18" charset="0"/>
              </a:rPr>
              <a:t>Aim is required otherwise it will result in waste of money , manpower and time.</a:t>
            </a:r>
          </a:p>
          <a:p>
            <a:pPr marL="0" indent="0" algn="just" fontAlgn="base">
              <a:buNone/>
            </a:pPr>
            <a:r>
              <a:rPr lang="en-US" b="1" dirty="0">
                <a:latin typeface="Cambria" panose="02040503050406030204" pitchFamily="18" charset="0"/>
                <a:ea typeface="Cambria" panose="02040503050406030204" pitchFamily="18" charset="0"/>
              </a:rPr>
              <a:t>Plan: </a:t>
            </a:r>
            <a:r>
              <a:rPr lang="en-US" dirty="0">
                <a:latin typeface="Cambria" panose="02040503050406030204" pitchFamily="18" charset="0"/>
                <a:ea typeface="Cambria" panose="02040503050406030204" pitchFamily="18" charset="0"/>
              </a:rPr>
              <a:t>Main agenda on which negotiation is to be carried on.</a:t>
            </a:r>
          </a:p>
          <a:p>
            <a:pPr marL="0" indent="0" algn="just" fontAlgn="base">
              <a:buNone/>
            </a:pPr>
            <a:r>
              <a:rPr lang="en-US" b="1" dirty="0">
                <a:latin typeface="Cambria" panose="02040503050406030204" pitchFamily="18" charset="0"/>
                <a:ea typeface="Cambria" panose="02040503050406030204" pitchFamily="18" charset="0"/>
              </a:rPr>
              <a:t>Pace: </a:t>
            </a:r>
            <a:r>
              <a:rPr lang="en-US" dirty="0">
                <a:latin typeface="Cambria" panose="02040503050406030204" pitchFamily="18" charset="0"/>
                <a:ea typeface="Cambria" panose="02040503050406030204" pitchFamily="18" charset="0"/>
              </a:rPr>
              <a:t>Main points should be covered in discussions  also proper breaks must be introduced to maintain interest of people involved.</a:t>
            </a:r>
          </a:p>
          <a:p>
            <a:pPr marL="0" indent="0" algn="just" fontAlgn="base">
              <a:buNone/>
            </a:pPr>
            <a:r>
              <a:rPr lang="en-US" b="1" dirty="0">
                <a:latin typeface="Cambria" panose="02040503050406030204" pitchFamily="18" charset="0"/>
                <a:ea typeface="Cambria" panose="02040503050406030204" pitchFamily="18" charset="0"/>
              </a:rPr>
              <a:t>Personalities: </a:t>
            </a:r>
            <a:r>
              <a:rPr lang="en-US" dirty="0">
                <a:latin typeface="Cambria" panose="02040503050406030204" pitchFamily="18" charset="0"/>
                <a:ea typeface="Cambria" panose="02040503050406030204" pitchFamily="18" charset="0"/>
              </a:rPr>
              <a:t>Negotiator initiating negotiation must have convincing power, effective communication skills, can influence people &amp; process of negotiation. </a:t>
            </a:r>
            <a:endParaRPr lang="en-US" b="1"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336A5096-F798-E208-1FD9-0653E5A1682F}"/>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DD48B358-CDA5-2FEC-2D3B-2CD16B5E5503}"/>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8E615317-81DC-B5B6-FCD2-A45BBCD2DD42}"/>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119A141F-6E77-0314-455E-0654D0A5E8BA}"/>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119</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811708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2A8FE-6881-3827-93D9-75B89E433A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AA892-9373-21E8-FC41-7B32E67B0AFC}"/>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Negotiation and Bargaining in AI</a:t>
            </a:r>
          </a:p>
        </p:txBody>
      </p:sp>
      <p:sp>
        <p:nvSpPr>
          <p:cNvPr id="4" name="Content Placeholder 3">
            <a:extLst>
              <a:ext uri="{FF2B5EF4-FFF2-40B4-BE49-F238E27FC236}">
                <a16:creationId xmlns:a16="http://schemas.microsoft.com/office/drawing/2014/main" id="{57F91A8D-F472-C5FA-4866-85F3F3AAB172}"/>
              </a:ext>
            </a:extLst>
          </p:cNvPr>
          <p:cNvSpPr>
            <a:spLocks noGrp="1"/>
          </p:cNvSpPr>
          <p:nvPr>
            <p:ph idx="1"/>
          </p:nvPr>
        </p:nvSpPr>
        <p:spPr>
          <a:xfrm>
            <a:off x="280219" y="1000063"/>
            <a:ext cx="11459496" cy="5205976"/>
          </a:xfrm>
        </p:spPr>
        <p:txBody>
          <a:bodyPr>
            <a:normAutofit fontScale="92500" lnSpcReduction="10000"/>
          </a:bodyPr>
          <a:lstStyle/>
          <a:p>
            <a:pPr marL="0" indent="0" algn="just" fontAlgn="base">
              <a:buNone/>
            </a:pPr>
            <a:r>
              <a:rPr lang="en-US" sz="3000" b="1" dirty="0">
                <a:solidFill>
                  <a:srgbClr val="0000FF"/>
                </a:solidFill>
                <a:latin typeface="Cambria" panose="02040503050406030204" pitchFamily="18" charset="0"/>
                <a:ea typeface="Cambria" panose="02040503050406030204" pitchFamily="18" charset="0"/>
              </a:rPr>
              <a:t>Bargaining</a:t>
            </a:r>
            <a:endParaRPr lang="en-US" sz="3000" dirty="0">
              <a:solidFill>
                <a:srgbClr val="0000FF"/>
              </a:solidFill>
              <a:latin typeface="Cambria" panose="02040503050406030204" pitchFamily="18" charset="0"/>
              <a:ea typeface="Cambria" panose="02040503050406030204" pitchFamily="18" charset="0"/>
            </a:endParaRPr>
          </a:p>
          <a:p>
            <a:pPr marL="0" indent="0" algn="just" fontAlgn="base">
              <a:buNone/>
            </a:pPr>
            <a:r>
              <a:rPr lang="en-US" b="1" dirty="0">
                <a:latin typeface="Cambria" panose="02040503050406030204" pitchFamily="18" charset="0"/>
                <a:ea typeface="Cambria" panose="02040503050406030204" pitchFamily="18" charset="0"/>
              </a:rPr>
              <a:t>Bargaining is the process of discussing and compromising to reach an agreement between two or more parties.</a:t>
            </a:r>
          </a:p>
          <a:p>
            <a:pPr marL="0" indent="0" algn="just" fontAlgn="base">
              <a:buNone/>
            </a:pPr>
            <a:r>
              <a:rPr lang="en-US" b="1" dirty="0">
                <a:latin typeface="Cambria" panose="02040503050406030204" pitchFamily="18" charset="0"/>
                <a:ea typeface="Cambria" panose="02040503050406030204" pitchFamily="18" charset="0"/>
              </a:rPr>
              <a:t>Key Elements:</a:t>
            </a:r>
            <a:r>
              <a:rPr lang="en-US" dirty="0">
                <a:latin typeface="Cambria" panose="02040503050406030204" pitchFamily="18" charset="0"/>
                <a:ea typeface="Cambria" panose="02040503050406030204" pitchFamily="18" charset="0"/>
              </a:rPr>
              <a:t> Bargaining often revolves around distributive issues, where the parties are trying to maximize their share of a fixed resource. This can lead to a win-lose scenario, where one party may gain at the expense of the other.</a:t>
            </a:r>
          </a:p>
          <a:p>
            <a:pPr marL="0" indent="0" algn="just" fontAlgn="base">
              <a:buNone/>
            </a:pPr>
            <a:r>
              <a:rPr lang="en-US" b="1" dirty="0">
                <a:solidFill>
                  <a:srgbClr val="FF0066"/>
                </a:solidFill>
                <a:latin typeface="Cambria" panose="02040503050406030204" pitchFamily="18" charset="0"/>
                <a:ea typeface="Cambria" panose="02040503050406030204" pitchFamily="18" charset="0"/>
              </a:rPr>
              <a:t>Bargaining Strategies</a:t>
            </a:r>
          </a:p>
          <a:p>
            <a:pPr marL="0" indent="0" algn="just" fontAlgn="base">
              <a:buNone/>
            </a:pPr>
            <a:r>
              <a:rPr lang="en-US" b="1" dirty="0">
                <a:solidFill>
                  <a:srgbClr val="7030A0"/>
                </a:solidFill>
                <a:latin typeface="Cambria" panose="02040503050406030204" pitchFamily="18" charset="0"/>
                <a:ea typeface="Cambria" panose="02040503050406030204" pitchFamily="18" charset="0"/>
              </a:rPr>
              <a:t>1. Distributive bargaining</a:t>
            </a:r>
          </a:p>
          <a:p>
            <a:pPr marL="0" indent="0" algn="just" fontAlgn="base">
              <a:buNone/>
            </a:pPr>
            <a:r>
              <a:rPr lang="en-US" dirty="0">
                <a:latin typeface="Cambria" panose="02040503050406030204" pitchFamily="18" charset="0"/>
                <a:ea typeface="Cambria" panose="02040503050406030204" pitchFamily="18" charset="0"/>
              </a:rPr>
              <a:t>This strategy involves trying to maximize one’s own gain by claiming a large share of fixed resources.</a:t>
            </a:r>
          </a:p>
          <a:p>
            <a:pPr marL="0" indent="0" algn="just" fontAlgn="base">
              <a:buNone/>
            </a:pPr>
            <a:r>
              <a:rPr lang="en-US" b="1" dirty="0">
                <a:latin typeface="Cambria" panose="02040503050406030204" pitchFamily="18" charset="0"/>
                <a:ea typeface="Cambria" panose="02040503050406030204" pitchFamily="18" charset="0"/>
              </a:rPr>
              <a:t>Ex:</a:t>
            </a:r>
            <a:r>
              <a:rPr lang="en-US" dirty="0">
                <a:latin typeface="Cambria" panose="02040503050406030204" pitchFamily="18" charset="0"/>
                <a:ea typeface="Cambria" panose="02040503050406030204" pitchFamily="18" charset="0"/>
              </a:rPr>
              <a:t> </a:t>
            </a:r>
          </a:p>
          <a:p>
            <a:pPr marL="0" indent="0" algn="just" fontAlgn="base">
              <a:buNone/>
            </a:pPr>
            <a:r>
              <a:rPr lang="en-US" b="1" dirty="0">
                <a:latin typeface="Cambria" panose="02040503050406030204" pitchFamily="18" charset="0"/>
                <a:ea typeface="Cambria" panose="02040503050406030204" pitchFamily="18" charset="0"/>
              </a:rPr>
              <a:t>In an auction, agents may bid against each other to try to win a specific item.</a:t>
            </a:r>
          </a:p>
          <a:p>
            <a:pPr marL="0" indent="0" algn="just" fontAlgn="base">
              <a:buNone/>
            </a:pPr>
            <a:endParaRPr lang="en-US"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ABABEFF8-AE74-2EE2-4AB0-F50EED0BC8FE}"/>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351ACB30-D85C-C1D6-FF3C-0DD6D8F11F91}"/>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13627DC3-989C-A164-426A-270DDDBF9E99}"/>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A3D21EE3-AAEB-141A-FFDA-35075362FC5C}"/>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120</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896720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64944-5AF3-D564-7CC4-503A4CB25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E64407-ECA0-37FF-1CCD-B1F2E3FA7661}"/>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Negotiation and Bargaining in AI</a:t>
            </a:r>
          </a:p>
        </p:txBody>
      </p:sp>
      <p:sp>
        <p:nvSpPr>
          <p:cNvPr id="4" name="Content Placeholder 3">
            <a:extLst>
              <a:ext uri="{FF2B5EF4-FFF2-40B4-BE49-F238E27FC236}">
                <a16:creationId xmlns:a16="http://schemas.microsoft.com/office/drawing/2014/main" id="{08A4FAF6-25B6-D272-6B36-582394E66A45}"/>
              </a:ext>
            </a:extLst>
          </p:cNvPr>
          <p:cNvSpPr>
            <a:spLocks noGrp="1"/>
          </p:cNvSpPr>
          <p:nvPr>
            <p:ph idx="1"/>
          </p:nvPr>
        </p:nvSpPr>
        <p:spPr>
          <a:xfrm>
            <a:off x="280219" y="826012"/>
            <a:ext cx="11459496" cy="5205976"/>
          </a:xfrm>
        </p:spPr>
        <p:txBody>
          <a:bodyPr>
            <a:normAutofit lnSpcReduction="10000"/>
          </a:bodyPr>
          <a:lstStyle/>
          <a:p>
            <a:pPr marL="0" indent="0" algn="just" fontAlgn="base">
              <a:buNone/>
            </a:pPr>
            <a:r>
              <a:rPr lang="en-US" b="1" dirty="0">
                <a:solidFill>
                  <a:srgbClr val="FF0066"/>
                </a:solidFill>
                <a:latin typeface="Cambria" panose="02040503050406030204" pitchFamily="18" charset="0"/>
                <a:ea typeface="Cambria" panose="02040503050406030204" pitchFamily="18" charset="0"/>
              </a:rPr>
              <a:t>Bargaining Strategies</a:t>
            </a:r>
          </a:p>
          <a:p>
            <a:pPr marL="0" indent="0" algn="just" fontAlgn="base">
              <a:buNone/>
            </a:pPr>
            <a:r>
              <a:rPr lang="en-US" sz="2400" b="1" dirty="0">
                <a:solidFill>
                  <a:srgbClr val="00B050"/>
                </a:solidFill>
                <a:latin typeface="Cambria" panose="02040503050406030204" pitchFamily="18" charset="0"/>
                <a:ea typeface="Cambria" panose="02040503050406030204" pitchFamily="18" charset="0"/>
              </a:rPr>
              <a:t>2.Integrative bargaining</a:t>
            </a:r>
          </a:p>
          <a:p>
            <a:pPr marL="0" indent="0" algn="just" fontAlgn="base">
              <a:buNone/>
            </a:pPr>
            <a:r>
              <a:rPr lang="en-US" sz="2400" b="1" dirty="0">
                <a:latin typeface="Cambria" panose="02040503050406030204" pitchFamily="18" charset="0"/>
                <a:ea typeface="Cambria" panose="02040503050406030204" pitchFamily="18" charset="0"/>
              </a:rPr>
              <a:t>This strategy involves finding ways to create value and expand the available resources so that both parties can benefit. </a:t>
            </a:r>
          </a:p>
          <a:p>
            <a:pPr marL="0" indent="0" algn="just" fontAlgn="base">
              <a:buNone/>
            </a:pPr>
            <a:r>
              <a:rPr lang="en-US" sz="2400" b="1" dirty="0">
                <a:latin typeface="Cambria" panose="02040503050406030204" pitchFamily="18" charset="0"/>
                <a:ea typeface="Cambria" panose="02040503050406030204" pitchFamily="18" charset="0"/>
              </a:rPr>
              <a:t>Ex:</a:t>
            </a:r>
          </a:p>
          <a:p>
            <a:pPr marL="0" indent="0" algn="just" fontAlgn="base">
              <a:buNone/>
            </a:pPr>
            <a:r>
              <a:rPr lang="en-US" sz="2400" b="1" dirty="0">
                <a:latin typeface="Cambria" panose="02040503050406030204" pitchFamily="18" charset="0"/>
                <a:ea typeface="Cambria" panose="02040503050406030204" pitchFamily="18" charset="0"/>
              </a:rPr>
              <a:t>In a negotiation, over a business partnership, agents may seek to identify opportunities for joint ventures or other mutually beneficial projects.</a:t>
            </a:r>
          </a:p>
          <a:p>
            <a:pPr marL="0" indent="0" algn="just" fontAlgn="base">
              <a:buNone/>
            </a:pPr>
            <a:r>
              <a:rPr lang="en-US" sz="2400" b="1" dirty="0">
                <a:solidFill>
                  <a:srgbClr val="FF0000"/>
                </a:solidFill>
                <a:latin typeface="Cambria" panose="02040503050406030204" pitchFamily="18" charset="0"/>
                <a:ea typeface="Cambria" panose="02040503050406030204" pitchFamily="18" charset="0"/>
              </a:rPr>
              <a:t>3.Concession-making</a:t>
            </a:r>
          </a:p>
          <a:p>
            <a:pPr marL="0" indent="0" algn="just" fontAlgn="base">
              <a:buNone/>
            </a:pPr>
            <a:r>
              <a:rPr lang="en-US" sz="2400" b="1" dirty="0">
                <a:latin typeface="Cambria" panose="02040503050406030204" pitchFamily="18" charset="0"/>
                <a:ea typeface="Cambria" panose="02040503050406030204" pitchFamily="18" charset="0"/>
              </a:rPr>
              <a:t>This strategy involves making concessions or compromises in order to reach an agreement.</a:t>
            </a:r>
          </a:p>
          <a:p>
            <a:pPr marL="0" indent="0" algn="just" fontAlgn="base">
              <a:buNone/>
            </a:pPr>
            <a:r>
              <a:rPr lang="en-US" sz="2400" b="1" dirty="0">
                <a:latin typeface="Cambria" panose="02040503050406030204" pitchFamily="18" charset="0"/>
                <a:ea typeface="Cambria" panose="02040503050406030204" pitchFamily="18" charset="0"/>
              </a:rPr>
              <a:t>Ex:</a:t>
            </a:r>
          </a:p>
          <a:p>
            <a:pPr marL="0" indent="0" algn="just" fontAlgn="base">
              <a:buNone/>
            </a:pPr>
            <a:r>
              <a:rPr lang="en-US" sz="2400" b="1" dirty="0">
                <a:latin typeface="Cambria" panose="02040503050406030204" pitchFamily="18" charset="0"/>
                <a:ea typeface="Cambria" panose="02040503050406030204" pitchFamily="18" charset="0"/>
              </a:rPr>
              <a:t>One agent may be willing to accept a lower price for a resource in exchange for other benefits.</a:t>
            </a:r>
          </a:p>
          <a:p>
            <a:pPr marL="0" indent="0" algn="just" fontAlgn="base">
              <a:buNone/>
            </a:pPr>
            <a:endParaRPr lang="en-US"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AD5A1081-07DF-4C79-510B-8D806C581137}"/>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75229224-6DAC-EE8B-3A5D-7CD0940CF667}"/>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AD4C0C94-2AA3-DBDC-21BB-F2FA097C27E6}"/>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D31DB689-EA81-32AB-F989-B89A9BD93392}"/>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121</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967732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75FFB-2B1B-D9B4-577F-2075CFFDA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9D3E59-8F87-3517-CA97-DC3390BA9D23}"/>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Negotiation and Bargaining in AI</a:t>
            </a:r>
          </a:p>
        </p:txBody>
      </p:sp>
      <p:sp>
        <p:nvSpPr>
          <p:cNvPr id="4" name="Content Placeholder 3">
            <a:extLst>
              <a:ext uri="{FF2B5EF4-FFF2-40B4-BE49-F238E27FC236}">
                <a16:creationId xmlns:a16="http://schemas.microsoft.com/office/drawing/2014/main" id="{B887B2F0-BD13-BBA4-AE28-B994EBA47EAD}"/>
              </a:ext>
            </a:extLst>
          </p:cNvPr>
          <p:cNvSpPr>
            <a:spLocks noGrp="1"/>
          </p:cNvSpPr>
          <p:nvPr>
            <p:ph idx="1"/>
          </p:nvPr>
        </p:nvSpPr>
        <p:spPr>
          <a:xfrm>
            <a:off x="280219" y="826012"/>
            <a:ext cx="11459496" cy="5205976"/>
          </a:xfrm>
        </p:spPr>
        <p:txBody>
          <a:bodyPr>
            <a:normAutofit/>
          </a:bodyPr>
          <a:lstStyle/>
          <a:p>
            <a:pPr marL="0" indent="0" algn="just" fontAlgn="base">
              <a:buNone/>
            </a:pPr>
            <a:r>
              <a:rPr lang="en-US" b="1" dirty="0">
                <a:solidFill>
                  <a:srgbClr val="FF0066"/>
                </a:solidFill>
                <a:latin typeface="Cambria" panose="02040503050406030204" pitchFamily="18" charset="0"/>
                <a:ea typeface="Cambria" panose="02040503050406030204" pitchFamily="18" charset="0"/>
              </a:rPr>
              <a:t>Bargaining Strategies</a:t>
            </a:r>
          </a:p>
          <a:p>
            <a:pPr marL="0" indent="0" algn="just" fontAlgn="base">
              <a:buNone/>
            </a:pPr>
            <a:r>
              <a:rPr lang="en-US" sz="2400" b="1" dirty="0">
                <a:solidFill>
                  <a:srgbClr val="000099"/>
                </a:solidFill>
                <a:latin typeface="Cambria" panose="02040503050406030204" pitchFamily="18" charset="0"/>
                <a:ea typeface="Cambria" panose="02040503050406030204" pitchFamily="18" charset="0"/>
              </a:rPr>
              <a:t>4.Anchoring</a:t>
            </a:r>
          </a:p>
          <a:p>
            <a:pPr marL="0" indent="0" algn="just" fontAlgn="base">
              <a:buNone/>
            </a:pPr>
            <a:r>
              <a:rPr lang="en-US" sz="2400" b="1" dirty="0">
                <a:latin typeface="Cambria" panose="02040503050406030204" pitchFamily="18" charset="0"/>
                <a:ea typeface="Cambria" panose="02040503050406030204" pitchFamily="18" charset="0"/>
              </a:rPr>
              <a:t>This strategy involves making an extreme initial offer in order to influence to negotiation process. </a:t>
            </a:r>
          </a:p>
          <a:p>
            <a:pPr marL="0" indent="0" algn="just" fontAlgn="base">
              <a:buNone/>
            </a:pPr>
            <a:r>
              <a:rPr lang="en-US" sz="2400" b="1" dirty="0">
                <a:latin typeface="Cambria" panose="02040503050406030204" pitchFamily="18" charset="0"/>
                <a:ea typeface="Cambria" panose="02040503050406030204" pitchFamily="18" charset="0"/>
              </a:rPr>
              <a:t>Ex:</a:t>
            </a:r>
          </a:p>
          <a:p>
            <a:pPr marL="0" indent="0" algn="just" fontAlgn="base">
              <a:buNone/>
            </a:pPr>
            <a:r>
              <a:rPr lang="en-US" sz="2400" b="1" dirty="0">
                <a:latin typeface="Cambria" panose="02040503050406030204" pitchFamily="18" charset="0"/>
                <a:ea typeface="Cambria" panose="02040503050406030204" pitchFamily="18" charset="0"/>
              </a:rPr>
              <a:t>One agent may start with a high bid in an auction in order to set the tone for the rest of the negotiation. </a:t>
            </a:r>
            <a:endParaRPr lang="en-US" b="1"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4C3F8851-0070-1B63-A2DC-5396A0B26065}"/>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1B8ABA73-83F2-CB50-C574-5C1D67C3B718}"/>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8DD344BB-6F02-F11E-C643-0CA814E588B3}"/>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F40DDE0-B900-6762-C041-8BAA9C41D4D3}"/>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122</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16857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Rationality</a:t>
            </a:r>
          </a:p>
        </p:txBody>
      </p:sp>
      <p:sp>
        <p:nvSpPr>
          <p:cNvPr id="15363" name="Rectangle 3"/>
          <p:cNvSpPr>
            <a:spLocks noGrp="1" noChangeArrowheads="1"/>
          </p:cNvSpPr>
          <p:nvPr>
            <p:ph type="body" idx="1"/>
          </p:nvPr>
        </p:nvSpPr>
        <p:spPr/>
        <p:txBody>
          <a:bodyPr/>
          <a:lstStyle/>
          <a:p>
            <a:pPr eaLnBrk="1" hangingPunct="1">
              <a:lnSpc>
                <a:spcPct val="90000"/>
              </a:lnSpc>
            </a:pPr>
            <a:r>
              <a:rPr lang="en-US"/>
              <a:t>“Do the right thing”, or more formally: </a:t>
            </a:r>
          </a:p>
          <a:p>
            <a:pPr eaLnBrk="1" hangingPunct="1">
              <a:lnSpc>
                <a:spcPct val="90000"/>
              </a:lnSpc>
            </a:pPr>
            <a:r>
              <a:rPr lang="en-US"/>
              <a:t>“A rational agent is one that acts so as to achieve the best outcome or, when there is uncertainty, the best expected outcome.”</a:t>
            </a:r>
          </a:p>
          <a:p>
            <a:pPr eaLnBrk="1" hangingPunct="1">
              <a:lnSpc>
                <a:spcPct val="90000"/>
              </a:lnSpc>
            </a:pPr>
            <a:r>
              <a:rPr lang="en-US"/>
              <a:t>Need to as questions:</a:t>
            </a:r>
          </a:p>
          <a:p>
            <a:pPr lvl="1" eaLnBrk="1" hangingPunct="1">
              <a:lnSpc>
                <a:spcPct val="90000"/>
              </a:lnSpc>
            </a:pPr>
            <a:r>
              <a:rPr lang="en-US"/>
              <a:t>What do we mean by ‘best’?</a:t>
            </a:r>
          </a:p>
          <a:p>
            <a:pPr lvl="1" eaLnBrk="1" hangingPunct="1">
              <a:lnSpc>
                <a:spcPct val="90000"/>
              </a:lnSpc>
            </a:pPr>
            <a:r>
              <a:rPr lang="en-US"/>
              <a:t>What’s the outcome?</a:t>
            </a:r>
          </a:p>
          <a:p>
            <a:pPr lvl="1" eaLnBrk="1" hangingPunct="1">
              <a:lnSpc>
                <a:spcPct val="90000"/>
              </a:lnSpc>
            </a:pPr>
            <a:r>
              <a:rPr lang="en-US"/>
              <a:t>What does it cost to get it?</a:t>
            </a:r>
          </a:p>
          <a:p>
            <a:pPr lvl="1" eaLnBrk="1" hangingPunct="1">
              <a:lnSpc>
                <a:spcPct val="90000"/>
              </a:lnSpc>
            </a:pPr>
            <a:r>
              <a:rPr lang="en-US"/>
              <a:t>What’s involved in computing an ‘expected’ outcome?</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062B6-41EB-E5FB-4C36-9B1F9486D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F03C9-E200-F421-037A-A1037AEA4A1B}"/>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Negotiation and Bargaining in AI</a:t>
            </a:r>
          </a:p>
        </p:txBody>
      </p:sp>
      <p:sp>
        <p:nvSpPr>
          <p:cNvPr id="4" name="Content Placeholder 3">
            <a:extLst>
              <a:ext uri="{FF2B5EF4-FFF2-40B4-BE49-F238E27FC236}">
                <a16:creationId xmlns:a16="http://schemas.microsoft.com/office/drawing/2014/main" id="{6083A899-3410-F35A-3ABA-50227CD97BF3}"/>
              </a:ext>
            </a:extLst>
          </p:cNvPr>
          <p:cNvSpPr>
            <a:spLocks noGrp="1"/>
          </p:cNvSpPr>
          <p:nvPr>
            <p:ph idx="1"/>
          </p:nvPr>
        </p:nvSpPr>
        <p:spPr>
          <a:xfrm>
            <a:off x="280219" y="826012"/>
            <a:ext cx="11459496" cy="5205976"/>
          </a:xfrm>
        </p:spPr>
        <p:txBody>
          <a:bodyPr>
            <a:normAutofit lnSpcReduction="10000"/>
          </a:bodyPr>
          <a:lstStyle/>
          <a:p>
            <a:pPr marL="0" indent="0" fontAlgn="base">
              <a:buNone/>
            </a:pPr>
            <a:r>
              <a:rPr lang="en-US" b="1" dirty="0">
                <a:solidFill>
                  <a:srgbClr val="0000FF"/>
                </a:solidFill>
                <a:latin typeface="Cambria" panose="02040503050406030204" pitchFamily="18" charset="0"/>
                <a:ea typeface="Cambria" panose="02040503050406030204" pitchFamily="18" charset="0"/>
              </a:rPr>
              <a:t>Five Powerful Negotiation Rules</a:t>
            </a:r>
            <a:endParaRPr lang="en-US" dirty="0">
              <a:solidFill>
                <a:srgbClr val="0000FF"/>
              </a:solidFill>
              <a:latin typeface="Cambria" panose="02040503050406030204" pitchFamily="18" charset="0"/>
              <a:ea typeface="Cambria" panose="02040503050406030204" pitchFamily="18" charset="0"/>
            </a:endParaRPr>
          </a:p>
          <a:p>
            <a:pPr marL="514350" indent="-514350" fontAlgn="base">
              <a:buFont typeface="+mj-lt"/>
              <a:buAutoNum type="arabicPeriod"/>
            </a:pPr>
            <a:r>
              <a:rPr lang="en-US" b="1" dirty="0">
                <a:latin typeface="Cambria" panose="02040503050406030204" pitchFamily="18" charset="0"/>
                <a:ea typeface="Cambria" panose="02040503050406030204" pitchFamily="18" charset="0"/>
              </a:rPr>
              <a:t>Set SMART Goals:</a:t>
            </a:r>
            <a:r>
              <a:rPr lang="en-US" dirty="0">
                <a:latin typeface="Cambria" panose="02040503050406030204" pitchFamily="18" charset="0"/>
                <a:ea typeface="Cambria" panose="02040503050406030204" pitchFamily="18" charset="0"/>
              </a:rPr>
              <a:t> </a:t>
            </a:r>
            <a:r>
              <a:rPr lang="en-US" u="sng" dirty="0">
                <a:latin typeface="Cambria" panose="02040503050406030204" pitchFamily="18" charset="0"/>
                <a:ea typeface="Cambria" panose="02040503050406030204" pitchFamily="18" charset="0"/>
              </a:rPr>
              <a:t>Specific, Measurable, Achievable, Relevant, and Time-bound goals</a:t>
            </a:r>
            <a:r>
              <a:rPr lang="en-US" dirty="0">
                <a:latin typeface="Cambria" panose="02040503050406030204" pitchFamily="18" charset="0"/>
                <a:ea typeface="Cambria" panose="02040503050406030204" pitchFamily="18" charset="0"/>
              </a:rPr>
              <a:t> guide your negotiation and keep expectations realistic.</a:t>
            </a:r>
          </a:p>
          <a:p>
            <a:pPr marL="514350" indent="-514350" fontAlgn="base">
              <a:buFont typeface="+mj-lt"/>
              <a:buAutoNum type="arabicPeriod"/>
            </a:pPr>
            <a:r>
              <a:rPr lang="en-US" b="1" dirty="0">
                <a:latin typeface="Cambria" panose="02040503050406030204" pitchFamily="18" charset="0"/>
                <a:ea typeface="Cambria" panose="02040503050406030204" pitchFamily="18" charset="0"/>
              </a:rPr>
              <a:t>Active Listening:</a:t>
            </a:r>
            <a:r>
              <a:rPr lang="en-US" dirty="0">
                <a:latin typeface="Cambria" panose="02040503050406030204" pitchFamily="18" charset="0"/>
                <a:ea typeface="Cambria" panose="02040503050406030204" pitchFamily="18" charset="0"/>
              </a:rPr>
              <a:t> Truly understanding the other party's needs and wants helps you find creative solutions that benefit everyone.</a:t>
            </a:r>
          </a:p>
          <a:p>
            <a:pPr marL="514350" indent="-514350" fontAlgn="base">
              <a:buFont typeface="+mj-lt"/>
              <a:buAutoNum type="arabicPeriod"/>
            </a:pPr>
            <a:r>
              <a:rPr lang="en-US" b="1" dirty="0">
                <a:latin typeface="Cambria" panose="02040503050406030204" pitchFamily="18" charset="0"/>
                <a:ea typeface="Cambria" panose="02040503050406030204" pitchFamily="18" charset="0"/>
              </a:rPr>
              <a:t>Control Your Body Language:</a:t>
            </a:r>
            <a:r>
              <a:rPr lang="en-US" dirty="0">
                <a:latin typeface="Cambria" panose="02040503050406030204" pitchFamily="18" charset="0"/>
                <a:ea typeface="Cambria" panose="02040503050406030204" pitchFamily="18" charset="0"/>
              </a:rPr>
              <a:t> Confident posture, eye contact, and open gestures project strength and trustworthiness.</a:t>
            </a:r>
          </a:p>
          <a:p>
            <a:pPr marL="514350" indent="-514350" fontAlgn="base">
              <a:buFont typeface="+mj-lt"/>
              <a:buAutoNum type="arabicPeriod"/>
            </a:pPr>
            <a:r>
              <a:rPr lang="en-US" b="1" dirty="0">
                <a:latin typeface="Cambria" panose="02040503050406030204" pitchFamily="18" charset="0"/>
                <a:ea typeface="Cambria" panose="02040503050406030204" pitchFamily="18" charset="0"/>
              </a:rPr>
              <a:t>Walk Away With Grace:</a:t>
            </a:r>
            <a:r>
              <a:rPr lang="en-US" dirty="0">
                <a:latin typeface="Cambria" panose="02040503050406030204" pitchFamily="18" charset="0"/>
                <a:ea typeface="Cambria" panose="02040503050406030204" pitchFamily="18" charset="0"/>
              </a:rPr>
              <a:t> Knowing your BATNA empowers you to walk away if an agreement isn't favorable, but do so professionally.</a:t>
            </a:r>
          </a:p>
          <a:p>
            <a:pPr marL="514350" indent="-514350" fontAlgn="base">
              <a:buFont typeface="+mj-lt"/>
              <a:buAutoNum type="arabicPeriod"/>
            </a:pPr>
            <a:r>
              <a:rPr lang="en-US" b="1" dirty="0">
                <a:latin typeface="Cambria" panose="02040503050406030204" pitchFamily="18" charset="0"/>
                <a:ea typeface="Cambria" panose="02040503050406030204" pitchFamily="18" charset="0"/>
              </a:rPr>
              <a:t>Be Ethical:</a:t>
            </a:r>
            <a:r>
              <a:rPr lang="en-US" dirty="0">
                <a:latin typeface="Cambria" panose="02040503050406030204" pitchFamily="18" charset="0"/>
                <a:ea typeface="Cambria" panose="02040503050406030204" pitchFamily="18" charset="0"/>
              </a:rPr>
              <a:t> Building trust relies on honesty and integrity. Don't lie, cheat, or pressure the other party.</a:t>
            </a:r>
          </a:p>
          <a:p>
            <a:pPr marL="0" indent="0" algn="just" fontAlgn="base">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9D2851D3-402E-9CF7-D08F-CFBC18141B39}"/>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3D8192E5-17EC-2A60-B077-3CB35A0BA17E}"/>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00A6EDA8-B9A4-7409-77B7-4681CD5B1AD6}"/>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F54800E4-9D77-6374-3B9B-DE813F8285D3}"/>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123</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45638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7865D-7E4E-4132-0AAF-D83441C1F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0D417-AF03-4527-D3E0-DF182E5828D1}"/>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Argumentation among Agents in AI</a:t>
            </a:r>
          </a:p>
        </p:txBody>
      </p:sp>
      <p:sp>
        <p:nvSpPr>
          <p:cNvPr id="4" name="Content Placeholder 3">
            <a:extLst>
              <a:ext uri="{FF2B5EF4-FFF2-40B4-BE49-F238E27FC236}">
                <a16:creationId xmlns:a16="http://schemas.microsoft.com/office/drawing/2014/main" id="{3ABE4EA5-DE70-D8BD-19D1-6CDDCAEBBBDE}"/>
              </a:ext>
            </a:extLst>
          </p:cNvPr>
          <p:cNvSpPr>
            <a:spLocks noGrp="1"/>
          </p:cNvSpPr>
          <p:nvPr>
            <p:ph idx="1"/>
          </p:nvPr>
        </p:nvSpPr>
        <p:spPr>
          <a:xfrm>
            <a:off x="280219" y="1002890"/>
            <a:ext cx="11459496" cy="5029098"/>
          </a:xfrm>
        </p:spPr>
        <p:txBody>
          <a:bodyPr>
            <a:normAutofit fontScale="92500"/>
          </a:bodyPr>
          <a:lstStyle/>
          <a:p>
            <a:pPr marL="0" indent="0" algn="just" fontAlgn="base">
              <a:buNone/>
            </a:pPr>
            <a:r>
              <a:rPr lang="en-US" b="1" dirty="0">
                <a:latin typeface="Cambria" panose="02040503050406030204" pitchFamily="18" charset="0"/>
                <a:ea typeface="Cambria" panose="02040503050406030204" pitchFamily="18" charset="0"/>
              </a:rPr>
              <a:t>Argumentation can be defined as an aimed at convincing of the acceptability of a standpoint by putting forward propositions justifying or refusing the standpoint. </a:t>
            </a:r>
          </a:p>
          <a:p>
            <a:pPr marL="0" indent="0" algn="just" fontAlgn="base">
              <a:buNone/>
            </a:pPr>
            <a:r>
              <a:rPr lang="en-US" b="1" dirty="0">
                <a:latin typeface="Cambria" panose="02040503050406030204" pitchFamily="18" charset="0"/>
                <a:ea typeface="Cambria" panose="02040503050406030204" pitchFamily="18" charset="0"/>
              </a:rPr>
              <a:t>Argumentation schemes are forms (or categories) of argument, representing stereotypical ways of drawing inferences form particular patterns of premises to conclusions in a particular domain                                ( </a:t>
            </a:r>
            <a:r>
              <a:rPr lang="en-US" b="1" dirty="0" err="1">
                <a:latin typeface="Cambria" panose="02040503050406030204" pitchFamily="18" charset="0"/>
                <a:ea typeface="Cambria" panose="02040503050406030204" pitchFamily="18" charset="0"/>
              </a:rPr>
              <a:t>e.g</a:t>
            </a:r>
            <a:r>
              <a:rPr lang="en-US" b="1" dirty="0">
                <a:latin typeface="Cambria" panose="02040503050406030204" pitchFamily="18" charset="0"/>
                <a:ea typeface="Cambria" panose="02040503050406030204" pitchFamily="18" charset="0"/>
              </a:rPr>
              <a:t> . reasoning about action)</a:t>
            </a:r>
          </a:p>
          <a:p>
            <a:pPr algn="just" fontAlgn="base"/>
            <a:r>
              <a:rPr lang="en-US" dirty="0">
                <a:latin typeface="Cambria" panose="02040503050406030204" pitchFamily="18" charset="0"/>
                <a:ea typeface="Cambria" panose="02040503050406030204" pitchFamily="18" charset="0"/>
              </a:rPr>
              <a:t>There are below factors involved in argumentation, - Dialectic, implies the structure of argumentation (that is acceptable arguments vs. Fallacies). – </a:t>
            </a:r>
          </a:p>
          <a:p>
            <a:pPr algn="just" fontAlgn="base"/>
            <a:r>
              <a:rPr lang="en-US" dirty="0">
                <a:latin typeface="Cambria" panose="02040503050406030204" pitchFamily="18" charset="0"/>
                <a:ea typeface="Cambria" panose="02040503050406030204" pitchFamily="18" charset="0"/>
              </a:rPr>
              <a:t>Social psychology indicates agent attitude change and persuasion.</a:t>
            </a:r>
          </a:p>
          <a:p>
            <a:pPr algn="just" fontAlgn="base"/>
            <a:r>
              <a:rPr lang="en-US" dirty="0">
                <a:latin typeface="Cambria" panose="02040503050406030204" pitchFamily="18" charset="0"/>
                <a:ea typeface="Cambria" panose="02040503050406030204" pitchFamily="18" charset="0"/>
              </a:rPr>
              <a:t>Artificial Intelligence formalize those approaches so as to provide formal theoretical results about particular models. </a:t>
            </a:r>
          </a:p>
        </p:txBody>
      </p:sp>
      <p:sp>
        <p:nvSpPr>
          <p:cNvPr id="6" name="Date Placeholder 5">
            <a:extLst>
              <a:ext uri="{FF2B5EF4-FFF2-40B4-BE49-F238E27FC236}">
                <a16:creationId xmlns:a16="http://schemas.microsoft.com/office/drawing/2014/main" id="{3CDED627-C496-4478-E8F7-72A7830E5D57}"/>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9A552ACC-5758-95B3-52F3-46C2AF187CD6}"/>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A9491C2C-2451-BDA3-7212-D937DBA975A5}"/>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74D69874-664A-42E9-5642-D11B4788DD48}"/>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124</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746672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5FED6-719C-5962-1380-EDCC06708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261E2-816F-BBA1-F7F2-8C876D06DF78}"/>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Argumentation among Agents in AI</a:t>
            </a:r>
          </a:p>
        </p:txBody>
      </p:sp>
      <p:sp>
        <p:nvSpPr>
          <p:cNvPr id="4" name="Content Placeholder 3">
            <a:extLst>
              <a:ext uri="{FF2B5EF4-FFF2-40B4-BE49-F238E27FC236}">
                <a16:creationId xmlns:a16="http://schemas.microsoft.com/office/drawing/2014/main" id="{AF79AB07-602F-707A-FD33-19C5105543D6}"/>
              </a:ext>
            </a:extLst>
          </p:cNvPr>
          <p:cNvSpPr>
            <a:spLocks noGrp="1"/>
          </p:cNvSpPr>
          <p:nvPr>
            <p:ph idx="1"/>
          </p:nvPr>
        </p:nvSpPr>
        <p:spPr>
          <a:xfrm>
            <a:off x="280219" y="1002890"/>
            <a:ext cx="11459496" cy="5353460"/>
          </a:xfrm>
        </p:spPr>
        <p:txBody>
          <a:bodyPr>
            <a:normAutofit fontScale="92500" lnSpcReduction="20000"/>
          </a:bodyPr>
          <a:lstStyle/>
          <a:p>
            <a:pPr algn="just" fontAlgn="base"/>
            <a:r>
              <a:rPr lang="en-US" dirty="0">
                <a:latin typeface="Cambria" panose="02040503050406030204" pitchFamily="18" charset="0"/>
                <a:ea typeface="Cambria" panose="02040503050406030204" pitchFamily="18" charset="0"/>
              </a:rPr>
              <a:t>This will automate agent or multi-agent argumentation capabilities. </a:t>
            </a:r>
          </a:p>
          <a:p>
            <a:pPr algn="just" fontAlgn="base"/>
            <a:r>
              <a:rPr lang="en-US" dirty="0">
                <a:latin typeface="Cambria" panose="02040503050406030204" pitchFamily="18" charset="0"/>
                <a:ea typeface="Cambria" panose="02040503050406030204" pitchFamily="18" charset="0"/>
              </a:rPr>
              <a:t>For Arguments one needs to reason or provide justifications supporting a conclusion. It is represented as support and conclusion format.</a:t>
            </a:r>
          </a:p>
          <a:p>
            <a:pPr marL="0" indent="0">
              <a:buNone/>
            </a:pPr>
            <a:r>
              <a:rPr lang="en-US" b="1" u="sng" dirty="0">
                <a:latin typeface="Cambria" panose="02040503050406030204" pitchFamily="18" charset="0"/>
                <a:ea typeface="Cambria" panose="02040503050406030204" pitchFamily="18" charset="0"/>
              </a:rPr>
              <a:t>Benefits of Argumentation</a:t>
            </a:r>
          </a:p>
          <a:p>
            <a:pPr marL="0" indent="0">
              <a:buNone/>
            </a:pPr>
            <a:r>
              <a:rPr lang="en-US" dirty="0">
                <a:latin typeface="Cambria" panose="02040503050406030204" pitchFamily="18" charset="0"/>
                <a:ea typeface="Cambria" panose="02040503050406030204" pitchFamily="18" charset="0"/>
              </a:rPr>
              <a:t>Argumentation offers several advantages in the context of AI:</a:t>
            </a:r>
          </a:p>
          <a:p>
            <a:r>
              <a:rPr lang="en-US" b="1" dirty="0">
                <a:latin typeface="Cambria" panose="02040503050406030204" pitchFamily="18" charset="0"/>
                <a:ea typeface="Cambria" panose="02040503050406030204" pitchFamily="18" charset="0"/>
              </a:rPr>
              <a:t>Helps Solve Complex Problems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By facilitating communication among agents, argumentation allows for the resolution of complex issues through collaborative input.</a:t>
            </a:r>
          </a:p>
          <a:p>
            <a:r>
              <a:rPr lang="en-US" b="1" dirty="0">
                <a:latin typeface="Cambria" panose="02040503050406030204" pitchFamily="18" charset="0"/>
                <a:ea typeface="Cambria" panose="02040503050406030204" pitchFamily="18" charset="0"/>
              </a:rPr>
              <a:t>Improves Collaboration Between AI Systems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Argumentation enhances the ability of AI systems to work together, leading to more cohesive operations.</a:t>
            </a:r>
          </a:p>
          <a:p>
            <a:r>
              <a:rPr lang="en-US" b="1" dirty="0">
                <a:latin typeface="Cambria" panose="02040503050406030204" pitchFamily="18" charset="0"/>
                <a:ea typeface="Cambria" panose="02040503050406030204" pitchFamily="18" charset="0"/>
              </a:rPr>
              <a:t>Makes AI Decisions More Transparent</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Through argumentation, the decision-making process of AI becomes more transparent, allowing stakeholders to understand the rationale behind decisions.</a:t>
            </a:r>
          </a:p>
          <a:p>
            <a:pPr marL="0" indent="0" algn="just" fontAlgn="base">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675E3D70-256D-AED2-A112-A996737C30B5}"/>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04DBCDB5-E156-5D24-7855-EE71D910B223}"/>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2648EFB4-2EE0-22C2-D59D-AAFECEF26A6A}"/>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D6492659-696B-BD3D-CBC9-76258962CCBC}"/>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125</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760373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F9D5D-AE18-6DAB-2F34-079B9D9EA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7C0AA-F880-B743-A594-49CCEEDB9084}"/>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Argumentation among Agents in AI</a:t>
            </a:r>
          </a:p>
        </p:txBody>
      </p:sp>
      <p:sp>
        <p:nvSpPr>
          <p:cNvPr id="4" name="Content Placeholder 3">
            <a:extLst>
              <a:ext uri="{FF2B5EF4-FFF2-40B4-BE49-F238E27FC236}">
                <a16:creationId xmlns:a16="http://schemas.microsoft.com/office/drawing/2014/main" id="{D84AD18F-1B92-FF97-29B5-78A5B4765765}"/>
              </a:ext>
            </a:extLst>
          </p:cNvPr>
          <p:cNvSpPr>
            <a:spLocks noGrp="1"/>
          </p:cNvSpPr>
          <p:nvPr>
            <p:ph idx="1"/>
          </p:nvPr>
        </p:nvSpPr>
        <p:spPr>
          <a:xfrm>
            <a:off x="280219" y="1002890"/>
            <a:ext cx="11459496" cy="5260258"/>
          </a:xfrm>
        </p:spPr>
        <p:txBody>
          <a:bodyPr>
            <a:noAutofit/>
          </a:bodyPr>
          <a:lstStyle/>
          <a:p>
            <a:pPr marL="0" indent="0">
              <a:buNone/>
            </a:pPr>
            <a:r>
              <a:rPr lang="en-US" sz="2600" b="1" dirty="0">
                <a:solidFill>
                  <a:srgbClr val="0000FF"/>
                </a:solidFill>
                <a:latin typeface="Cambria" panose="02040503050406030204" pitchFamily="18" charset="0"/>
                <a:ea typeface="Cambria" panose="02040503050406030204" pitchFamily="18" charset="0"/>
              </a:rPr>
              <a:t>Why Do Agents Need Argumentation?</a:t>
            </a:r>
          </a:p>
          <a:p>
            <a:pPr marL="0" indent="0">
              <a:buNone/>
            </a:pPr>
            <a:r>
              <a:rPr lang="en-US" sz="2600" dirty="0">
                <a:latin typeface="Cambria" panose="02040503050406030204" pitchFamily="18" charset="0"/>
                <a:ea typeface="Cambria" panose="02040503050406030204" pitchFamily="18" charset="0"/>
              </a:rPr>
              <a:t>Agents require argumentation for several key reasons:</a:t>
            </a:r>
          </a:p>
          <a:p>
            <a:pPr marL="0" indent="0">
              <a:buNone/>
            </a:pPr>
            <a:r>
              <a:rPr lang="en-US" sz="2600" b="1" dirty="0">
                <a:latin typeface="Cambria" panose="02040503050406030204" pitchFamily="18" charset="0"/>
                <a:ea typeface="Cambria" panose="02040503050406030204" pitchFamily="18" charset="0"/>
              </a:rPr>
              <a:t>To Collaborate Effectively</a:t>
            </a:r>
            <a:br>
              <a:rPr lang="en-US" sz="2600" dirty="0">
                <a:latin typeface="Cambria" panose="02040503050406030204" pitchFamily="18" charset="0"/>
                <a:ea typeface="Cambria" panose="02040503050406030204" pitchFamily="18" charset="0"/>
              </a:rPr>
            </a:br>
            <a:r>
              <a:rPr lang="en-US" sz="2600" dirty="0">
                <a:latin typeface="Cambria" panose="02040503050406030204" pitchFamily="18" charset="0"/>
                <a:ea typeface="Cambria" panose="02040503050406030204" pitchFamily="18" charset="0"/>
              </a:rPr>
              <a:t>Argumentation enables agents to work together actively and efficiently, fostering a collaborative environment.</a:t>
            </a:r>
          </a:p>
          <a:p>
            <a:pPr marL="0" indent="0">
              <a:buNone/>
            </a:pPr>
            <a:r>
              <a:rPr lang="en-US" sz="2600" b="1" dirty="0">
                <a:latin typeface="Cambria" panose="02040503050406030204" pitchFamily="18" charset="0"/>
                <a:ea typeface="Cambria" panose="02040503050406030204" pitchFamily="18" charset="0"/>
              </a:rPr>
              <a:t>To Resolve Disagreements</a:t>
            </a:r>
            <a:br>
              <a:rPr lang="en-US" sz="2600" dirty="0">
                <a:latin typeface="Cambria" panose="02040503050406030204" pitchFamily="18" charset="0"/>
                <a:ea typeface="Cambria" panose="02040503050406030204" pitchFamily="18" charset="0"/>
              </a:rPr>
            </a:br>
            <a:r>
              <a:rPr lang="en-US" sz="2600" dirty="0">
                <a:latin typeface="Cambria" panose="02040503050406030204" pitchFamily="18" charset="0"/>
                <a:ea typeface="Cambria" panose="02040503050406030204" pitchFamily="18" charset="0"/>
              </a:rPr>
              <a:t>In any group setting, disagreements are common. Argumentation helps transform these disagreements into agreements through discussion and reasoning.</a:t>
            </a:r>
          </a:p>
          <a:p>
            <a:pPr marL="0" indent="0">
              <a:buNone/>
            </a:pPr>
            <a:r>
              <a:rPr lang="en-US" sz="2600" b="1" dirty="0">
                <a:latin typeface="Cambria" panose="02040503050406030204" pitchFamily="18" charset="0"/>
                <a:ea typeface="Cambria" panose="02040503050406030204" pitchFamily="18" charset="0"/>
              </a:rPr>
              <a:t>To Make Better Decisions</a:t>
            </a:r>
            <a:br>
              <a:rPr lang="en-US" sz="2600" dirty="0">
                <a:latin typeface="Cambria" panose="02040503050406030204" pitchFamily="18" charset="0"/>
                <a:ea typeface="Cambria" panose="02040503050406030204" pitchFamily="18" charset="0"/>
              </a:rPr>
            </a:br>
            <a:r>
              <a:rPr lang="en-US" sz="2600" dirty="0">
                <a:latin typeface="Cambria" panose="02040503050406030204" pitchFamily="18" charset="0"/>
                <a:ea typeface="Cambria" panose="02040503050406030204" pitchFamily="18" charset="0"/>
              </a:rPr>
              <a:t>When faced with a problem, a single agent may struggle to find the best solution. However, when multiple agents collaborate and share their insights, they can arrive at more informed and effective decisions.</a:t>
            </a:r>
          </a:p>
        </p:txBody>
      </p:sp>
      <p:sp>
        <p:nvSpPr>
          <p:cNvPr id="6" name="Date Placeholder 5">
            <a:extLst>
              <a:ext uri="{FF2B5EF4-FFF2-40B4-BE49-F238E27FC236}">
                <a16:creationId xmlns:a16="http://schemas.microsoft.com/office/drawing/2014/main" id="{B04F1FA4-77C2-6CDB-3927-C6670FC52208}"/>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39E33385-06E9-EF74-B8DD-679F6B93137C}"/>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BB529AEE-F643-568E-AF2B-EC542D4E0986}"/>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AA01D153-D4D0-9AB5-5272-360DBF374A09}"/>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126</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481545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80318-E406-AAC8-05B5-2F21D6559B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BAF78-00F3-E1DE-E043-43A315415EC3}"/>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Argumentation among Agents in AI</a:t>
            </a:r>
          </a:p>
        </p:txBody>
      </p:sp>
      <p:sp>
        <p:nvSpPr>
          <p:cNvPr id="4" name="Content Placeholder 3">
            <a:extLst>
              <a:ext uri="{FF2B5EF4-FFF2-40B4-BE49-F238E27FC236}">
                <a16:creationId xmlns:a16="http://schemas.microsoft.com/office/drawing/2014/main" id="{9B8F8612-A328-2277-9104-53B9779F9A0B}"/>
              </a:ext>
            </a:extLst>
          </p:cNvPr>
          <p:cNvSpPr>
            <a:spLocks noGrp="1"/>
          </p:cNvSpPr>
          <p:nvPr>
            <p:ph idx="1"/>
          </p:nvPr>
        </p:nvSpPr>
        <p:spPr>
          <a:xfrm>
            <a:off x="280219" y="1002890"/>
            <a:ext cx="11459496" cy="5029098"/>
          </a:xfrm>
        </p:spPr>
        <p:txBody>
          <a:bodyPr>
            <a:normAutofit/>
          </a:bodyPr>
          <a:lstStyle/>
          <a:p>
            <a:pPr marL="0" indent="0" algn="just">
              <a:buNone/>
            </a:pPr>
            <a:r>
              <a:rPr lang="en-US" b="1" dirty="0">
                <a:solidFill>
                  <a:srgbClr val="0000FF"/>
                </a:solidFill>
                <a:latin typeface="Cambria" panose="02040503050406030204" pitchFamily="18" charset="0"/>
                <a:ea typeface="Cambria" panose="02040503050406030204" pitchFamily="18" charset="0"/>
              </a:rPr>
              <a:t>Significance of argumentation frameworks in AI</a:t>
            </a:r>
          </a:p>
          <a:p>
            <a:pPr algn="just"/>
            <a:r>
              <a:rPr lang="en-US" dirty="0">
                <a:latin typeface="Cambria" panose="02040503050406030204" pitchFamily="18" charset="0"/>
                <a:ea typeface="Cambria" panose="02040503050406030204" pitchFamily="18" charset="0"/>
              </a:rPr>
              <a:t>The </a:t>
            </a:r>
            <a:r>
              <a:rPr lang="en-US" b="1" i="1" dirty="0">
                <a:latin typeface="Cambria" panose="02040503050406030204" pitchFamily="18" charset="0"/>
                <a:ea typeface="Cambria" panose="02040503050406030204" pitchFamily="18" charset="0"/>
              </a:rPr>
              <a:t>significance</a:t>
            </a:r>
            <a:r>
              <a:rPr lang="en-US" dirty="0">
                <a:latin typeface="Cambria" panose="02040503050406030204" pitchFamily="18" charset="0"/>
                <a:ea typeface="Cambria" panose="02040503050406030204" pitchFamily="18" charset="0"/>
              </a:rPr>
              <a:t> of </a:t>
            </a:r>
            <a:r>
              <a:rPr lang="en-US" b="1" i="1" dirty="0">
                <a:latin typeface="Cambria" panose="02040503050406030204" pitchFamily="18" charset="0"/>
                <a:ea typeface="Cambria" panose="02040503050406030204" pitchFamily="18" charset="0"/>
              </a:rPr>
              <a:t>argumentation frameworks in AI</a:t>
            </a:r>
            <a:r>
              <a:rPr lang="en-US" dirty="0">
                <a:latin typeface="Cambria" panose="02040503050406030204" pitchFamily="18" charset="0"/>
                <a:ea typeface="Cambria" panose="02040503050406030204" pitchFamily="18" charset="0"/>
              </a:rPr>
              <a:t> lies in its profound impact on the rationalization and deliberation processes within AI systems. </a:t>
            </a:r>
          </a:p>
          <a:p>
            <a:pPr algn="just"/>
            <a:r>
              <a:rPr lang="en-US" dirty="0">
                <a:latin typeface="Cambria" panose="02040503050406030204" pitchFamily="18" charset="0"/>
                <a:ea typeface="Cambria" panose="02040503050406030204" pitchFamily="18" charset="0"/>
              </a:rPr>
              <a:t>By providing a structured framework for the assessment of conflicting information and diverse perspectives, it empowers AI to navigate complex decision-making scenarios. </a:t>
            </a:r>
          </a:p>
          <a:p>
            <a:pPr algn="just"/>
            <a:r>
              <a:rPr lang="en-US" dirty="0">
                <a:latin typeface="Cambria" panose="02040503050406030204" pitchFamily="18" charset="0"/>
                <a:ea typeface="Cambria" panose="02040503050406030204" pitchFamily="18" charset="0"/>
              </a:rPr>
              <a:t>This capability is instrumental in enhancing the robustness and reliability of AI systems, thereby augmenting their potential to effectively engage in critical discourse and reasoning.</a:t>
            </a:r>
          </a:p>
        </p:txBody>
      </p:sp>
      <p:sp>
        <p:nvSpPr>
          <p:cNvPr id="6" name="Date Placeholder 5">
            <a:extLst>
              <a:ext uri="{FF2B5EF4-FFF2-40B4-BE49-F238E27FC236}">
                <a16:creationId xmlns:a16="http://schemas.microsoft.com/office/drawing/2014/main" id="{288CE1DA-C58F-35EA-9EF8-C6B4701C4517}"/>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E9056170-B523-D071-7E0C-A543063AAE2C}"/>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12136D2E-1ADD-69F6-008B-D0335CC4F91C}"/>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3293F72D-E499-4C7F-B9AB-A8F7FEDC8770}"/>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127</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293502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F1454-C2EF-1DB5-B92E-CD829936F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C7957-2BD6-D040-CAF1-FCED73814CE4}"/>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Argumentation among Agents in AI</a:t>
            </a:r>
          </a:p>
        </p:txBody>
      </p:sp>
      <p:sp>
        <p:nvSpPr>
          <p:cNvPr id="4" name="Content Placeholder 3">
            <a:extLst>
              <a:ext uri="{FF2B5EF4-FFF2-40B4-BE49-F238E27FC236}">
                <a16:creationId xmlns:a16="http://schemas.microsoft.com/office/drawing/2014/main" id="{5279585D-410E-FB2E-6804-26F2F8E94490}"/>
              </a:ext>
            </a:extLst>
          </p:cNvPr>
          <p:cNvSpPr>
            <a:spLocks noGrp="1"/>
          </p:cNvSpPr>
          <p:nvPr>
            <p:ph idx="1"/>
          </p:nvPr>
        </p:nvSpPr>
        <p:spPr>
          <a:xfrm>
            <a:off x="280219" y="1002890"/>
            <a:ext cx="11459496" cy="5029098"/>
          </a:xfrm>
        </p:spPr>
        <p:txBody>
          <a:bodyPr>
            <a:normAutofit/>
          </a:bodyPr>
          <a:lstStyle/>
          <a:p>
            <a:pPr marL="0" indent="0">
              <a:buNone/>
            </a:pPr>
            <a:r>
              <a:rPr lang="en-US" b="1" dirty="0">
                <a:solidFill>
                  <a:srgbClr val="0000FF"/>
                </a:solidFill>
                <a:latin typeface="Cambria" panose="02040503050406030204" pitchFamily="18" charset="0"/>
                <a:ea typeface="Cambria" panose="02040503050406030204" pitchFamily="18" charset="0"/>
              </a:rPr>
              <a:t>How Does Argumentation Work Among Agents?</a:t>
            </a:r>
          </a:p>
          <a:p>
            <a:pPr marL="0" indent="0">
              <a:buNone/>
            </a:pPr>
            <a:r>
              <a:rPr lang="en-US" dirty="0">
                <a:latin typeface="Cambria" panose="02040503050406030204" pitchFamily="18" charset="0"/>
                <a:ea typeface="Cambria" panose="02040503050406030204" pitchFamily="18" charset="0"/>
              </a:rPr>
              <a:t>Argumentation among agents follows a structured process:</a:t>
            </a:r>
          </a:p>
          <a:p>
            <a:pPr marL="514350" indent="-514350">
              <a:buFont typeface="+mj-lt"/>
              <a:buAutoNum type="arabicPeriod"/>
            </a:pPr>
            <a:r>
              <a:rPr lang="en-US" b="1" dirty="0">
                <a:latin typeface="Cambria" panose="02040503050406030204" pitchFamily="18" charset="0"/>
                <a:ea typeface="Cambria" panose="02040503050406030204" pitchFamily="18" charset="0"/>
              </a:rPr>
              <a:t>Present Claims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Each agent shares its opinion and proposed solution regarding a specific problem.</a:t>
            </a:r>
          </a:p>
          <a:p>
            <a:pPr marL="514350" indent="-514350">
              <a:buFont typeface="+mj-lt"/>
              <a:buAutoNum type="arabicPeriod"/>
            </a:pPr>
            <a:r>
              <a:rPr lang="en-US" b="1" dirty="0">
                <a:latin typeface="Cambria" panose="02040503050406030204" pitchFamily="18" charset="0"/>
                <a:ea typeface="Cambria" panose="02040503050406030204" pitchFamily="18" charset="0"/>
              </a:rPr>
              <a:t>Provide Reasons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Agents must explain why they believe their claims are valid, providing reasoning behind their proposed solutions.</a:t>
            </a:r>
          </a:p>
          <a:p>
            <a:pPr marL="514350" indent="-514350">
              <a:buFont typeface="+mj-lt"/>
              <a:buAutoNum type="arabicPeriod"/>
            </a:pPr>
            <a:r>
              <a:rPr lang="en-US" b="1" dirty="0">
                <a:latin typeface="Cambria" panose="02040503050406030204" pitchFamily="18" charset="0"/>
                <a:ea typeface="Cambria" panose="02040503050406030204" pitchFamily="18" charset="0"/>
              </a:rPr>
              <a:t>Challenge and Support</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Agents may challenge each other's solutions if they disagree, or they may support a solution if they find it agreeable.</a:t>
            </a:r>
          </a:p>
        </p:txBody>
      </p:sp>
      <p:sp>
        <p:nvSpPr>
          <p:cNvPr id="6" name="Date Placeholder 5">
            <a:extLst>
              <a:ext uri="{FF2B5EF4-FFF2-40B4-BE49-F238E27FC236}">
                <a16:creationId xmlns:a16="http://schemas.microsoft.com/office/drawing/2014/main" id="{C12677D2-CD44-4636-3217-87EAA419F1F6}"/>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4332E2A4-B26B-99FD-C24A-FF844F76CE32}"/>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6D17712A-07BD-4DB9-314F-D463EB4135FD}"/>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EA9B3FF8-65FB-7773-0C61-BFFC1972CE8F}"/>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128</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697946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9E880-67A5-17C0-E27E-B0BE7D2C9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C4549-2592-7956-16A8-F04D49F72B0B}"/>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Argumentation among Agents in AI</a:t>
            </a:r>
          </a:p>
        </p:txBody>
      </p:sp>
      <p:sp>
        <p:nvSpPr>
          <p:cNvPr id="4" name="Content Placeholder 3">
            <a:extLst>
              <a:ext uri="{FF2B5EF4-FFF2-40B4-BE49-F238E27FC236}">
                <a16:creationId xmlns:a16="http://schemas.microsoft.com/office/drawing/2014/main" id="{C1FDE28C-3EE5-84C3-71FB-38F6F291B235}"/>
              </a:ext>
            </a:extLst>
          </p:cNvPr>
          <p:cNvSpPr>
            <a:spLocks noGrp="1"/>
          </p:cNvSpPr>
          <p:nvPr>
            <p:ph idx="1"/>
          </p:nvPr>
        </p:nvSpPr>
        <p:spPr>
          <a:xfrm>
            <a:off x="280219" y="1002890"/>
            <a:ext cx="11459496" cy="5029098"/>
          </a:xfrm>
        </p:spPr>
        <p:txBody>
          <a:bodyPr>
            <a:normAutofit/>
          </a:bodyPr>
          <a:lstStyle/>
          <a:p>
            <a:pPr marL="0" indent="0">
              <a:buNone/>
            </a:pPr>
            <a:r>
              <a:rPr lang="en-US" b="1" dirty="0">
                <a:solidFill>
                  <a:srgbClr val="0000FF"/>
                </a:solidFill>
                <a:latin typeface="Cambria" panose="02040503050406030204" pitchFamily="18" charset="0"/>
                <a:ea typeface="Cambria" panose="02040503050406030204" pitchFamily="18" charset="0"/>
              </a:rPr>
              <a:t>How Does Argumentation Work Among Agents?</a:t>
            </a:r>
          </a:p>
          <a:p>
            <a:pPr marL="0" indent="0">
              <a:buNone/>
            </a:pPr>
            <a:r>
              <a:rPr lang="en-US" b="1" dirty="0">
                <a:latin typeface="Cambria" panose="02040503050406030204" pitchFamily="18" charset="0"/>
                <a:ea typeface="Cambria" panose="02040503050406030204" pitchFamily="18" charset="0"/>
              </a:rPr>
              <a:t>4. Evaluate Arguments</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Agents assess the strengths and weaknesses of the proposed solutions to determine which is the most viable.</a:t>
            </a:r>
          </a:p>
          <a:p>
            <a:pPr marL="0" indent="0">
              <a:buNone/>
            </a:pPr>
            <a:r>
              <a:rPr lang="en-US" b="1" dirty="0">
                <a:latin typeface="Cambria" panose="02040503050406030204" pitchFamily="18" charset="0"/>
                <a:ea typeface="Cambria" panose="02040503050406030204" pitchFamily="18" charset="0"/>
              </a:rPr>
              <a:t>5.Reach a Conclusion</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After evaluating the arguments, agents collectively choose the best solution from the options presented.</a:t>
            </a:r>
          </a:p>
        </p:txBody>
      </p:sp>
      <p:sp>
        <p:nvSpPr>
          <p:cNvPr id="6" name="Date Placeholder 5">
            <a:extLst>
              <a:ext uri="{FF2B5EF4-FFF2-40B4-BE49-F238E27FC236}">
                <a16:creationId xmlns:a16="http://schemas.microsoft.com/office/drawing/2014/main" id="{F020D2AE-FFE0-40B4-E4B4-8CEEDF5EDD44}"/>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AB28C434-55C0-B956-0E6B-0B77DE657B27}"/>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AC284D52-375F-1F73-7DD9-A6962E622684}"/>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8162D0EA-8EF0-6DE1-A062-D0515A46F235}"/>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129</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698388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E63A0-1069-1375-E083-424F3D278F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E9BB3-D074-EFA2-008F-51BBB4EB08CF}"/>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Trust and Reputation in Multi-Agent Systems</a:t>
            </a:r>
          </a:p>
        </p:txBody>
      </p:sp>
      <p:sp>
        <p:nvSpPr>
          <p:cNvPr id="4" name="Content Placeholder 3">
            <a:extLst>
              <a:ext uri="{FF2B5EF4-FFF2-40B4-BE49-F238E27FC236}">
                <a16:creationId xmlns:a16="http://schemas.microsoft.com/office/drawing/2014/main" id="{CDA6F1F5-4C00-62F0-122B-FA517BC4F158}"/>
              </a:ext>
            </a:extLst>
          </p:cNvPr>
          <p:cNvSpPr>
            <a:spLocks noGrp="1"/>
          </p:cNvSpPr>
          <p:nvPr>
            <p:ph idx="1"/>
          </p:nvPr>
        </p:nvSpPr>
        <p:spPr>
          <a:xfrm>
            <a:off x="280219" y="1002890"/>
            <a:ext cx="11459496" cy="5029098"/>
          </a:xfrm>
        </p:spPr>
        <p:txBody>
          <a:bodyPr>
            <a:normAutofit fontScale="92500" lnSpcReduction="10000"/>
          </a:bodyPr>
          <a:lstStyle/>
          <a:p>
            <a:pPr marL="0" indent="0" algn="just">
              <a:buNone/>
            </a:pPr>
            <a:r>
              <a:rPr lang="en-US" dirty="0">
                <a:latin typeface="Cambria" panose="02040503050406030204" pitchFamily="18" charset="0"/>
                <a:ea typeface="Cambria" panose="02040503050406030204" pitchFamily="18" charset="0"/>
              </a:rPr>
              <a:t>In multi-agent systems (MAS) within artificial intelligence, </a:t>
            </a:r>
            <a:r>
              <a:rPr lang="en-US" b="1" dirty="0">
                <a:latin typeface="Cambria" panose="02040503050406030204" pitchFamily="18" charset="0"/>
                <a:ea typeface="Cambria" panose="02040503050406030204" pitchFamily="18" charset="0"/>
              </a:rPr>
              <a:t>trust and reputation are mechanisms that enable autonomous agents to make informed decisions, collaborate effectively, and maintain system stability</a:t>
            </a:r>
            <a:r>
              <a:rPr lang="en-US" dirty="0">
                <a:latin typeface="Cambria" panose="02040503050406030204" pitchFamily="18" charset="0"/>
                <a:ea typeface="Cambria" panose="02040503050406030204" pitchFamily="18" charset="0"/>
              </a:rPr>
              <a:t>. </a:t>
            </a:r>
          </a:p>
          <a:p>
            <a:pPr marL="0" indent="0" algn="just">
              <a:buNone/>
            </a:pPr>
            <a:r>
              <a:rPr lang="en-US" dirty="0">
                <a:latin typeface="Cambria" panose="02040503050406030204" pitchFamily="18" charset="0"/>
                <a:ea typeface="Cambria" panose="02040503050406030204" pitchFamily="18" charset="0"/>
              </a:rPr>
              <a:t>Agents build a reputation by interacting with others, and this perceived trustworthiness influences future interactions and collaborations</a:t>
            </a:r>
          </a:p>
          <a:p>
            <a:pPr marL="0" indent="0">
              <a:buNone/>
            </a:pPr>
            <a:r>
              <a:rPr lang="en-US" b="1" dirty="0">
                <a:solidFill>
                  <a:srgbClr val="0000FF"/>
                </a:solidFill>
                <a:latin typeface="Cambria" panose="02040503050406030204" pitchFamily="18" charset="0"/>
                <a:ea typeface="Cambria" panose="02040503050406030204" pitchFamily="18" charset="0"/>
              </a:rPr>
              <a:t>Trust</a:t>
            </a:r>
          </a:p>
          <a:p>
            <a:pPr marL="0" indent="0" algn="just">
              <a:buNone/>
            </a:pPr>
            <a:r>
              <a:rPr lang="en-US" dirty="0">
                <a:latin typeface="Cambria" panose="02040503050406030204" pitchFamily="18" charset="0"/>
                <a:ea typeface="Cambria" panose="02040503050406030204" pitchFamily="18" charset="0"/>
              </a:rPr>
              <a:t>Trust is an agent’s belief or confidence in the reliability , integrity or ability of another agent based on past interactions or available evidence. It reflects the agents willingness to rely on or interact with another agent.</a:t>
            </a:r>
          </a:p>
          <a:p>
            <a:pPr marL="0" indent="0" algn="just">
              <a:buNone/>
            </a:pPr>
            <a:r>
              <a:rPr lang="en-US" b="1" dirty="0">
                <a:solidFill>
                  <a:srgbClr val="FF0066"/>
                </a:solidFill>
                <a:latin typeface="Cambria" panose="02040503050406030204" pitchFamily="18" charset="0"/>
                <a:ea typeface="Cambria" panose="02040503050406030204" pitchFamily="18" charset="0"/>
              </a:rPr>
              <a:t>Reputation</a:t>
            </a:r>
          </a:p>
          <a:p>
            <a:pPr marL="0" indent="0" algn="just">
              <a:buNone/>
            </a:pPr>
            <a:r>
              <a:rPr lang="en-US" dirty="0">
                <a:latin typeface="Cambria" panose="02040503050406030204" pitchFamily="18" charset="0"/>
                <a:ea typeface="Cambria" panose="02040503050406030204" pitchFamily="18" charset="0"/>
              </a:rPr>
              <a:t>The collective assessment or evaluation of an agent’s behavior and performance over time. Usually derived from feedback or reports from other agents. It represents how others perceive the agents trustworthiness. </a:t>
            </a: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3A819709-09A6-4220-33FA-33A9E82394FA}"/>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41530E2D-A677-B205-2B74-172CFAE8A275}"/>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9D297315-CA75-9F4C-2868-63E41F3B412C}"/>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603B2B06-0E27-A3F2-FCE7-8C21A9DE7DCF}"/>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130</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480473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DD10B-7956-0EB4-85E1-DE6757FFE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A336E-E4C9-6B8D-B0D9-3177B9524800}"/>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Trust and Reputation in Multi-Agent Systems</a:t>
            </a:r>
          </a:p>
        </p:txBody>
      </p:sp>
      <p:sp>
        <p:nvSpPr>
          <p:cNvPr id="4" name="Content Placeholder 3">
            <a:extLst>
              <a:ext uri="{FF2B5EF4-FFF2-40B4-BE49-F238E27FC236}">
                <a16:creationId xmlns:a16="http://schemas.microsoft.com/office/drawing/2014/main" id="{6F7806E2-4B86-DEB9-6EA5-6CEA5B35573F}"/>
              </a:ext>
            </a:extLst>
          </p:cNvPr>
          <p:cNvSpPr>
            <a:spLocks noGrp="1"/>
          </p:cNvSpPr>
          <p:nvPr>
            <p:ph idx="1"/>
          </p:nvPr>
        </p:nvSpPr>
        <p:spPr>
          <a:xfrm>
            <a:off x="280219" y="1002890"/>
            <a:ext cx="11459496" cy="5029098"/>
          </a:xfrm>
        </p:spPr>
        <p:txBody>
          <a:bodyPr>
            <a:normAutofit/>
          </a:bodyPr>
          <a:lstStyle/>
          <a:p>
            <a:pPr marL="0" indent="0">
              <a:buNone/>
            </a:pPr>
            <a:r>
              <a:rPr lang="en-US" b="1" dirty="0">
                <a:solidFill>
                  <a:srgbClr val="0000FF"/>
                </a:solidFill>
                <a:latin typeface="Cambria" panose="02040503050406030204" pitchFamily="18" charset="0"/>
                <a:ea typeface="Cambria" panose="02040503050406030204" pitchFamily="18" charset="0"/>
              </a:rPr>
              <a:t>Trust Models</a:t>
            </a:r>
          </a:p>
          <a:p>
            <a:pPr marL="0" indent="0">
              <a:buNone/>
            </a:pPr>
            <a:r>
              <a:rPr lang="en-US" sz="2400" dirty="0">
                <a:latin typeface="Cambria" panose="02040503050406030204" pitchFamily="18" charset="0"/>
                <a:ea typeface="Cambria" panose="02040503050406030204" pitchFamily="18" charset="0"/>
              </a:rPr>
              <a:t>The following are the Trust Models:</a:t>
            </a:r>
          </a:p>
          <a:p>
            <a:pPr marL="0" indent="0">
              <a:buNone/>
            </a:pPr>
            <a:r>
              <a:rPr lang="en-US" sz="2400" b="1" dirty="0">
                <a:latin typeface="Cambria" panose="02040503050406030204" pitchFamily="18" charset="0"/>
                <a:ea typeface="Cambria" panose="02040503050406030204" pitchFamily="18" charset="0"/>
              </a:rPr>
              <a:t>1.Direct Trust: </a:t>
            </a:r>
            <a:r>
              <a:rPr lang="en-US" sz="2400" dirty="0">
                <a:latin typeface="Cambria" panose="02040503050406030204" pitchFamily="18" charset="0"/>
                <a:ea typeface="Cambria" panose="02040503050406030204" pitchFamily="18" charset="0"/>
              </a:rPr>
              <a:t>Based on the agent’s own experiences and interactions with another agent. It is typically updated with each interaction, reflecting recent performance.</a:t>
            </a:r>
          </a:p>
          <a:p>
            <a:pPr marL="0" indent="0">
              <a:buNone/>
            </a:pPr>
            <a:r>
              <a:rPr lang="en-US" sz="2400" b="1" dirty="0">
                <a:latin typeface="Cambria" panose="02040503050406030204" pitchFamily="18" charset="0"/>
                <a:ea typeface="Cambria" panose="02040503050406030204" pitchFamily="18" charset="0"/>
              </a:rPr>
              <a:t>2.Indirect Trust: </a:t>
            </a:r>
            <a:r>
              <a:rPr lang="en-US" sz="2400" dirty="0">
                <a:latin typeface="Cambria" panose="02040503050406030204" pitchFamily="18" charset="0"/>
                <a:ea typeface="Cambria" panose="02040503050406030204" pitchFamily="18" charset="0"/>
              </a:rPr>
              <a:t>Derived from the experiences and options of other agents. This involves :</a:t>
            </a:r>
          </a:p>
          <a:p>
            <a:pPr marL="457200" lvl="1" indent="0">
              <a:buNone/>
            </a:pPr>
            <a:r>
              <a:rPr lang="en-US" sz="2000" b="1" dirty="0">
                <a:latin typeface="Cambria" panose="02040503050406030204" pitchFamily="18" charset="0"/>
                <a:ea typeface="Cambria" panose="02040503050406030204" pitchFamily="18" charset="0"/>
              </a:rPr>
              <a:t>a) Reputation Systems: </a:t>
            </a:r>
            <a:r>
              <a:rPr lang="en-US" sz="2000" dirty="0">
                <a:latin typeface="Cambria" panose="02040503050406030204" pitchFamily="18" charset="0"/>
                <a:ea typeface="Cambria" panose="02040503050406030204" pitchFamily="18" charset="0"/>
              </a:rPr>
              <a:t>Collecting and aggregating feedback from multiple sources to assess an  agent’s reputation.</a:t>
            </a:r>
            <a:endParaRPr lang="en-US" sz="2000" b="1" dirty="0">
              <a:latin typeface="Cambria" panose="02040503050406030204" pitchFamily="18" charset="0"/>
              <a:ea typeface="Cambria" panose="02040503050406030204" pitchFamily="18" charset="0"/>
            </a:endParaRPr>
          </a:p>
          <a:p>
            <a:pPr marL="457200" lvl="1" indent="0">
              <a:buNone/>
            </a:pPr>
            <a:r>
              <a:rPr lang="en-US" sz="2000" b="1" dirty="0">
                <a:latin typeface="Cambria" panose="02040503050406030204" pitchFamily="18" charset="0"/>
                <a:ea typeface="Cambria" panose="02040503050406030204" pitchFamily="18" charset="0"/>
              </a:rPr>
              <a:t>b) Social Networks: </a:t>
            </a:r>
            <a:r>
              <a:rPr lang="en-US" sz="2000" dirty="0">
                <a:latin typeface="Cambria" panose="02040503050406030204" pitchFamily="18" charset="0"/>
                <a:ea typeface="Cambria" panose="02040503050406030204" pitchFamily="18" charset="0"/>
              </a:rPr>
              <a:t>Using the trust relationships and endorsements within a network of agents to  infer trustworthiness.</a:t>
            </a:r>
          </a:p>
          <a:p>
            <a:pPr marL="0" indent="0">
              <a:buNone/>
            </a:pPr>
            <a:r>
              <a:rPr lang="en-US" sz="2400" b="1" dirty="0">
                <a:latin typeface="Cambria" panose="02040503050406030204" pitchFamily="18" charset="0"/>
                <a:ea typeface="Cambria" panose="02040503050406030204" pitchFamily="18" charset="0"/>
              </a:rPr>
              <a:t>3.Contextual Trust: </a:t>
            </a:r>
            <a:r>
              <a:rPr lang="en-US" sz="2400" dirty="0">
                <a:latin typeface="Cambria" panose="02040503050406030204" pitchFamily="18" charset="0"/>
                <a:ea typeface="Cambria" panose="02040503050406030204" pitchFamily="18" charset="0"/>
              </a:rPr>
              <a:t>Considers the context or specific situation when evaluating trust.</a:t>
            </a:r>
          </a:p>
          <a:p>
            <a:pPr marL="0" indent="0">
              <a:buNone/>
            </a:pPr>
            <a:r>
              <a:rPr lang="en-US" sz="2400" dirty="0">
                <a:latin typeface="Cambria" panose="02040503050406030204" pitchFamily="18" charset="0"/>
                <a:ea typeface="Cambria" panose="02040503050406030204" pitchFamily="18" charset="0"/>
              </a:rPr>
              <a:t>For example, an agent might trust another agent more in a domain where it has demonstrated expertise.</a:t>
            </a:r>
          </a:p>
          <a:p>
            <a:pPr marL="0" indent="0">
              <a:buNone/>
            </a:pPr>
            <a:endParaRPr lang="en-US" b="1" dirty="0">
              <a:solidFill>
                <a:srgbClr val="0000FF"/>
              </a:solidFill>
              <a:latin typeface="Cambria" panose="02040503050406030204" pitchFamily="18" charset="0"/>
              <a:ea typeface="Cambria" panose="02040503050406030204" pitchFamily="18" charset="0"/>
            </a:endParaRP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66948718-BFA2-1253-649B-45641C19D180}"/>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EDFB7B54-9F02-D3FF-0B1C-2098D7BD612D}"/>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EEF151A7-D0D8-268C-861F-F0E213DC60E6}"/>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1483BFB0-23BA-204D-54B0-92B5198DD6CF}"/>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131</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70112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6998C-02C7-B1AD-6024-F10331C30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121AA-A60F-351A-FF48-7650FF222D77}"/>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Trust and Reputation in Multi-Agent Systems</a:t>
            </a:r>
          </a:p>
        </p:txBody>
      </p:sp>
      <p:sp>
        <p:nvSpPr>
          <p:cNvPr id="4" name="Content Placeholder 3">
            <a:extLst>
              <a:ext uri="{FF2B5EF4-FFF2-40B4-BE49-F238E27FC236}">
                <a16:creationId xmlns:a16="http://schemas.microsoft.com/office/drawing/2014/main" id="{E32AB2B7-6B18-853B-DEE5-DDD04615E24A}"/>
              </a:ext>
            </a:extLst>
          </p:cNvPr>
          <p:cNvSpPr>
            <a:spLocks noGrp="1"/>
          </p:cNvSpPr>
          <p:nvPr>
            <p:ph idx="1"/>
          </p:nvPr>
        </p:nvSpPr>
        <p:spPr>
          <a:xfrm>
            <a:off x="280219" y="1002890"/>
            <a:ext cx="11459496" cy="5029098"/>
          </a:xfrm>
        </p:spPr>
        <p:txBody>
          <a:bodyPr>
            <a:normAutofit/>
          </a:bodyPr>
          <a:lstStyle/>
          <a:p>
            <a:pPr marL="0" indent="0">
              <a:buNone/>
            </a:pPr>
            <a:r>
              <a:rPr lang="en-US" b="1" dirty="0">
                <a:solidFill>
                  <a:srgbClr val="0000FF"/>
                </a:solidFill>
                <a:latin typeface="Cambria" panose="02040503050406030204" pitchFamily="18" charset="0"/>
                <a:ea typeface="Cambria" panose="02040503050406030204" pitchFamily="18" charset="0"/>
              </a:rPr>
              <a:t>Reputation Models</a:t>
            </a:r>
          </a:p>
          <a:p>
            <a:pPr marL="0" indent="0">
              <a:buNone/>
            </a:pPr>
            <a:r>
              <a:rPr lang="en-US" dirty="0">
                <a:latin typeface="Cambria" panose="02040503050406030204" pitchFamily="18" charset="0"/>
                <a:ea typeface="Cambria" panose="02040503050406030204" pitchFamily="18" charset="0"/>
              </a:rPr>
              <a:t>The following are the Reputation Models :</a:t>
            </a:r>
          </a:p>
          <a:p>
            <a:pPr marL="514350" indent="-514350" algn="just">
              <a:buFont typeface="+mj-lt"/>
              <a:buAutoNum type="arabicPeriod"/>
            </a:pPr>
            <a:r>
              <a:rPr lang="en-US" b="1" dirty="0">
                <a:latin typeface="Cambria" panose="02040503050406030204" pitchFamily="18" charset="0"/>
                <a:ea typeface="Cambria" panose="02040503050406030204" pitchFamily="18" charset="0"/>
              </a:rPr>
              <a:t>Subjective Reputation: </a:t>
            </a:r>
            <a:r>
              <a:rPr lang="en-US" dirty="0">
                <a:latin typeface="Cambria" panose="02040503050406030204" pitchFamily="18" charset="0"/>
                <a:ea typeface="Cambria" panose="02040503050406030204" pitchFamily="18" charset="0"/>
              </a:rPr>
              <a:t>based on the individual opinions or assessments of an agents behavior. This is typically influenced by the reputation of the reporting agents.</a:t>
            </a:r>
          </a:p>
          <a:p>
            <a:pPr marL="514350" indent="-514350" algn="just">
              <a:buFont typeface="+mj-lt"/>
              <a:buAutoNum type="arabicPeriod"/>
            </a:pPr>
            <a:r>
              <a:rPr lang="en-US" b="1" dirty="0">
                <a:latin typeface="Cambria" panose="02040503050406030204" pitchFamily="18" charset="0"/>
                <a:ea typeface="Cambria" panose="02040503050406030204" pitchFamily="18" charset="0"/>
              </a:rPr>
              <a:t>Objective Reputation: </a:t>
            </a:r>
            <a:r>
              <a:rPr lang="en-US" dirty="0">
                <a:latin typeface="Cambria" panose="02040503050406030204" pitchFamily="18" charset="0"/>
                <a:ea typeface="Cambria" panose="02040503050406030204" pitchFamily="18" charset="0"/>
              </a:rPr>
              <a:t>Based on measurable or observable behaviors and outcomes. This involves tracking performance metrics, compliance with rules or the success rate of interactions.</a:t>
            </a:r>
          </a:p>
          <a:p>
            <a:pPr marL="514350" indent="-514350" algn="just">
              <a:buFont typeface="+mj-lt"/>
              <a:buAutoNum type="arabicPeriod"/>
            </a:pPr>
            <a:r>
              <a:rPr lang="en-US" b="1" dirty="0">
                <a:latin typeface="Cambria" panose="02040503050406030204" pitchFamily="18" charset="0"/>
                <a:ea typeface="Cambria" panose="02040503050406030204" pitchFamily="18" charset="0"/>
              </a:rPr>
              <a:t>Aggregated Reputation: </a:t>
            </a:r>
            <a:r>
              <a:rPr lang="en-US" dirty="0">
                <a:latin typeface="Cambria" panose="02040503050406030204" pitchFamily="18" charset="0"/>
                <a:ea typeface="Cambria" panose="02040503050406030204" pitchFamily="18" charset="0"/>
              </a:rPr>
              <a:t>Combines multiple sources of reputation information to form a comprehensive assessment. This might involve weighting options from trusted sources more heavily.</a:t>
            </a:r>
            <a:endParaRPr lang="en-US" b="1" dirty="0">
              <a:latin typeface="Cambria" panose="02040503050406030204" pitchFamily="18" charset="0"/>
              <a:ea typeface="Cambria" panose="02040503050406030204" pitchFamily="18" charset="0"/>
            </a:endParaRPr>
          </a:p>
          <a:p>
            <a:pPr marL="514350" indent="-514350" algn="just">
              <a:buFont typeface="+mj-lt"/>
              <a:buAutoNum type="arabicPeriod"/>
            </a:pPr>
            <a:endParaRPr lang="en-US" dirty="0">
              <a:latin typeface="Cambria" panose="02040503050406030204" pitchFamily="18" charset="0"/>
              <a:ea typeface="Cambria" panose="02040503050406030204" pitchFamily="18" charset="0"/>
            </a:endParaRPr>
          </a:p>
          <a:p>
            <a:pPr marL="0" indent="0">
              <a:buNone/>
            </a:pPr>
            <a:endParaRPr lang="en-US" b="1" dirty="0">
              <a:solidFill>
                <a:srgbClr val="0000FF"/>
              </a:solidFill>
              <a:latin typeface="Cambria" panose="02040503050406030204" pitchFamily="18" charset="0"/>
              <a:ea typeface="Cambria" panose="02040503050406030204" pitchFamily="18" charset="0"/>
            </a:endParaRP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6E71B116-0608-C882-B180-6E09108515FE}"/>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BAAB3812-F0CD-8F64-C0F4-2E33E5C60F52}"/>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25BE2B46-12F4-809A-3B3B-903EE29D0078}"/>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86800654-7D2C-D181-BBFD-7A7B3B31ADE0}"/>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132</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17851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Rationality	</a:t>
            </a:r>
          </a:p>
        </p:txBody>
      </p:sp>
      <p:sp>
        <p:nvSpPr>
          <p:cNvPr id="17411" name="Rectangle 3"/>
          <p:cNvSpPr>
            <a:spLocks noGrp="1" noChangeArrowheads="1"/>
          </p:cNvSpPr>
          <p:nvPr>
            <p:ph type="body" idx="1"/>
          </p:nvPr>
        </p:nvSpPr>
        <p:spPr/>
        <p:txBody>
          <a:bodyPr/>
          <a:lstStyle/>
          <a:p>
            <a:pPr eaLnBrk="1" hangingPunct="1">
              <a:lnSpc>
                <a:spcPct val="90000"/>
              </a:lnSpc>
            </a:pPr>
            <a:r>
              <a:rPr lang="en-US"/>
              <a:t>What is rational depends on:</a:t>
            </a:r>
          </a:p>
          <a:p>
            <a:pPr lvl="1" eaLnBrk="1" hangingPunct="1">
              <a:lnSpc>
                <a:spcPct val="90000"/>
              </a:lnSpc>
            </a:pPr>
            <a:r>
              <a:rPr lang="en-US"/>
              <a:t>The performance measure (criterion for success)</a:t>
            </a:r>
          </a:p>
          <a:p>
            <a:pPr lvl="1" eaLnBrk="1" hangingPunct="1">
              <a:lnSpc>
                <a:spcPct val="90000"/>
              </a:lnSpc>
            </a:pPr>
            <a:r>
              <a:rPr lang="en-US"/>
              <a:t>The percept sequence </a:t>
            </a:r>
          </a:p>
          <a:p>
            <a:pPr lvl="1" eaLnBrk="1" hangingPunct="1">
              <a:lnSpc>
                <a:spcPct val="90000"/>
              </a:lnSpc>
            </a:pPr>
            <a:r>
              <a:rPr lang="en-US"/>
              <a:t>agent’s prior knowledge of the environment</a:t>
            </a:r>
          </a:p>
          <a:p>
            <a:pPr lvl="1" eaLnBrk="1" hangingPunct="1">
              <a:lnSpc>
                <a:spcPct val="90000"/>
              </a:lnSpc>
            </a:pPr>
            <a:r>
              <a:rPr lang="en-US"/>
              <a:t>Actions that the agent can perform</a:t>
            </a:r>
          </a:p>
          <a:p>
            <a:pPr eaLnBrk="1" hangingPunct="1">
              <a:lnSpc>
                <a:spcPct val="90000"/>
              </a:lnSpc>
            </a:pPr>
            <a:r>
              <a:rPr lang="en-US"/>
              <a:t>Rational agent:  selects an action that is expected to maximize its performance measure, based on evidence provided by percept sequence and a priori knowledge</a:t>
            </a:r>
          </a:p>
          <a:p>
            <a:pPr lvl="1" eaLnBrk="1" hangingPunct="1">
              <a:lnSpc>
                <a:spcPct val="90000"/>
              </a:lnSpc>
            </a:pPr>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0E61C-45D5-D0ED-CE81-A1CAA3E2A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7D690-0528-15AC-102A-1DD65AC28C66}"/>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Trust and Reputation in Multi-Agent Systems</a:t>
            </a:r>
          </a:p>
        </p:txBody>
      </p:sp>
      <p:sp>
        <p:nvSpPr>
          <p:cNvPr id="4" name="Content Placeholder 3">
            <a:extLst>
              <a:ext uri="{FF2B5EF4-FFF2-40B4-BE49-F238E27FC236}">
                <a16:creationId xmlns:a16="http://schemas.microsoft.com/office/drawing/2014/main" id="{BE155435-F399-EA8C-9399-EB3C6A089BAC}"/>
              </a:ext>
            </a:extLst>
          </p:cNvPr>
          <p:cNvSpPr>
            <a:spLocks noGrp="1"/>
          </p:cNvSpPr>
          <p:nvPr>
            <p:ph idx="1"/>
          </p:nvPr>
        </p:nvSpPr>
        <p:spPr>
          <a:xfrm>
            <a:off x="280219" y="1002890"/>
            <a:ext cx="11459496" cy="5029098"/>
          </a:xfrm>
        </p:spPr>
        <p:txBody>
          <a:bodyPr>
            <a:normAutofit lnSpcReduction="10000"/>
          </a:bodyPr>
          <a:lstStyle/>
          <a:p>
            <a:pPr marL="0" indent="0">
              <a:buNone/>
            </a:pPr>
            <a:r>
              <a:rPr lang="en-US" b="1" dirty="0">
                <a:solidFill>
                  <a:srgbClr val="0000FF"/>
                </a:solidFill>
                <a:latin typeface="Cambria" panose="02040503050406030204" pitchFamily="18" charset="0"/>
                <a:ea typeface="Cambria" panose="02040503050406030204" pitchFamily="18" charset="0"/>
              </a:rPr>
              <a:t>Trust and Reputation Mechanisms</a:t>
            </a:r>
          </a:p>
          <a:p>
            <a:pPr marL="0" indent="0">
              <a:buNone/>
            </a:pPr>
            <a:r>
              <a:rPr lang="en-US" sz="2400" b="1" dirty="0">
                <a:latin typeface="Cambria" panose="02040503050406030204" pitchFamily="18" charset="0"/>
                <a:ea typeface="Cambria" panose="02040503050406030204" pitchFamily="18" charset="0"/>
              </a:rPr>
              <a:t>1. Feedback and Rating Systems</a:t>
            </a:r>
          </a:p>
          <a:p>
            <a:pPr marL="0" indent="0" algn="just">
              <a:buNone/>
            </a:pPr>
            <a:r>
              <a:rPr lang="en-US" sz="2400" dirty="0">
                <a:latin typeface="Cambria" panose="02040503050406030204" pitchFamily="18" charset="0"/>
                <a:ea typeface="Cambria" panose="02040503050406030204" pitchFamily="18" charset="0"/>
              </a:rPr>
              <a:t>Agents provide feedback or ratings on their interactions. These ratings are aggregated to compute an agent’s reputation. For example, in e-commerce platforms , buyers rate sellers , and these ratings influence the sellers reputation.</a:t>
            </a:r>
          </a:p>
          <a:p>
            <a:pPr marL="0" indent="0">
              <a:buNone/>
            </a:pPr>
            <a:r>
              <a:rPr lang="en-US" sz="2400" b="1" dirty="0">
                <a:latin typeface="Cambria" panose="02040503050406030204" pitchFamily="18" charset="0"/>
                <a:ea typeface="Cambria" panose="02040503050406030204" pitchFamily="18" charset="0"/>
              </a:rPr>
              <a:t>2. Behavior Monitoring</a:t>
            </a:r>
          </a:p>
          <a:p>
            <a:pPr marL="0" indent="0" algn="just">
              <a:buNone/>
            </a:pPr>
            <a:r>
              <a:rPr lang="en-US" sz="2400" dirty="0">
                <a:latin typeface="Cambria" panose="02040503050406030204" pitchFamily="18" charset="0"/>
                <a:ea typeface="Cambria" panose="02040503050406030204" pitchFamily="18" charset="0"/>
              </a:rPr>
              <a:t>Tracking and analyzing the behavior of agents over time. An agent’s reputation can be updated based on its compliance with protocols , performance and the results of its interactions.</a:t>
            </a:r>
          </a:p>
          <a:p>
            <a:pPr marL="0" indent="0" algn="just">
              <a:buNone/>
            </a:pPr>
            <a:r>
              <a:rPr lang="en-US" sz="2400" b="1" dirty="0">
                <a:latin typeface="Cambria" panose="02040503050406030204" pitchFamily="18" charset="0"/>
                <a:ea typeface="Cambria" panose="02040503050406030204" pitchFamily="18" charset="0"/>
              </a:rPr>
              <a:t>3. Reputation Aggregation</a:t>
            </a:r>
          </a:p>
          <a:p>
            <a:pPr marL="0" indent="0" algn="just">
              <a:buNone/>
            </a:pPr>
            <a:r>
              <a:rPr lang="en-US" sz="2400" dirty="0">
                <a:latin typeface="Cambria" panose="02040503050406030204" pitchFamily="18" charset="0"/>
                <a:ea typeface="Cambria" panose="02040503050406030204" pitchFamily="18" charset="0"/>
              </a:rPr>
              <a:t>Techniques to combine multiple reports or feedback sources. This could include averaging ratings, using weighted averages or applying more sophisticated algorithms like Bayesian inference.</a:t>
            </a:r>
          </a:p>
          <a:p>
            <a:pPr marL="0" indent="0">
              <a:buNone/>
            </a:pPr>
            <a:endParaRPr lang="en-US" b="1" dirty="0">
              <a:solidFill>
                <a:srgbClr val="0000FF"/>
              </a:solidFill>
              <a:latin typeface="Cambria" panose="02040503050406030204" pitchFamily="18" charset="0"/>
              <a:ea typeface="Cambria" panose="02040503050406030204" pitchFamily="18" charset="0"/>
            </a:endParaRP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2315B6F7-F1BC-2CCD-DB3A-D09DE60D996A}"/>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676C91AF-2D8D-2201-62D7-27385347AEA4}"/>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DE03B2D9-4778-6780-3395-D17D0E46870E}"/>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0E5FA33-72C9-BD27-A862-4B4219B73F22}"/>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133</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479744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9B932-B8EC-599D-310F-AA60DD477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5C742D-78D0-4931-F111-C63606667EF3}"/>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Trust and Reputation in Multi-Agent Systems</a:t>
            </a:r>
          </a:p>
        </p:txBody>
      </p:sp>
      <p:sp>
        <p:nvSpPr>
          <p:cNvPr id="4" name="Content Placeholder 3">
            <a:extLst>
              <a:ext uri="{FF2B5EF4-FFF2-40B4-BE49-F238E27FC236}">
                <a16:creationId xmlns:a16="http://schemas.microsoft.com/office/drawing/2014/main" id="{B5DC4FD4-11F3-4668-8CC0-231CC2DDD0A5}"/>
              </a:ext>
            </a:extLst>
          </p:cNvPr>
          <p:cNvSpPr>
            <a:spLocks noGrp="1"/>
          </p:cNvSpPr>
          <p:nvPr>
            <p:ph idx="1"/>
          </p:nvPr>
        </p:nvSpPr>
        <p:spPr>
          <a:xfrm>
            <a:off x="280219" y="1002890"/>
            <a:ext cx="11459496" cy="5029098"/>
          </a:xfrm>
        </p:spPr>
        <p:txBody>
          <a:bodyPr>
            <a:normAutofit/>
          </a:bodyPr>
          <a:lstStyle/>
          <a:p>
            <a:pPr marL="0" indent="0">
              <a:buNone/>
            </a:pPr>
            <a:r>
              <a:rPr lang="en-US" b="1" dirty="0">
                <a:solidFill>
                  <a:srgbClr val="0000FF"/>
                </a:solidFill>
                <a:latin typeface="Cambria" panose="02040503050406030204" pitchFamily="18" charset="0"/>
                <a:ea typeface="Cambria" panose="02040503050406030204" pitchFamily="18" charset="0"/>
              </a:rPr>
              <a:t>Challenges</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Manipulation and Attacks: </a:t>
            </a:r>
            <a:r>
              <a:rPr lang="en-US" sz="2400" dirty="0">
                <a:latin typeface="Cambria" panose="02040503050406030204" pitchFamily="18" charset="0"/>
                <a:ea typeface="Cambria" panose="02040503050406030204" pitchFamily="18" charset="0"/>
              </a:rPr>
              <a:t>Agents might attempt to manipulate the trust and reputation system by providing false feedback or colluding with others. Ensuring robustness against such attacks is crucial.</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Scalability: </a:t>
            </a:r>
            <a:r>
              <a:rPr lang="en-US" sz="2400" dirty="0">
                <a:latin typeface="Cambria" panose="02040503050406030204" pitchFamily="18" charset="0"/>
                <a:ea typeface="Cambria" panose="02040503050406030204" pitchFamily="18" charset="0"/>
              </a:rPr>
              <a:t>Managing and updating trust and reputation information  efficiently as the number of agents grows. This involves designing systems that can handle large amounts of data and interactions.</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Privacy: </a:t>
            </a:r>
            <a:r>
              <a:rPr lang="en-US" sz="2400" dirty="0">
                <a:latin typeface="Cambria" panose="02040503050406030204" pitchFamily="18" charset="0"/>
                <a:ea typeface="Cambria" panose="02040503050406030204" pitchFamily="18" charset="0"/>
              </a:rPr>
              <a:t>Balancing the need for transparency in reputation systems with the privacy of agents. Ensuring that reputation information does not expose sensitive data or violate privacy policies.</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Dynamix Environments: </a:t>
            </a:r>
            <a:r>
              <a:rPr lang="en-US" sz="2400" dirty="0">
                <a:latin typeface="Cambria" panose="02040503050406030204" pitchFamily="18" charset="0"/>
                <a:ea typeface="Cambria" panose="02040503050406030204" pitchFamily="18" charset="0"/>
              </a:rPr>
              <a:t>Adapting trust and reputation systems to changing environments where agent behavior or the context of interactions might shift over time.</a:t>
            </a:r>
          </a:p>
          <a:p>
            <a:pPr marL="0" indent="0">
              <a:buNone/>
            </a:pPr>
            <a:endParaRPr lang="en-US" b="1" dirty="0">
              <a:solidFill>
                <a:srgbClr val="0000FF"/>
              </a:solidFill>
              <a:latin typeface="Cambria" panose="02040503050406030204" pitchFamily="18" charset="0"/>
              <a:ea typeface="Cambria" panose="02040503050406030204" pitchFamily="18" charset="0"/>
            </a:endParaRP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235EE791-1C50-B601-6D7E-995BDB038E5E}"/>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A9D1D834-109E-E91B-2B31-FA2E9BF9A344}"/>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ED93E233-7393-37AE-815C-1CAAE4373786}"/>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8D0EEA72-F2F8-158F-5879-F5260F01AF7F}"/>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134</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152406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55472-2C63-626C-1D2D-C2A33DC6E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4C0B3A-6BB1-9661-BF10-655D40FB4FC1}"/>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Trust and Reputation in Multi-Agent Systems</a:t>
            </a:r>
          </a:p>
        </p:txBody>
      </p:sp>
      <p:sp>
        <p:nvSpPr>
          <p:cNvPr id="4" name="Content Placeholder 3">
            <a:extLst>
              <a:ext uri="{FF2B5EF4-FFF2-40B4-BE49-F238E27FC236}">
                <a16:creationId xmlns:a16="http://schemas.microsoft.com/office/drawing/2014/main" id="{7177BB86-1017-D7DF-7EF2-9360B23C168B}"/>
              </a:ext>
            </a:extLst>
          </p:cNvPr>
          <p:cNvSpPr>
            <a:spLocks noGrp="1"/>
          </p:cNvSpPr>
          <p:nvPr>
            <p:ph idx="1"/>
          </p:nvPr>
        </p:nvSpPr>
        <p:spPr>
          <a:xfrm>
            <a:off x="280219" y="1002890"/>
            <a:ext cx="11459496" cy="5029098"/>
          </a:xfrm>
        </p:spPr>
        <p:txBody>
          <a:bodyPr>
            <a:normAutofit/>
          </a:bodyPr>
          <a:lstStyle/>
          <a:p>
            <a:pPr marL="0" indent="0">
              <a:buNone/>
            </a:pPr>
            <a:r>
              <a:rPr lang="en-US" b="1" dirty="0">
                <a:solidFill>
                  <a:srgbClr val="0000FF"/>
                </a:solidFill>
                <a:latin typeface="Cambria" panose="02040503050406030204" pitchFamily="18" charset="0"/>
                <a:ea typeface="Cambria" panose="02040503050406030204" pitchFamily="18" charset="0"/>
              </a:rPr>
              <a:t>Design Considerations</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Feedback Mechanisms: </a:t>
            </a:r>
            <a:r>
              <a:rPr lang="en-US" sz="2400" dirty="0">
                <a:latin typeface="Cambria" panose="02040503050406030204" pitchFamily="18" charset="0"/>
                <a:ea typeface="Cambria" panose="02040503050406030204" pitchFamily="18" charset="0"/>
              </a:rPr>
              <a:t>Design effective feedback systems that allow agents to report and rate others accurately and fairly. </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Trust Dynamics: </a:t>
            </a:r>
            <a:r>
              <a:rPr lang="en-US" sz="2400" dirty="0">
                <a:latin typeface="Cambria" panose="02040503050406030204" pitchFamily="18" charset="0"/>
                <a:ea typeface="Cambria" panose="02040503050406030204" pitchFamily="18" charset="0"/>
              </a:rPr>
              <a:t>Develop Mechanisms for trust to be updated and adapted based on new information and interactions , reflecting changes in behavior.</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Trust Metrics: </a:t>
            </a:r>
            <a:r>
              <a:rPr lang="en-US" sz="2400" dirty="0">
                <a:latin typeface="Cambria" panose="02040503050406030204" pitchFamily="18" charset="0"/>
                <a:ea typeface="Cambria" panose="02040503050406030204" pitchFamily="18" charset="0"/>
              </a:rPr>
              <a:t>Choose appropriate metrics for quantifying trust and reputation, such as accuracy , reliability or performance metrics.</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Transparency and fairness: </a:t>
            </a:r>
            <a:r>
              <a:rPr lang="en-US" sz="2400" dirty="0">
                <a:latin typeface="Cambria" panose="02040503050406030204" pitchFamily="18" charset="0"/>
                <a:ea typeface="Cambria" panose="02040503050406030204" pitchFamily="18" charset="0"/>
              </a:rPr>
              <a:t>Ensure that the trust reputation systems are transparent and fair, providing clear criteria for how trust is assessed and reputation is computed.</a:t>
            </a:r>
          </a:p>
          <a:p>
            <a:pPr marL="0" indent="0">
              <a:buNone/>
            </a:pPr>
            <a:endParaRPr lang="en-US" b="1" dirty="0">
              <a:solidFill>
                <a:srgbClr val="0000FF"/>
              </a:solidFill>
              <a:latin typeface="Cambria" panose="02040503050406030204" pitchFamily="18" charset="0"/>
              <a:ea typeface="Cambria" panose="02040503050406030204" pitchFamily="18" charset="0"/>
            </a:endParaRP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4E654B3B-A054-A82A-4B26-F14EA20FBBD4}"/>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CBDACC02-F703-F6CC-6BD9-470EAE33E7D3}"/>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87F17E86-D21A-6256-742E-5D4EB893CC2B}"/>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BE652511-A518-D0BB-041E-91C8E930A52A}"/>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135</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384728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6D4DC-192F-133A-4118-8BBCC27E8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CFCF7-AD7F-BA2D-8C8C-75FF38AC95B7}"/>
              </a:ext>
            </a:extLst>
          </p:cNvPr>
          <p:cNvSpPr>
            <a:spLocks noGrp="1"/>
          </p:cNvSpPr>
          <p:nvPr>
            <p:ph type="title"/>
          </p:nvPr>
        </p:nvSpPr>
        <p:spPr>
          <a:xfrm>
            <a:off x="280219" y="136525"/>
            <a:ext cx="10515600" cy="673900"/>
          </a:xfrm>
        </p:spPr>
        <p:txBody>
          <a:bodyPr>
            <a:normAutofit/>
          </a:bodyPr>
          <a:lstStyle/>
          <a:p>
            <a:pPr algn="ctr"/>
            <a:r>
              <a:rPr lang="en-US" sz="3600" b="1" dirty="0">
                <a:solidFill>
                  <a:srgbClr val="C00000"/>
                </a:solidFill>
                <a:latin typeface="Cambria" panose="02040503050406030204" pitchFamily="18" charset="0"/>
                <a:ea typeface="Cambria" panose="02040503050406030204" pitchFamily="18" charset="0"/>
              </a:rPr>
              <a:t> Trust and Reputation in Multi-Agent Systems</a:t>
            </a:r>
          </a:p>
        </p:txBody>
      </p:sp>
      <p:sp>
        <p:nvSpPr>
          <p:cNvPr id="4" name="Content Placeholder 3">
            <a:extLst>
              <a:ext uri="{FF2B5EF4-FFF2-40B4-BE49-F238E27FC236}">
                <a16:creationId xmlns:a16="http://schemas.microsoft.com/office/drawing/2014/main" id="{875F7B36-D908-22EA-8D2A-5F4DCA8E10C4}"/>
              </a:ext>
            </a:extLst>
          </p:cNvPr>
          <p:cNvSpPr>
            <a:spLocks noGrp="1"/>
          </p:cNvSpPr>
          <p:nvPr>
            <p:ph idx="1"/>
          </p:nvPr>
        </p:nvSpPr>
        <p:spPr>
          <a:xfrm>
            <a:off x="280219" y="1002890"/>
            <a:ext cx="11459496" cy="5029098"/>
          </a:xfrm>
        </p:spPr>
        <p:txBody>
          <a:bodyPr>
            <a:normAutofit lnSpcReduction="10000"/>
          </a:bodyPr>
          <a:lstStyle/>
          <a:p>
            <a:pPr marL="0" indent="0">
              <a:buNone/>
            </a:pPr>
            <a:r>
              <a:rPr lang="en-US" b="1" dirty="0">
                <a:solidFill>
                  <a:srgbClr val="0000FF"/>
                </a:solidFill>
                <a:latin typeface="Cambria" panose="02040503050406030204" pitchFamily="18" charset="0"/>
                <a:ea typeface="Cambria" panose="02040503050406030204" pitchFamily="18" charset="0"/>
              </a:rPr>
              <a:t>Applications</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E-commerce : </a:t>
            </a:r>
            <a:r>
              <a:rPr lang="en-US" sz="2400" dirty="0">
                <a:latin typeface="Cambria" panose="02040503050406030204" pitchFamily="18" charset="0"/>
                <a:ea typeface="Cambria" panose="02040503050406030204" pitchFamily="18" charset="0"/>
              </a:rPr>
              <a:t>Trust and reputation systems are widely used to evaluate sellers and buyers , ensuring secure transactions and reliable service delivery.</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Collaborative Systems : </a:t>
            </a:r>
            <a:r>
              <a:rPr lang="en-US" sz="2400" dirty="0">
                <a:latin typeface="Cambria" panose="02040503050406030204" pitchFamily="18" charset="0"/>
                <a:ea typeface="Cambria" panose="02040503050406030204" pitchFamily="18" charset="0"/>
              </a:rPr>
              <a:t>In Collaborative platforms, trust and reputation help manage and foster cooperation among users or participants.</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Autonomous Vehicles: </a:t>
            </a:r>
            <a:r>
              <a:rPr lang="en-US" sz="2400" dirty="0">
                <a:latin typeface="Cambria" panose="02040503050406030204" pitchFamily="18" charset="0"/>
                <a:ea typeface="Cambria" panose="02040503050406030204" pitchFamily="18" charset="0"/>
              </a:rPr>
              <a:t>Vehicles in a fleet may use reputation systems to evaluate the reliability of other vehicles and make safe driving decisions based on trust.</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Peer-to-peer Networks: </a:t>
            </a:r>
            <a:r>
              <a:rPr lang="en-US" sz="2400" dirty="0">
                <a:latin typeface="Cambria" panose="02040503050406030204" pitchFamily="18" charset="0"/>
                <a:ea typeface="Cambria" panose="02040503050406030204" pitchFamily="18" charset="0"/>
              </a:rPr>
              <a:t>Trust and reputation help in file sharing networks or decentralized applications by identifying reliable peers and avoiding malicious ones.</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Healthcare: </a:t>
            </a:r>
            <a:r>
              <a:rPr lang="en-US" sz="2400" dirty="0">
                <a:latin typeface="Cambria" panose="02040503050406030204" pitchFamily="18" charset="0"/>
                <a:ea typeface="Cambria" panose="02040503050406030204" pitchFamily="18" charset="0"/>
              </a:rPr>
              <a:t>To optimize resource management among various healthcare entities.</a:t>
            </a:r>
          </a:p>
          <a:p>
            <a:pPr marL="457200" indent="-457200" algn="just">
              <a:buFont typeface="+mj-lt"/>
              <a:buAutoNum type="arabicPeriod"/>
            </a:pPr>
            <a:r>
              <a:rPr lang="en-US" sz="2400" b="1" dirty="0">
                <a:latin typeface="Cambria" panose="02040503050406030204" pitchFamily="18" charset="0"/>
                <a:ea typeface="Cambria" panose="02040503050406030204" pitchFamily="18" charset="0"/>
              </a:rPr>
              <a:t>Robotics:</a:t>
            </a:r>
            <a:r>
              <a:rPr lang="en-US" sz="2400" dirty="0">
                <a:latin typeface="Cambria" panose="02040503050406030204" pitchFamily="18" charset="0"/>
                <a:ea typeface="Cambria" panose="02040503050406030204" pitchFamily="18" charset="0"/>
              </a:rPr>
              <a:t> For multiple robots cooperating in tasks like warehouse operations or rescue missions. </a:t>
            </a: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A8B46008-53CC-4D22-A074-292DE9DF7FA8}"/>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F993D98E-78E8-C81F-B555-5D272068C4C5}"/>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6B929E17-C54C-4F7E-FBBC-C5231FB1B695}"/>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7E2FC90A-42BF-8A51-CABF-5849426D83D6}"/>
              </a:ext>
            </a:extLst>
          </p:cNvPr>
          <p:cNvSpPr/>
          <p:nvPr/>
        </p:nvSpPr>
        <p:spPr>
          <a:xfrm>
            <a:off x="10795819" y="6356350"/>
            <a:ext cx="86523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136</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12603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Performance measure</a:t>
            </a:r>
          </a:p>
        </p:txBody>
      </p:sp>
      <p:sp>
        <p:nvSpPr>
          <p:cNvPr id="19459" name="Rectangle 3"/>
          <p:cNvSpPr>
            <a:spLocks noGrp="1" noChangeArrowheads="1"/>
          </p:cNvSpPr>
          <p:nvPr>
            <p:ph type="body" idx="1"/>
          </p:nvPr>
        </p:nvSpPr>
        <p:spPr/>
        <p:txBody>
          <a:bodyPr/>
          <a:lstStyle/>
          <a:p>
            <a:pPr eaLnBrk="1" hangingPunct="1">
              <a:lnSpc>
                <a:spcPct val="90000"/>
              </a:lnSpc>
            </a:pPr>
            <a:r>
              <a:rPr lang="en-US"/>
              <a:t>Be careful in choosing!</a:t>
            </a:r>
          </a:p>
          <a:p>
            <a:pPr lvl="1" eaLnBrk="1" hangingPunct="1">
              <a:lnSpc>
                <a:spcPct val="90000"/>
              </a:lnSpc>
            </a:pPr>
            <a:r>
              <a:rPr lang="en-US"/>
              <a:t>Vacuum cleaner agent:  measure performance by ‘amount of dirt cleaned in an 8 hour shift’</a:t>
            </a:r>
          </a:p>
          <a:p>
            <a:pPr lvl="1" eaLnBrk="1" hangingPunct="1">
              <a:lnSpc>
                <a:spcPct val="90000"/>
              </a:lnSpc>
            </a:pPr>
            <a:r>
              <a:rPr lang="en-US"/>
              <a:t>Commercial  management agent:  ‘minimize the expenditures in the present quarter’</a:t>
            </a:r>
          </a:p>
          <a:p>
            <a:pPr eaLnBrk="1" hangingPunct="1">
              <a:lnSpc>
                <a:spcPct val="90000"/>
              </a:lnSpc>
            </a:pPr>
            <a:r>
              <a:rPr lang="en-US"/>
              <a:t>Performance measures should be designed according to what you want in the environment, not how you think the agent should behave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Is the vacuum cleaner agent rational?</a:t>
            </a:r>
          </a:p>
        </p:txBody>
      </p:sp>
      <p:sp>
        <p:nvSpPr>
          <p:cNvPr id="21507" name="Rectangle 3"/>
          <p:cNvSpPr>
            <a:spLocks noGrp="1" noChangeArrowheads="1"/>
          </p:cNvSpPr>
          <p:nvPr>
            <p:ph type="body" idx="1"/>
          </p:nvPr>
        </p:nvSpPr>
        <p:spPr/>
        <p:txBody>
          <a:bodyPr/>
          <a:lstStyle/>
          <a:p>
            <a:pPr eaLnBrk="1" hangingPunct="1">
              <a:lnSpc>
                <a:spcPct val="90000"/>
              </a:lnSpc>
            </a:pPr>
            <a:r>
              <a:rPr lang="en-US"/>
              <a:t>Rational under the following assumptions:</a:t>
            </a:r>
          </a:p>
          <a:p>
            <a:pPr lvl="1" eaLnBrk="1" hangingPunct="1">
              <a:lnSpc>
                <a:spcPct val="90000"/>
              </a:lnSpc>
            </a:pPr>
            <a:r>
              <a:rPr lang="en-US"/>
              <a:t>Performance measure:  1 point for each clean square over ‘lifetime’ of 1000 steps</a:t>
            </a:r>
          </a:p>
          <a:p>
            <a:pPr lvl="1" eaLnBrk="1" hangingPunct="1">
              <a:lnSpc>
                <a:spcPct val="90000"/>
              </a:lnSpc>
            </a:pPr>
            <a:r>
              <a:rPr lang="en-US"/>
              <a:t>‘geography’ known but dirt distribution, initial position of agent not known</a:t>
            </a:r>
          </a:p>
          <a:p>
            <a:pPr lvl="1" eaLnBrk="1" hangingPunct="1">
              <a:lnSpc>
                <a:spcPct val="90000"/>
              </a:lnSpc>
            </a:pPr>
            <a:r>
              <a:rPr lang="en-US"/>
              <a:t>Clean squares stay clean, sucking cleans squares</a:t>
            </a:r>
          </a:p>
          <a:p>
            <a:pPr lvl="1" eaLnBrk="1" hangingPunct="1">
              <a:lnSpc>
                <a:spcPct val="90000"/>
              </a:lnSpc>
            </a:pPr>
            <a:r>
              <a:rPr lang="en-US"/>
              <a:t>Left and Right don’t take agent outside environment</a:t>
            </a:r>
          </a:p>
          <a:p>
            <a:pPr lvl="1" eaLnBrk="1" hangingPunct="1">
              <a:lnSpc>
                <a:spcPct val="90000"/>
              </a:lnSpc>
            </a:pPr>
            <a:r>
              <a:rPr lang="en-US"/>
              <a:t>Available actions:  Left, Right, Suck, NoOp</a:t>
            </a:r>
          </a:p>
          <a:p>
            <a:pPr lvl="1" eaLnBrk="1" hangingPunct="1">
              <a:lnSpc>
                <a:spcPct val="90000"/>
              </a:lnSpc>
            </a:pPr>
            <a:r>
              <a:rPr lang="en-US"/>
              <a:t>Agent knows where it is and whether that location contains dirt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…rationality in vacuum</a:t>
            </a:r>
          </a:p>
        </p:txBody>
      </p:sp>
      <p:sp>
        <p:nvSpPr>
          <p:cNvPr id="23555" name="Rectangle 3"/>
          <p:cNvSpPr>
            <a:spLocks noGrp="1" noChangeArrowheads="1"/>
          </p:cNvSpPr>
          <p:nvPr>
            <p:ph type="body" idx="1"/>
          </p:nvPr>
        </p:nvSpPr>
        <p:spPr/>
        <p:txBody>
          <a:bodyPr/>
          <a:lstStyle/>
          <a:p>
            <a:pPr eaLnBrk="1" hangingPunct="1">
              <a:lnSpc>
                <a:spcPct val="90000"/>
              </a:lnSpc>
            </a:pPr>
            <a:r>
              <a:rPr lang="en-US"/>
              <a:t>But notice that under different assumptions, this vacuum cleaner agent would not be rational</a:t>
            </a:r>
          </a:p>
          <a:p>
            <a:pPr lvl="1" eaLnBrk="1" hangingPunct="1">
              <a:lnSpc>
                <a:spcPct val="90000"/>
              </a:lnSpc>
            </a:pPr>
            <a:r>
              <a:rPr lang="en-US"/>
              <a:t>Performance measure penalty for unnecessary movement</a:t>
            </a:r>
          </a:p>
          <a:p>
            <a:pPr lvl="1" eaLnBrk="1" hangingPunct="1">
              <a:lnSpc>
                <a:spcPct val="90000"/>
              </a:lnSpc>
            </a:pPr>
            <a:r>
              <a:rPr lang="en-US"/>
              <a:t>If clean squares become dirty</a:t>
            </a:r>
          </a:p>
          <a:p>
            <a:pPr lvl="1" eaLnBrk="1" hangingPunct="1">
              <a:lnSpc>
                <a:spcPct val="90000"/>
              </a:lnSpc>
            </a:pPr>
            <a:r>
              <a:rPr lang="en-US"/>
              <a:t>If environment is unknown, contains more than A and B</a:t>
            </a:r>
          </a:p>
          <a:p>
            <a:pPr lvl="1" eaLnBrk="1" hangingPunct="1">
              <a:lnSpc>
                <a:spcPct val="90000"/>
              </a:lnSpc>
            </a:pPr>
            <a:r>
              <a:rPr lang="en-US"/>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More on rationality</a:t>
            </a:r>
          </a:p>
        </p:txBody>
      </p:sp>
      <p:sp>
        <p:nvSpPr>
          <p:cNvPr id="25603" name="Rectangle 3"/>
          <p:cNvSpPr>
            <a:spLocks noGrp="1" noChangeArrowheads="1"/>
          </p:cNvSpPr>
          <p:nvPr>
            <p:ph type="body" idx="1"/>
          </p:nvPr>
        </p:nvSpPr>
        <p:spPr/>
        <p:txBody>
          <a:bodyPr/>
          <a:lstStyle/>
          <a:p>
            <a:pPr eaLnBrk="1" hangingPunct="1">
              <a:lnSpc>
                <a:spcPct val="90000"/>
              </a:lnSpc>
            </a:pPr>
            <a:r>
              <a:rPr lang="en-US"/>
              <a:t>Rationality is not omniscience</a:t>
            </a:r>
          </a:p>
          <a:p>
            <a:pPr eaLnBrk="1" hangingPunct="1">
              <a:lnSpc>
                <a:spcPct val="90000"/>
              </a:lnSpc>
            </a:pPr>
            <a:r>
              <a:rPr lang="en-US"/>
              <a:t>Rationality is not clairvoyance</a:t>
            </a:r>
          </a:p>
          <a:p>
            <a:pPr eaLnBrk="1" hangingPunct="1">
              <a:lnSpc>
                <a:spcPct val="90000"/>
              </a:lnSpc>
            </a:pPr>
            <a:r>
              <a:rPr lang="en-US"/>
              <a:t>Rationality is not (necessarily) successful !</a:t>
            </a:r>
          </a:p>
          <a:p>
            <a:pPr eaLnBrk="1" hangingPunct="1">
              <a:lnSpc>
                <a:spcPct val="90000"/>
              </a:lnSpc>
            </a:pPr>
            <a:r>
              <a:rPr lang="en-US"/>
              <a:t>Rational behavior often requires</a:t>
            </a:r>
          </a:p>
          <a:p>
            <a:pPr lvl="1" eaLnBrk="1" hangingPunct="1">
              <a:lnSpc>
                <a:spcPct val="90000"/>
              </a:lnSpc>
            </a:pPr>
            <a:r>
              <a:rPr lang="en-US"/>
              <a:t>Info gathering:  exploring an unknown environment</a:t>
            </a:r>
          </a:p>
          <a:p>
            <a:pPr lvl="1" eaLnBrk="1" hangingPunct="1">
              <a:lnSpc>
                <a:spcPct val="90000"/>
              </a:lnSpc>
            </a:pPr>
            <a:r>
              <a:rPr lang="en-US"/>
              <a:t>Learning:  finding out which action is likely to produce a desired outcome (and getting feedback from the environment on success/failure)</a:t>
            </a:r>
          </a:p>
          <a:p>
            <a:pPr eaLnBrk="1" hangingPunct="1">
              <a:lnSpc>
                <a:spcPct val="90000"/>
              </a:lnSpc>
            </a:pPr>
            <a:r>
              <a:rPr lang="en-US"/>
              <a:t>…so a rational agent should be autonomous (does not completely rely on a priori knowledge of its designer; learns from its own percepts)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F73DD-49E9-3842-9AC6-F30B9A93F47B}"/>
              </a:ext>
            </a:extLst>
          </p:cNvPr>
          <p:cNvSpPr>
            <a:spLocks noGrp="1"/>
          </p:cNvSpPr>
          <p:nvPr>
            <p:ph type="title"/>
          </p:nvPr>
        </p:nvSpPr>
        <p:spPr>
          <a:xfrm>
            <a:off x="838200" y="365125"/>
            <a:ext cx="10515600" cy="559107"/>
          </a:xfrm>
        </p:spPr>
        <p:txBody>
          <a:bodyPr>
            <a:normAutofit fontScale="90000"/>
          </a:bodyPr>
          <a:lstStyle/>
          <a:p>
            <a:pPr algn="ctr"/>
            <a:r>
              <a:rPr lang="en-IN" b="1" dirty="0">
                <a:solidFill>
                  <a:srgbClr val="C00000"/>
                </a:solidFill>
                <a:latin typeface="Cambria" panose="02040503050406030204" pitchFamily="18" charset="0"/>
                <a:ea typeface="Cambria" panose="02040503050406030204" pitchFamily="18" charset="0"/>
              </a:rPr>
              <a:t>Artificial Intelligence</a:t>
            </a:r>
            <a:endParaRPr lang="en-US" dirty="0">
              <a:latin typeface="Cambria" panose="02040503050406030204" pitchFamily="18" charset="0"/>
              <a:ea typeface="Cambria" panose="02040503050406030204" pitchFamily="18" charset="0"/>
            </a:endParaRPr>
          </a:p>
        </p:txBody>
      </p:sp>
      <p:sp>
        <p:nvSpPr>
          <p:cNvPr id="12" name="Content Placeholder 11">
            <a:extLst>
              <a:ext uri="{FF2B5EF4-FFF2-40B4-BE49-F238E27FC236}">
                <a16:creationId xmlns:a16="http://schemas.microsoft.com/office/drawing/2014/main" id="{140AF631-6B23-8046-D9FE-10A43E5AF535}"/>
              </a:ext>
            </a:extLst>
          </p:cNvPr>
          <p:cNvSpPr>
            <a:spLocks noGrp="1"/>
          </p:cNvSpPr>
          <p:nvPr>
            <p:ph idx="1"/>
          </p:nvPr>
        </p:nvSpPr>
        <p:spPr/>
        <p:txBody>
          <a:bodyPr/>
          <a:lstStyle/>
          <a:p>
            <a:pPr marL="0" indent="0" algn="ctr">
              <a:buNone/>
            </a:pPr>
            <a:r>
              <a:rPr lang="en-US" sz="4000" b="1" dirty="0">
                <a:solidFill>
                  <a:srgbClr val="002060"/>
                </a:solidFill>
                <a:latin typeface="Cambria" panose="02040503050406030204" pitchFamily="18" charset="0"/>
                <a:ea typeface="Cambria" panose="02040503050406030204" pitchFamily="18" charset="0"/>
              </a:rPr>
              <a:t>Course Code:</a:t>
            </a:r>
            <a:r>
              <a:rPr lang="en-IN" sz="4000" b="1" dirty="0">
                <a:solidFill>
                  <a:srgbClr val="002060"/>
                </a:solidFill>
                <a:latin typeface="Cambria" panose="02040503050406030204" pitchFamily="18" charset="0"/>
                <a:ea typeface="Cambria" panose="02040503050406030204" pitchFamily="18" charset="0"/>
              </a:rPr>
              <a:t> </a:t>
            </a:r>
            <a:r>
              <a:rPr lang="en-US" sz="4000" b="1">
                <a:solidFill>
                  <a:srgbClr val="002060"/>
                </a:solidFill>
                <a:latin typeface="Cambria" panose="02040503050406030204" pitchFamily="18" charset="0"/>
                <a:ea typeface="Cambria" panose="02040503050406030204" pitchFamily="18" charset="0"/>
              </a:rPr>
              <a:t>CSE4019</a:t>
            </a:r>
            <a:endParaRPr lang="en-US" sz="4000" b="1" dirty="0">
              <a:solidFill>
                <a:srgbClr val="00B0F0"/>
              </a:solidFill>
              <a:latin typeface="Cambria" panose="02040503050406030204" pitchFamily="18" charset="0"/>
              <a:ea typeface="Cambria" panose="02040503050406030204" pitchFamily="18" charset="0"/>
            </a:endParaRPr>
          </a:p>
          <a:p>
            <a:pPr marL="0" indent="0" algn="ctr">
              <a:buNone/>
            </a:pPr>
            <a:endParaRPr lang="en-US" sz="2400" b="1" dirty="0">
              <a:solidFill>
                <a:srgbClr val="00B0F0"/>
              </a:solidFill>
              <a:latin typeface="Cambria" panose="02040503050406030204" pitchFamily="18" charset="0"/>
              <a:ea typeface="Cambria" panose="02040503050406030204" pitchFamily="18" charset="0"/>
            </a:endParaRPr>
          </a:p>
          <a:p>
            <a:pPr marL="0" indent="0" algn="ctr">
              <a:buNone/>
            </a:pPr>
            <a:r>
              <a:rPr lang="en-US" sz="4000" b="1" dirty="0">
                <a:solidFill>
                  <a:srgbClr val="00B050"/>
                </a:solidFill>
                <a:latin typeface="Cambria" panose="02040503050406030204" pitchFamily="18" charset="0"/>
                <a:ea typeface="Cambria" panose="02040503050406030204" pitchFamily="18" charset="0"/>
              </a:rPr>
              <a:t>Slot: A1/A2</a:t>
            </a:r>
            <a:endParaRPr lang="en-US" sz="4000" b="1" dirty="0">
              <a:solidFill>
                <a:srgbClr val="00B0F0"/>
              </a:solidFill>
              <a:latin typeface="Cambria" panose="02040503050406030204" pitchFamily="18" charset="0"/>
              <a:ea typeface="Cambria" panose="02040503050406030204" pitchFamily="18" charset="0"/>
            </a:endParaRPr>
          </a:p>
          <a:p>
            <a:pPr marL="0" indent="0" algn="ctr">
              <a:buNone/>
            </a:pPr>
            <a:r>
              <a:rPr lang="en-US" sz="4000" b="1" dirty="0">
                <a:solidFill>
                  <a:srgbClr val="00B0F0"/>
                </a:solidFill>
                <a:latin typeface="Cambria" panose="02040503050406030204" pitchFamily="18" charset="0"/>
                <a:ea typeface="Cambria" panose="02040503050406030204" pitchFamily="18" charset="0"/>
              </a:rPr>
              <a:t>         </a:t>
            </a:r>
          </a:p>
          <a:p>
            <a:pPr marL="0" indent="0" algn="ctr">
              <a:buNone/>
            </a:pPr>
            <a:r>
              <a:rPr lang="en-US" sz="4000" b="1" dirty="0">
                <a:solidFill>
                  <a:srgbClr val="FF0066"/>
                </a:solidFill>
                <a:latin typeface="Cambria" panose="02040503050406030204" pitchFamily="18" charset="0"/>
                <a:ea typeface="Cambria" panose="02040503050406030204" pitchFamily="18" charset="0"/>
              </a:rPr>
              <a:t>Module-1 Information </a:t>
            </a:r>
            <a:endParaRPr lang="en-IN" sz="1100" dirty="0"/>
          </a:p>
        </p:txBody>
      </p:sp>
      <p:sp>
        <p:nvSpPr>
          <p:cNvPr id="6" name="Date Placeholder 5">
            <a:extLst>
              <a:ext uri="{FF2B5EF4-FFF2-40B4-BE49-F238E27FC236}">
                <a16:creationId xmlns:a16="http://schemas.microsoft.com/office/drawing/2014/main" id="{EE0894DC-870D-EF4D-8DC8-14E1FC8B23D7}"/>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8541B65E-CA43-BF43-BD53-88F6071E4E86}"/>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C6A8AA32-088D-924C-9F7E-D077B415DE77}"/>
              </a:ext>
            </a:extLst>
          </p:cNvPr>
          <p:cNvPicPr>
            <a:picLocks noChangeAspect="1"/>
          </p:cNvPicPr>
          <p:nvPr/>
        </p:nvPicPr>
        <p:blipFill>
          <a:blip r:embed="rId2"/>
          <a:stretch>
            <a:fillRect/>
          </a:stretch>
        </p:blipFill>
        <p:spPr>
          <a:xfrm>
            <a:off x="10877626" y="0"/>
            <a:ext cx="1314374" cy="1314374"/>
          </a:xfrm>
          <a:prstGeom prst="rect">
            <a:avLst/>
          </a:prstGeom>
        </p:spPr>
      </p:pic>
      <p:sp>
        <p:nvSpPr>
          <p:cNvPr id="9" name="Oval 8">
            <a:extLst>
              <a:ext uri="{FF2B5EF4-FFF2-40B4-BE49-F238E27FC236}">
                <a16:creationId xmlns:a16="http://schemas.microsoft.com/office/drawing/2014/main" id="{3B5881CC-3373-D89C-FBD7-9904A358A8CE}"/>
              </a:ext>
            </a:extLst>
          </p:cNvPr>
          <p:cNvSpPr/>
          <p:nvPr/>
        </p:nvSpPr>
        <p:spPr>
          <a:xfrm>
            <a:off x="10795819" y="6356350"/>
            <a:ext cx="471949"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2</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38809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Task environments:  PEAS description</a:t>
            </a:r>
          </a:p>
        </p:txBody>
      </p:sp>
      <p:sp>
        <p:nvSpPr>
          <p:cNvPr id="27651" name="Rectangle 3"/>
          <p:cNvSpPr>
            <a:spLocks noGrp="1" noChangeArrowheads="1"/>
          </p:cNvSpPr>
          <p:nvPr>
            <p:ph type="body" idx="1"/>
          </p:nvPr>
        </p:nvSpPr>
        <p:spPr/>
        <p:txBody>
          <a:bodyPr/>
          <a:lstStyle/>
          <a:p>
            <a:pPr eaLnBrk="1" hangingPunct="1">
              <a:lnSpc>
                <a:spcPct val="90000"/>
              </a:lnSpc>
            </a:pPr>
            <a:r>
              <a:rPr lang="en-US" dirty="0"/>
              <a:t>TE:  The ‘problem’ to which a rational agent will provide a ‘solution’</a:t>
            </a:r>
          </a:p>
          <a:p>
            <a:pPr eaLnBrk="1" hangingPunct="1">
              <a:lnSpc>
                <a:spcPct val="90000"/>
              </a:lnSpc>
            </a:pPr>
            <a:r>
              <a:rPr lang="en-US" dirty="0"/>
              <a:t>Example:  designing an automated taxi</a:t>
            </a:r>
          </a:p>
          <a:p>
            <a:pPr lvl="1" eaLnBrk="1" hangingPunct="1">
              <a:lnSpc>
                <a:spcPct val="90000"/>
              </a:lnSpc>
            </a:pPr>
            <a:r>
              <a:rPr lang="en-US" b="1" dirty="0">
                <a:solidFill>
                  <a:srgbClr val="00B0F0"/>
                </a:solidFill>
              </a:rPr>
              <a:t>Performance measure</a:t>
            </a:r>
            <a:r>
              <a:rPr lang="en-US" dirty="0">
                <a:solidFill>
                  <a:srgbClr val="00B0F0"/>
                </a:solidFill>
              </a:rPr>
              <a:t>:  </a:t>
            </a:r>
            <a:r>
              <a:rPr lang="en-US" dirty="0"/>
              <a:t>safe, fast, legal, comfortable, maximizes profits</a:t>
            </a:r>
          </a:p>
          <a:p>
            <a:pPr lvl="1" eaLnBrk="1" hangingPunct="1">
              <a:lnSpc>
                <a:spcPct val="90000"/>
              </a:lnSpc>
            </a:pPr>
            <a:r>
              <a:rPr lang="en-US" b="1" dirty="0">
                <a:solidFill>
                  <a:srgbClr val="00B0F0"/>
                </a:solidFill>
              </a:rPr>
              <a:t>Environment:  </a:t>
            </a:r>
            <a:r>
              <a:rPr lang="en-US" dirty="0"/>
              <a:t>roads (highway, alley, 1 lane, …), other traffic, pedestrians, customers…</a:t>
            </a:r>
          </a:p>
          <a:p>
            <a:pPr lvl="1" eaLnBrk="1" hangingPunct="1">
              <a:lnSpc>
                <a:spcPct val="90000"/>
              </a:lnSpc>
            </a:pPr>
            <a:r>
              <a:rPr lang="en-US" b="1" dirty="0">
                <a:solidFill>
                  <a:srgbClr val="00B0F0"/>
                </a:solidFill>
              </a:rPr>
              <a:t>Actuators:  </a:t>
            </a:r>
            <a:r>
              <a:rPr lang="en-US" dirty="0"/>
              <a:t>steering, accelerator, display (for customers), horn (communicate with other vehicles), …</a:t>
            </a:r>
          </a:p>
          <a:p>
            <a:pPr lvl="1" eaLnBrk="1" hangingPunct="1">
              <a:lnSpc>
                <a:spcPct val="90000"/>
              </a:lnSpc>
            </a:pPr>
            <a:r>
              <a:rPr lang="en-US" b="1" dirty="0">
                <a:solidFill>
                  <a:srgbClr val="00B0F0"/>
                </a:solidFill>
              </a:rPr>
              <a:t>Sensors:  </a:t>
            </a:r>
            <a:r>
              <a:rPr lang="en-US" dirty="0"/>
              <a:t>cameras, sonar, speedometer, GPS, engine sensors, keyboard, …</a:t>
            </a:r>
          </a:p>
          <a:p>
            <a:pPr eaLnBrk="1" hangingPunct="1">
              <a:lnSpc>
                <a:spcPct val="90000"/>
              </a:lnSpc>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..PEAS example: internet shopping agent</a:t>
            </a:r>
          </a:p>
        </p:txBody>
      </p:sp>
      <p:sp>
        <p:nvSpPr>
          <p:cNvPr id="29699" name="Rectangle 3"/>
          <p:cNvSpPr>
            <a:spLocks noGrp="1" noChangeArrowheads="1"/>
          </p:cNvSpPr>
          <p:nvPr>
            <p:ph type="body" idx="1"/>
          </p:nvPr>
        </p:nvSpPr>
        <p:spPr/>
        <p:txBody>
          <a:bodyPr/>
          <a:lstStyle/>
          <a:p>
            <a:pPr eaLnBrk="1" hangingPunct="1"/>
            <a:r>
              <a:rPr lang="en-US"/>
              <a:t>Performance measures: price, quality, appropriateness, efficiency, …</a:t>
            </a:r>
          </a:p>
          <a:p>
            <a:pPr eaLnBrk="1" hangingPunct="1"/>
            <a:r>
              <a:rPr lang="en-US"/>
              <a:t>Environment: web pages, vendors, shippers</a:t>
            </a:r>
          </a:p>
          <a:p>
            <a:pPr eaLnBrk="1" hangingPunct="1"/>
            <a:r>
              <a:rPr lang="en-US"/>
              <a:t>Actuators: display to user, follow URL, fill in form</a:t>
            </a:r>
          </a:p>
          <a:p>
            <a:pPr eaLnBrk="1" hangingPunct="1"/>
            <a:r>
              <a:rPr lang="en-US"/>
              <a:t>“Sensors” (input?): HTML pages (text, graphics, scripts)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982398" y="304800"/>
            <a:ext cx="8227205" cy="640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120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More on environments</a:t>
            </a:r>
          </a:p>
        </p:txBody>
      </p:sp>
      <p:sp>
        <p:nvSpPr>
          <p:cNvPr id="30723" name="Rectangle 3"/>
          <p:cNvSpPr>
            <a:spLocks noGrp="1" noChangeArrowheads="1"/>
          </p:cNvSpPr>
          <p:nvPr>
            <p:ph type="body" idx="1"/>
          </p:nvPr>
        </p:nvSpPr>
        <p:spPr/>
        <p:txBody>
          <a:bodyPr/>
          <a:lstStyle/>
          <a:p>
            <a:pPr eaLnBrk="1" hangingPunct="1">
              <a:lnSpc>
                <a:spcPct val="90000"/>
              </a:lnSpc>
            </a:pPr>
            <a:r>
              <a:rPr lang="en-US"/>
              <a:t>Environment can be real, or artificial</a:t>
            </a:r>
          </a:p>
          <a:p>
            <a:pPr eaLnBrk="1" hangingPunct="1">
              <a:lnSpc>
                <a:spcPct val="90000"/>
              </a:lnSpc>
            </a:pPr>
            <a:r>
              <a:rPr lang="en-US"/>
              <a:t>Environment can be simple (ex:  conveyor belt for inspection robot) or complex/rich (ex:  flight simulator environment)</a:t>
            </a:r>
          </a:p>
          <a:p>
            <a:pPr eaLnBrk="1" hangingPunct="1">
              <a:lnSpc>
                <a:spcPct val="90000"/>
              </a:lnSpc>
            </a:pPr>
            <a:r>
              <a:rPr lang="en-US"/>
              <a:t>Key points are complexity of the relationships among the behavior of the robot, the percept sequence generated by the environment, and the performance measure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F2371-90D6-4E39-1142-772FE369B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799DA-CAFF-6680-E2B5-D9F7D59B4E63}"/>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Agents in AI</a:t>
            </a:r>
          </a:p>
        </p:txBody>
      </p:sp>
      <p:sp>
        <p:nvSpPr>
          <p:cNvPr id="4" name="Content Placeholder 3">
            <a:extLst>
              <a:ext uri="{FF2B5EF4-FFF2-40B4-BE49-F238E27FC236}">
                <a16:creationId xmlns:a16="http://schemas.microsoft.com/office/drawing/2014/main" id="{63407E50-B16B-F584-819F-00104B71AE8A}"/>
              </a:ext>
            </a:extLst>
          </p:cNvPr>
          <p:cNvSpPr>
            <a:spLocks noGrp="1"/>
          </p:cNvSpPr>
          <p:nvPr>
            <p:ph idx="1"/>
          </p:nvPr>
        </p:nvSpPr>
        <p:spPr>
          <a:xfrm>
            <a:off x="280219" y="717755"/>
            <a:ext cx="11587316" cy="5638595"/>
          </a:xfrm>
        </p:spPr>
        <p:txBody>
          <a:bodyPr>
            <a:normAutofit fontScale="92500" lnSpcReduction="10000"/>
          </a:bodyPr>
          <a:lstStyle/>
          <a:p>
            <a:pPr marL="0" indent="0" algn="just">
              <a:buNone/>
            </a:pPr>
            <a:r>
              <a:rPr lang="en-US" b="1" dirty="0">
                <a:solidFill>
                  <a:srgbClr val="0000FF"/>
                </a:solidFill>
                <a:latin typeface="Cambria" panose="02040503050406030204" pitchFamily="18" charset="0"/>
                <a:ea typeface="Cambria" panose="02040503050406030204" pitchFamily="18" charset="0"/>
              </a:rPr>
              <a:t>Agents Introduction</a:t>
            </a:r>
          </a:p>
          <a:p>
            <a:pPr marL="0" indent="0" algn="just">
              <a:buNone/>
            </a:pPr>
            <a:r>
              <a:rPr lang="en-US" sz="2400" b="1" dirty="0">
                <a:latin typeface="Cambria" panose="02040503050406030204" pitchFamily="18" charset="0"/>
                <a:ea typeface="Cambria" panose="02040503050406030204" pitchFamily="18" charset="0"/>
              </a:rPr>
              <a:t>In AI, an Agent is an autonomous software system that perceives its environment, reason about its environment, reasons about its goals, and takes actions to achieve those goals without human intervention.</a:t>
            </a:r>
          </a:p>
          <a:p>
            <a:pPr marL="0" indent="0" algn="just">
              <a:buNone/>
            </a:pPr>
            <a:r>
              <a:rPr lang="en-US" sz="2400" dirty="0">
                <a:latin typeface="Cambria" panose="02040503050406030204" pitchFamily="18" charset="0"/>
                <a:ea typeface="Cambria" panose="02040503050406030204" pitchFamily="18" charset="0"/>
              </a:rPr>
              <a:t>An </a:t>
            </a:r>
            <a:r>
              <a:rPr lang="en-US" sz="2400" b="1" dirty="0">
                <a:latin typeface="Cambria" panose="02040503050406030204" pitchFamily="18" charset="0"/>
                <a:ea typeface="Cambria" panose="02040503050406030204" pitchFamily="18" charset="0"/>
              </a:rPr>
              <a:t>agent</a:t>
            </a:r>
            <a:r>
              <a:rPr lang="en-US" sz="2400" dirty="0">
                <a:latin typeface="Cambria" panose="02040503050406030204" pitchFamily="18" charset="0"/>
                <a:ea typeface="Cambria" panose="02040503050406030204" pitchFamily="18" charset="0"/>
              </a:rPr>
              <a:t> is anything that can be viewed as </a:t>
            </a:r>
            <a:r>
              <a:rPr lang="en-US" sz="2400" b="1" dirty="0">
                <a:latin typeface="Cambria" panose="02040503050406030204" pitchFamily="18" charset="0"/>
                <a:ea typeface="Cambria" panose="02040503050406030204" pitchFamily="18" charset="0"/>
              </a:rPr>
              <a:t>perceiving</a:t>
            </a:r>
            <a:r>
              <a:rPr lang="en-US" sz="2400" dirty="0">
                <a:latin typeface="Cambria" panose="02040503050406030204" pitchFamily="18" charset="0"/>
                <a:ea typeface="Cambria" panose="02040503050406030204" pitchFamily="18" charset="0"/>
              </a:rPr>
              <a:t> its </a:t>
            </a:r>
            <a:r>
              <a:rPr lang="en-US" sz="2400" b="1" dirty="0">
                <a:latin typeface="Cambria" panose="02040503050406030204" pitchFamily="18" charset="0"/>
                <a:ea typeface="Cambria" panose="02040503050406030204" pitchFamily="18" charset="0"/>
              </a:rPr>
              <a:t>environment</a:t>
            </a:r>
            <a:r>
              <a:rPr lang="en-US" sz="2400" dirty="0">
                <a:latin typeface="Cambria" panose="02040503050406030204" pitchFamily="18" charset="0"/>
                <a:ea typeface="Cambria" panose="02040503050406030204" pitchFamily="18" charset="0"/>
              </a:rPr>
              <a:t> through </a:t>
            </a:r>
            <a:r>
              <a:rPr lang="en-US" sz="2400" b="1" dirty="0">
                <a:latin typeface="Cambria" panose="02040503050406030204" pitchFamily="18" charset="0"/>
                <a:ea typeface="Cambria" panose="02040503050406030204" pitchFamily="18" charset="0"/>
              </a:rPr>
              <a:t>sensors</a:t>
            </a:r>
            <a:r>
              <a:rPr lang="en-US" sz="2400" dirty="0">
                <a:latin typeface="Cambria" panose="02040503050406030204" pitchFamily="18" charset="0"/>
                <a:ea typeface="Cambria" panose="02040503050406030204" pitchFamily="18" charset="0"/>
              </a:rPr>
              <a:t> and </a:t>
            </a:r>
            <a:r>
              <a:rPr lang="en-US" sz="2400" b="1" dirty="0">
                <a:latin typeface="Cambria" panose="02040503050406030204" pitchFamily="18" charset="0"/>
                <a:ea typeface="Cambria" panose="02040503050406030204" pitchFamily="18" charset="0"/>
              </a:rPr>
              <a:t>acting</a:t>
            </a:r>
            <a:r>
              <a:rPr lang="en-US" sz="2400" dirty="0">
                <a:latin typeface="Cambria" panose="02040503050406030204" pitchFamily="18" charset="0"/>
                <a:ea typeface="Cambria" panose="02040503050406030204" pitchFamily="18" charset="0"/>
              </a:rPr>
              <a:t> upon that environment through </a:t>
            </a:r>
            <a:r>
              <a:rPr lang="en-US" sz="2400" b="1" dirty="0">
                <a:latin typeface="Cambria" panose="02040503050406030204" pitchFamily="18" charset="0"/>
                <a:ea typeface="Cambria" panose="02040503050406030204" pitchFamily="18" charset="0"/>
              </a:rPr>
              <a:t>actuators</a:t>
            </a:r>
            <a:r>
              <a:rPr lang="en-US" sz="2400" dirty="0">
                <a:latin typeface="Cambria" panose="02040503050406030204" pitchFamily="18" charset="0"/>
                <a:ea typeface="Cambria" panose="02040503050406030204" pitchFamily="18" charset="0"/>
              </a:rPr>
              <a:t>.</a:t>
            </a:r>
          </a:p>
          <a:p>
            <a:pPr marL="0" indent="0" algn="just">
              <a:buNone/>
            </a:pPr>
            <a:r>
              <a:rPr lang="en-US" b="1" dirty="0">
                <a:latin typeface="Cambria" panose="02040503050406030204" pitchFamily="18" charset="0"/>
                <a:ea typeface="Cambria" panose="02040503050406030204" pitchFamily="18" charset="0"/>
              </a:rPr>
              <a:t>Human agent - </a:t>
            </a:r>
            <a:r>
              <a:rPr lang="en-US" dirty="0">
                <a:latin typeface="Cambria" panose="02040503050406030204" pitchFamily="18" charset="0"/>
                <a:ea typeface="Cambria" panose="02040503050406030204" pitchFamily="18" charset="0"/>
              </a:rPr>
              <a:t>A human agent has </a:t>
            </a:r>
          </a:p>
          <a:p>
            <a:pPr lvl="1" algn="just">
              <a:buFont typeface="Wingdings" panose="05000000000000000000" pitchFamily="2" charset="2"/>
              <a:buChar char="ü"/>
            </a:pPr>
            <a:r>
              <a:rPr lang="en-US" dirty="0">
                <a:latin typeface="Cambria" panose="02040503050406030204" pitchFamily="18" charset="0"/>
                <a:ea typeface="Cambria" panose="02040503050406030204" pitchFamily="18" charset="0"/>
              </a:rPr>
              <a:t>eyes, ears, and other organs for sensors; </a:t>
            </a:r>
          </a:p>
          <a:p>
            <a:pPr lvl="1" algn="just">
              <a:buFont typeface="Wingdings" panose="05000000000000000000" pitchFamily="2" charset="2"/>
              <a:buChar char="ü"/>
            </a:pPr>
            <a:r>
              <a:rPr lang="en-US" dirty="0">
                <a:latin typeface="Cambria" panose="02040503050406030204" pitchFamily="18" charset="0"/>
                <a:ea typeface="Cambria" panose="02040503050406030204" pitchFamily="18" charset="0"/>
              </a:rPr>
              <a:t>hands, legs, mouth, and other body parts for actuators.</a:t>
            </a:r>
          </a:p>
          <a:p>
            <a:pPr marL="0" indent="0" algn="just">
              <a:buNone/>
            </a:pPr>
            <a:r>
              <a:rPr lang="en-US" b="1" dirty="0">
                <a:latin typeface="Cambria" panose="02040503050406030204" pitchFamily="18" charset="0"/>
                <a:ea typeface="Cambria" panose="02040503050406030204" pitchFamily="18" charset="0"/>
              </a:rPr>
              <a:t>Robotic agent - </a:t>
            </a:r>
            <a:r>
              <a:rPr lang="en-US" dirty="0">
                <a:latin typeface="Cambria" panose="02040503050406030204" pitchFamily="18" charset="0"/>
                <a:ea typeface="Cambria" panose="02040503050406030204" pitchFamily="18" charset="0"/>
              </a:rPr>
              <a:t>A robotic agent can have </a:t>
            </a:r>
          </a:p>
          <a:p>
            <a:pPr lvl="1" algn="just">
              <a:buFont typeface="Wingdings" panose="05000000000000000000" pitchFamily="2" charset="2"/>
              <a:buChar char="ü"/>
            </a:pPr>
            <a:r>
              <a:rPr lang="en-US" dirty="0">
                <a:latin typeface="Cambria" panose="02040503050406030204" pitchFamily="18" charset="0"/>
                <a:ea typeface="Cambria" panose="02040503050406030204" pitchFamily="18" charset="0"/>
              </a:rPr>
              <a:t>cameras and infrared range finders for sensors </a:t>
            </a:r>
          </a:p>
          <a:p>
            <a:pPr lvl="1" algn="just">
              <a:buFont typeface="Wingdings" panose="05000000000000000000" pitchFamily="2" charset="2"/>
              <a:buChar char="ü"/>
            </a:pPr>
            <a:r>
              <a:rPr lang="en-US" dirty="0">
                <a:latin typeface="Cambria" panose="02040503050406030204" pitchFamily="18" charset="0"/>
                <a:ea typeface="Cambria" panose="02040503050406030204" pitchFamily="18" charset="0"/>
              </a:rPr>
              <a:t>various motors for actuators</a:t>
            </a:r>
          </a:p>
          <a:p>
            <a:pPr marL="0" indent="0" algn="just">
              <a:buNone/>
            </a:pPr>
            <a:r>
              <a:rPr lang="en-US" b="1" dirty="0">
                <a:solidFill>
                  <a:srgbClr val="000000"/>
                </a:solidFill>
                <a:latin typeface="Times New Roman" panose="02020603050405020304" pitchFamily="18" charset="0"/>
                <a:cs typeface="Times New Roman" panose="02020603050405020304" pitchFamily="18" charset="0"/>
              </a:rPr>
              <a:t>Software Agent- </a:t>
            </a:r>
            <a:r>
              <a:rPr lang="en-US" dirty="0">
                <a:solidFill>
                  <a:srgbClr val="000000"/>
                </a:solidFill>
                <a:latin typeface="Times New Roman" panose="02020603050405020304" pitchFamily="18" charset="0"/>
                <a:cs typeface="Times New Roman" panose="02020603050405020304" pitchFamily="18" charset="0"/>
              </a:rPr>
              <a:t> Software agent can have </a:t>
            </a:r>
          </a:p>
          <a:p>
            <a:pPr lvl="1" algn="just">
              <a:buFont typeface="Wingdings" panose="05000000000000000000" pitchFamily="2" charset="2"/>
              <a:buChar char="ü"/>
            </a:pPr>
            <a:r>
              <a:rPr lang="en-US" dirty="0">
                <a:solidFill>
                  <a:srgbClr val="000000"/>
                </a:solidFill>
                <a:latin typeface="Times New Roman" panose="02020603050405020304" pitchFamily="18" charset="0"/>
                <a:cs typeface="Times New Roman" panose="02020603050405020304" pitchFamily="18" charset="0"/>
              </a:rPr>
              <a:t>keystrokes, file contents as sensory input and </a:t>
            </a:r>
          </a:p>
          <a:p>
            <a:pPr lvl="1" algn="just">
              <a:buFont typeface="Wingdings" panose="05000000000000000000" pitchFamily="2" charset="2"/>
              <a:buChar char="ü"/>
            </a:pPr>
            <a:r>
              <a:rPr lang="en-US" dirty="0">
                <a:solidFill>
                  <a:srgbClr val="000000"/>
                </a:solidFill>
                <a:latin typeface="Times New Roman" panose="02020603050405020304" pitchFamily="18" charset="0"/>
                <a:cs typeface="Times New Roman" panose="02020603050405020304" pitchFamily="18" charset="0"/>
              </a:rPr>
              <a:t>act on those inputs and display output on the screen. </a:t>
            </a:r>
          </a:p>
        </p:txBody>
      </p:sp>
      <p:sp>
        <p:nvSpPr>
          <p:cNvPr id="6" name="Date Placeholder 5">
            <a:extLst>
              <a:ext uri="{FF2B5EF4-FFF2-40B4-BE49-F238E27FC236}">
                <a16:creationId xmlns:a16="http://schemas.microsoft.com/office/drawing/2014/main" id="{82B9A354-4DC7-F8C7-02DA-64C6477F4044}"/>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F624A96D-E5A4-51FA-BC93-16C32E2B96F0}"/>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B27FEBCC-C6EF-A503-3687-72ABA47E2191}"/>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FBD63B7F-A64E-705B-F353-FE4A2D6F5071}"/>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39</a:t>
            </a:r>
            <a:endParaRPr lang="en-IN"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4ED5E661-6E15-D90E-7DAB-6C5B36E1FB5A}"/>
              </a:ext>
            </a:extLst>
          </p:cNvPr>
          <p:cNvPicPr>
            <a:picLocks noChangeAspect="1"/>
          </p:cNvPicPr>
          <p:nvPr/>
        </p:nvPicPr>
        <p:blipFill>
          <a:blip r:embed="rId3"/>
          <a:stretch>
            <a:fillRect/>
          </a:stretch>
        </p:blipFill>
        <p:spPr>
          <a:xfrm>
            <a:off x="7546260" y="2800438"/>
            <a:ext cx="4365521" cy="2617136"/>
          </a:xfrm>
          <a:prstGeom prst="rect">
            <a:avLst/>
          </a:prstGeom>
        </p:spPr>
      </p:pic>
    </p:spTree>
    <p:extLst>
      <p:ext uri="{BB962C8B-B14F-4D97-AF65-F5344CB8AC3E}">
        <p14:creationId xmlns:p14="http://schemas.microsoft.com/office/powerpoint/2010/main" val="1626378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8CB16-97E1-E164-3BAC-397BF784B9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94ADBC-6D53-C4FF-989A-B97A1E2C868F}"/>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Agents in AI</a:t>
            </a:r>
          </a:p>
        </p:txBody>
      </p:sp>
      <p:sp>
        <p:nvSpPr>
          <p:cNvPr id="4" name="Content Placeholder 3">
            <a:extLst>
              <a:ext uri="{FF2B5EF4-FFF2-40B4-BE49-F238E27FC236}">
                <a16:creationId xmlns:a16="http://schemas.microsoft.com/office/drawing/2014/main" id="{A4CE59FA-3108-C264-0652-AEA1D9D8D917}"/>
              </a:ext>
            </a:extLst>
          </p:cNvPr>
          <p:cNvSpPr>
            <a:spLocks noGrp="1"/>
          </p:cNvSpPr>
          <p:nvPr>
            <p:ph idx="1"/>
          </p:nvPr>
        </p:nvSpPr>
        <p:spPr>
          <a:xfrm>
            <a:off x="280219" y="810425"/>
            <a:ext cx="11587316" cy="5366539"/>
          </a:xfrm>
        </p:spPr>
        <p:txBody>
          <a:bodyPr>
            <a:normAutofit lnSpcReduction="10000"/>
          </a:bodyPr>
          <a:lstStyle/>
          <a:p>
            <a:pPr marL="0" indent="0" algn="just">
              <a:buNone/>
            </a:pPr>
            <a:r>
              <a:rPr lang="en-US" b="1" dirty="0">
                <a:solidFill>
                  <a:srgbClr val="0000FF"/>
                </a:solidFill>
                <a:latin typeface="Cambria" panose="02040503050406030204" pitchFamily="18" charset="0"/>
                <a:ea typeface="Cambria" panose="02040503050406030204" pitchFamily="18" charset="0"/>
              </a:rPr>
              <a:t>Agents Introduction</a:t>
            </a:r>
          </a:p>
          <a:p>
            <a:pPr marL="0" indent="0" algn="just">
              <a:buNone/>
            </a:pPr>
            <a:r>
              <a:rPr lang="en-US" b="1" dirty="0">
                <a:latin typeface="Cambria" panose="02040503050406030204" pitchFamily="18" charset="0"/>
                <a:ea typeface="Cambria" panose="02040503050406030204" pitchFamily="18" charset="0"/>
                <a:cs typeface="Times New Roman" panose="02020603050405020304" pitchFamily="18" charset="0"/>
              </a:rPr>
              <a:t>Sensor:</a:t>
            </a:r>
            <a:r>
              <a:rPr lang="en-US" dirty="0">
                <a:latin typeface="Cambria" panose="02040503050406030204" pitchFamily="18" charset="0"/>
                <a:ea typeface="Cambria" panose="02040503050406030204" pitchFamily="18" charset="0"/>
                <a:cs typeface="Times New Roman" panose="02020603050405020304" pitchFamily="18" charset="0"/>
              </a:rPr>
              <a:t> Sensor is a device which detects the change in the environment and sends the information to other electronic devices. An agent observes its environment through sensors.</a:t>
            </a:r>
          </a:p>
          <a:p>
            <a:pPr marL="0" indent="0" algn="just">
              <a:buNone/>
            </a:pPr>
            <a:r>
              <a:rPr lang="en-US" b="1" dirty="0">
                <a:latin typeface="Cambria" panose="02040503050406030204" pitchFamily="18" charset="0"/>
                <a:ea typeface="Cambria" panose="02040503050406030204" pitchFamily="18" charset="0"/>
                <a:cs typeface="Times New Roman" panose="02020603050405020304" pitchFamily="18" charset="0"/>
              </a:rPr>
              <a:t>Actuators: </a:t>
            </a:r>
            <a:r>
              <a:rPr lang="en-US" dirty="0">
                <a:latin typeface="Cambria" panose="02040503050406030204" pitchFamily="18" charset="0"/>
                <a:ea typeface="Cambria" panose="02040503050406030204" pitchFamily="18" charset="0"/>
                <a:cs typeface="Times New Roman" panose="02020603050405020304" pitchFamily="18" charset="0"/>
              </a:rPr>
              <a:t>Actuators are the component of machines that converts energy into motion. The actuators are only responsible for moving and controlling a system. An actuator can be an electric motor, gears, rails, etc.</a:t>
            </a:r>
          </a:p>
          <a:p>
            <a:pPr marL="0" indent="0" algn="just">
              <a:buNone/>
            </a:pPr>
            <a:r>
              <a:rPr lang="en-US" b="1" dirty="0">
                <a:latin typeface="Cambria" panose="02040503050406030204" pitchFamily="18" charset="0"/>
                <a:ea typeface="Cambria" panose="02040503050406030204" pitchFamily="18" charset="0"/>
                <a:cs typeface="Times New Roman" panose="02020603050405020304" pitchFamily="18" charset="0"/>
              </a:rPr>
              <a:t>Effectors:</a:t>
            </a:r>
            <a:r>
              <a:rPr lang="en-US" dirty="0">
                <a:latin typeface="Cambria" panose="02040503050406030204" pitchFamily="18" charset="0"/>
                <a:ea typeface="Cambria" panose="02040503050406030204" pitchFamily="18" charset="0"/>
                <a:cs typeface="Times New Roman" panose="02020603050405020304" pitchFamily="18" charset="0"/>
              </a:rPr>
              <a:t> Effectors are the devices which affect the environment. Effectors can be legs, wheels, arms, fingers, wings, fins, and display screen.</a:t>
            </a:r>
          </a:p>
          <a:p>
            <a:pPr marL="342900" indent="-342900" algn="just">
              <a:buFont typeface="Wingdings" panose="05000000000000000000" pitchFamily="2" charset="2"/>
              <a:buChar char="Ø"/>
            </a:pPr>
            <a:endParaRPr lang="en-US" sz="300"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a:p>
            <a:pPr marL="0" indent="0" algn="just">
              <a:buNone/>
            </a:pPr>
            <a:r>
              <a:rPr lang="en-US" u="sng" dirty="0">
                <a:latin typeface="Cambria" panose="02040503050406030204" pitchFamily="18" charset="0"/>
                <a:ea typeface="Cambria" panose="02040503050406030204" pitchFamily="18" charset="0"/>
              </a:rPr>
              <a:t>Humans set goals, but an AI agent independently chooses the best actions it needs to perform to achieve those goals.</a:t>
            </a:r>
          </a:p>
          <a:p>
            <a:pPr marL="0" indent="0" algn="just">
              <a:buNone/>
            </a:pPr>
            <a:r>
              <a:rPr lang="en-US" u="sng" dirty="0">
                <a:latin typeface="Cambria" panose="02040503050406030204" pitchFamily="18" charset="0"/>
                <a:ea typeface="Cambria" panose="02040503050406030204" pitchFamily="18" charset="0"/>
              </a:rPr>
              <a:t>AI agents are software systems that use AI to pursue goals and complete tasks on behalf of users. </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IN" sz="2600"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9EF2A2A9-C59E-5781-3E0A-C2364284164E}"/>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2394F83A-F36E-F2DD-F595-9B49CCA21AD5}"/>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F23FE1B4-885A-865E-A9A5-5E1DAA294863}"/>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35A00B02-111F-5BE5-4F7F-96D913CA0444}"/>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40</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67023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76325" y="214071"/>
            <a:ext cx="8018145" cy="321242"/>
          </a:xfrm>
          <a:prstGeom prst="rect">
            <a:avLst/>
          </a:prstGeom>
        </p:spPr>
        <p:txBody>
          <a:bodyPr vert="horz" wrap="square" lIns="0" tIns="13335" rIns="0" bIns="0" rtlCol="0">
            <a:spAutoFit/>
          </a:bodyPr>
          <a:lstStyle/>
          <a:p>
            <a:pPr marL="12700">
              <a:lnSpc>
                <a:spcPct val="100000"/>
              </a:lnSpc>
              <a:spcBef>
                <a:spcPts val="105"/>
              </a:spcBef>
            </a:pPr>
            <a:r>
              <a:rPr lang="en-US" sz="2000" dirty="0">
                <a:solidFill>
                  <a:srgbClr val="404040"/>
                </a:solidFill>
                <a:latin typeface="Calibri"/>
                <a:cs typeface="Calibri"/>
              </a:rPr>
              <a:t>T</a:t>
            </a:r>
            <a:r>
              <a:rPr sz="2000" dirty="0">
                <a:solidFill>
                  <a:srgbClr val="404040"/>
                </a:solidFill>
                <a:latin typeface="Calibri"/>
                <a:cs typeface="Calibri"/>
              </a:rPr>
              <a:t>erm</a:t>
            </a:r>
            <a:r>
              <a:rPr sz="2000" spc="-40" dirty="0">
                <a:solidFill>
                  <a:srgbClr val="404040"/>
                </a:solidFill>
                <a:latin typeface="Calibri"/>
                <a:cs typeface="Calibri"/>
              </a:rPr>
              <a:t> </a:t>
            </a:r>
            <a:r>
              <a:rPr sz="2000" dirty="0">
                <a:solidFill>
                  <a:srgbClr val="404040"/>
                </a:solidFill>
                <a:latin typeface="Calibri"/>
                <a:cs typeface="Calibri"/>
              </a:rPr>
              <a:t>percept</a:t>
            </a:r>
            <a:r>
              <a:rPr sz="2000" spc="-55" dirty="0">
                <a:solidFill>
                  <a:srgbClr val="404040"/>
                </a:solidFill>
                <a:latin typeface="Calibri"/>
                <a:cs typeface="Calibri"/>
              </a:rPr>
              <a:t> </a:t>
            </a:r>
            <a:r>
              <a:rPr sz="2000" dirty="0">
                <a:solidFill>
                  <a:srgbClr val="404040"/>
                </a:solidFill>
                <a:latin typeface="Calibri"/>
                <a:cs typeface="Calibri"/>
              </a:rPr>
              <a:t>to</a:t>
            </a:r>
            <a:r>
              <a:rPr sz="2000" spc="-50" dirty="0">
                <a:solidFill>
                  <a:srgbClr val="404040"/>
                </a:solidFill>
                <a:latin typeface="Calibri"/>
                <a:cs typeface="Calibri"/>
              </a:rPr>
              <a:t> </a:t>
            </a:r>
            <a:r>
              <a:rPr sz="2000" spc="-10" dirty="0">
                <a:solidFill>
                  <a:srgbClr val="404040"/>
                </a:solidFill>
                <a:latin typeface="Calibri"/>
                <a:cs typeface="Calibri"/>
              </a:rPr>
              <a:t>refer</a:t>
            </a:r>
            <a:r>
              <a:rPr sz="2000" spc="-55" dirty="0">
                <a:solidFill>
                  <a:srgbClr val="404040"/>
                </a:solidFill>
                <a:latin typeface="Calibri"/>
                <a:cs typeface="Calibri"/>
              </a:rPr>
              <a:t> </a:t>
            </a:r>
            <a:r>
              <a:rPr sz="2000" dirty="0">
                <a:solidFill>
                  <a:srgbClr val="404040"/>
                </a:solidFill>
                <a:latin typeface="Calibri"/>
                <a:cs typeface="Calibri"/>
              </a:rPr>
              <a:t>to</a:t>
            </a:r>
            <a:r>
              <a:rPr sz="2000" spc="-55" dirty="0">
                <a:solidFill>
                  <a:srgbClr val="404040"/>
                </a:solidFill>
                <a:latin typeface="Calibri"/>
                <a:cs typeface="Calibri"/>
              </a:rPr>
              <a:t> </a:t>
            </a:r>
            <a:r>
              <a:rPr sz="2000" dirty="0">
                <a:solidFill>
                  <a:srgbClr val="404040"/>
                </a:solidFill>
                <a:latin typeface="Calibri"/>
                <a:cs typeface="Calibri"/>
              </a:rPr>
              <a:t>the</a:t>
            </a:r>
            <a:r>
              <a:rPr sz="2000" spc="-45" dirty="0">
                <a:solidFill>
                  <a:srgbClr val="404040"/>
                </a:solidFill>
                <a:latin typeface="Calibri"/>
                <a:cs typeface="Calibri"/>
              </a:rPr>
              <a:t> </a:t>
            </a:r>
            <a:r>
              <a:rPr sz="2000" spc="-10" dirty="0">
                <a:solidFill>
                  <a:srgbClr val="404040"/>
                </a:solidFill>
                <a:latin typeface="Calibri"/>
                <a:cs typeface="Calibri"/>
              </a:rPr>
              <a:t>agent’s</a:t>
            </a:r>
            <a:r>
              <a:rPr sz="2000" spc="-60" dirty="0">
                <a:solidFill>
                  <a:srgbClr val="404040"/>
                </a:solidFill>
                <a:latin typeface="Calibri"/>
                <a:cs typeface="Calibri"/>
              </a:rPr>
              <a:t> </a:t>
            </a:r>
            <a:r>
              <a:rPr sz="2000" dirty="0">
                <a:solidFill>
                  <a:srgbClr val="404040"/>
                </a:solidFill>
                <a:latin typeface="Calibri"/>
                <a:cs typeface="Calibri"/>
              </a:rPr>
              <a:t>perceptual</a:t>
            </a:r>
            <a:r>
              <a:rPr sz="2000" spc="-60" dirty="0">
                <a:solidFill>
                  <a:srgbClr val="404040"/>
                </a:solidFill>
                <a:latin typeface="Calibri"/>
                <a:cs typeface="Calibri"/>
              </a:rPr>
              <a:t> </a:t>
            </a:r>
            <a:r>
              <a:rPr sz="2000" dirty="0">
                <a:solidFill>
                  <a:srgbClr val="404040"/>
                </a:solidFill>
                <a:latin typeface="Calibri"/>
                <a:cs typeface="Calibri"/>
              </a:rPr>
              <a:t>inputs</a:t>
            </a:r>
            <a:r>
              <a:rPr sz="2000" spc="-45" dirty="0">
                <a:solidFill>
                  <a:srgbClr val="404040"/>
                </a:solidFill>
                <a:latin typeface="Calibri"/>
                <a:cs typeface="Calibri"/>
              </a:rPr>
              <a:t> </a:t>
            </a:r>
            <a:r>
              <a:rPr sz="2000" dirty="0">
                <a:solidFill>
                  <a:srgbClr val="404040"/>
                </a:solidFill>
                <a:latin typeface="Calibri"/>
                <a:cs typeface="Calibri"/>
              </a:rPr>
              <a:t>at</a:t>
            </a:r>
            <a:r>
              <a:rPr sz="2000" spc="-50" dirty="0">
                <a:solidFill>
                  <a:srgbClr val="404040"/>
                </a:solidFill>
                <a:latin typeface="Calibri"/>
                <a:cs typeface="Calibri"/>
              </a:rPr>
              <a:t> </a:t>
            </a:r>
            <a:r>
              <a:rPr sz="2000" dirty="0">
                <a:solidFill>
                  <a:srgbClr val="404040"/>
                </a:solidFill>
                <a:latin typeface="Calibri"/>
                <a:cs typeface="Calibri"/>
              </a:rPr>
              <a:t>any</a:t>
            </a:r>
            <a:r>
              <a:rPr sz="2000" spc="-60" dirty="0">
                <a:solidFill>
                  <a:srgbClr val="404040"/>
                </a:solidFill>
                <a:latin typeface="Calibri"/>
                <a:cs typeface="Calibri"/>
              </a:rPr>
              <a:t> </a:t>
            </a:r>
            <a:r>
              <a:rPr sz="2000" dirty="0">
                <a:solidFill>
                  <a:srgbClr val="404040"/>
                </a:solidFill>
                <a:latin typeface="Calibri"/>
                <a:cs typeface="Calibri"/>
              </a:rPr>
              <a:t>given</a:t>
            </a:r>
            <a:r>
              <a:rPr sz="2000" spc="-50" dirty="0">
                <a:solidFill>
                  <a:srgbClr val="404040"/>
                </a:solidFill>
                <a:latin typeface="Calibri"/>
                <a:cs typeface="Calibri"/>
              </a:rPr>
              <a:t> </a:t>
            </a:r>
            <a:r>
              <a:rPr sz="2000" spc="-10" dirty="0">
                <a:solidFill>
                  <a:srgbClr val="404040"/>
                </a:solidFill>
                <a:latin typeface="Calibri"/>
                <a:cs typeface="Calibri"/>
              </a:rPr>
              <a:t>instant</a:t>
            </a:r>
            <a:endParaRPr sz="2000" dirty="0">
              <a:latin typeface="Calibri"/>
              <a:cs typeface="Calibri"/>
            </a:endParaRPr>
          </a:p>
        </p:txBody>
      </p:sp>
      <p:sp>
        <p:nvSpPr>
          <p:cNvPr id="6" name="object 6"/>
          <p:cNvSpPr txBox="1"/>
          <p:nvPr/>
        </p:nvSpPr>
        <p:spPr>
          <a:xfrm>
            <a:off x="1084580" y="521563"/>
            <a:ext cx="10088880" cy="4623060"/>
          </a:xfrm>
          <a:prstGeom prst="rect">
            <a:avLst/>
          </a:prstGeom>
        </p:spPr>
        <p:txBody>
          <a:bodyPr vert="horz" wrap="square" lIns="0" tIns="158750" rIns="0" bIns="0" rtlCol="0">
            <a:spAutoFit/>
          </a:bodyPr>
          <a:lstStyle/>
          <a:p>
            <a:pPr marR="19050" algn="ctr">
              <a:lnSpc>
                <a:spcPct val="100000"/>
              </a:lnSpc>
              <a:spcBef>
                <a:spcPts val="1250"/>
              </a:spcBef>
            </a:pPr>
            <a:r>
              <a:rPr sz="2000" dirty="0">
                <a:solidFill>
                  <a:srgbClr val="404040"/>
                </a:solidFill>
                <a:latin typeface="Calibri"/>
                <a:cs typeface="Calibri"/>
              </a:rPr>
              <a:t>An</a:t>
            </a:r>
            <a:r>
              <a:rPr sz="2000" spc="-60" dirty="0">
                <a:solidFill>
                  <a:srgbClr val="404040"/>
                </a:solidFill>
                <a:latin typeface="Calibri"/>
                <a:cs typeface="Calibri"/>
              </a:rPr>
              <a:t> </a:t>
            </a:r>
            <a:r>
              <a:rPr sz="2000" spc="-10" dirty="0">
                <a:solidFill>
                  <a:srgbClr val="404040"/>
                </a:solidFill>
                <a:latin typeface="Calibri"/>
                <a:cs typeface="Calibri"/>
              </a:rPr>
              <a:t>agent’s</a:t>
            </a:r>
            <a:r>
              <a:rPr sz="2000" spc="-65" dirty="0">
                <a:solidFill>
                  <a:srgbClr val="404040"/>
                </a:solidFill>
                <a:latin typeface="Calibri"/>
                <a:cs typeface="Calibri"/>
              </a:rPr>
              <a:t> </a:t>
            </a:r>
            <a:r>
              <a:rPr sz="2000" dirty="0">
                <a:solidFill>
                  <a:srgbClr val="404040"/>
                </a:solidFill>
                <a:latin typeface="Calibri"/>
                <a:cs typeface="Calibri"/>
              </a:rPr>
              <a:t>percept</a:t>
            </a:r>
            <a:r>
              <a:rPr sz="2000" spc="-65" dirty="0">
                <a:solidFill>
                  <a:srgbClr val="404040"/>
                </a:solidFill>
                <a:latin typeface="Calibri"/>
                <a:cs typeface="Calibri"/>
              </a:rPr>
              <a:t> </a:t>
            </a:r>
            <a:r>
              <a:rPr sz="2000" dirty="0">
                <a:solidFill>
                  <a:srgbClr val="404040"/>
                </a:solidFill>
                <a:latin typeface="Calibri"/>
                <a:cs typeface="Calibri"/>
              </a:rPr>
              <a:t>sequence</a:t>
            </a:r>
            <a:r>
              <a:rPr sz="2000" spc="-50" dirty="0">
                <a:solidFill>
                  <a:srgbClr val="404040"/>
                </a:solidFill>
                <a:latin typeface="Calibri"/>
                <a:cs typeface="Calibri"/>
              </a:rPr>
              <a:t> </a:t>
            </a:r>
            <a:r>
              <a:rPr sz="2000" dirty="0">
                <a:solidFill>
                  <a:srgbClr val="404040"/>
                </a:solidFill>
                <a:latin typeface="Calibri"/>
                <a:cs typeface="Calibri"/>
              </a:rPr>
              <a:t>is</a:t>
            </a:r>
            <a:r>
              <a:rPr sz="2000" spc="-55" dirty="0">
                <a:solidFill>
                  <a:srgbClr val="404040"/>
                </a:solidFill>
                <a:latin typeface="Calibri"/>
                <a:cs typeface="Calibri"/>
              </a:rPr>
              <a:t> </a:t>
            </a:r>
            <a:r>
              <a:rPr sz="2000" dirty="0">
                <a:solidFill>
                  <a:srgbClr val="404040"/>
                </a:solidFill>
                <a:latin typeface="Calibri"/>
                <a:cs typeface="Calibri"/>
              </a:rPr>
              <a:t>the</a:t>
            </a:r>
            <a:r>
              <a:rPr sz="2000" spc="-55" dirty="0">
                <a:solidFill>
                  <a:srgbClr val="404040"/>
                </a:solidFill>
                <a:latin typeface="Calibri"/>
                <a:cs typeface="Calibri"/>
              </a:rPr>
              <a:t> </a:t>
            </a:r>
            <a:r>
              <a:rPr sz="2000" dirty="0">
                <a:solidFill>
                  <a:srgbClr val="404040"/>
                </a:solidFill>
                <a:latin typeface="Calibri"/>
                <a:cs typeface="Calibri"/>
              </a:rPr>
              <a:t>complete</a:t>
            </a:r>
            <a:r>
              <a:rPr sz="2000" spc="-50" dirty="0">
                <a:solidFill>
                  <a:srgbClr val="404040"/>
                </a:solidFill>
                <a:latin typeface="Calibri"/>
                <a:cs typeface="Calibri"/>
              </a:rPr>
              <a:t> </a:t>
            </a:r>
            <a:r>
              <a:rPr sz="2000" dirty="0">
                <a:solidFill>
                  <a:srgbClr val="404040"/>
                </a:solidFill>
                <a:latin typeface="Calibri"/>
                <a:cs typeface="Calibri"/>
              </a:rPr>
              <a:t>history</a:t>
            </a:r>
            <a:r>
              <a:rPr sz="2000" spc="-45" dirty="0">
                <a:solidFill>
                  <a:srgbClr val="404040"/>
                </a:solidFill>
                <a:latin typeface="Calibri"/>
                <a:cs typeface="Calibri"/>
              </a:rPr>
              <a:t> </a:t>
            </a:r>
            <a:r>
              <a:rPr sz="2000" dirty="0">
                <a:solidFill>
                  <a:srgbClr val="404040"/>
                </a:solidFill>
                <a:latin typeface="Calibri"/>
                <a:cs typeface="Calibri"/>
              </a:rPr>
              <a:t>of</a:t>
            </a:r>
            <a:r>
              <a:rPr sz="2000" spc="-55" dirty="0">
                <a:solidFill>
                  <a:srgbClr val="404040"/>
                </a:solidFill>
                <a:latin typeface="Calibri"/>
                <a:cs typeface="Calibri"/>
              </a:rPr>
              <a:t> </a:t>
            </a:r>
            <a:r>
              <a:rPr sz="2000" dirty="0">
                <a:solidFill>
                  <a:srgbClr val="404040"/>
                </a:solidFill>
                <a:latin typeface="Calibri"/>
                <a:cs typeface="Calibri"/>
              </a:rPr>
              <a:t>everything</a:t>
            </a:r>
            <a:r>
              <a:rPr sz="2000" spc="-65" dirty="0">
                <a:solidFill>
                  <a:srgbClr val="404040"/>
                </a:solidFill>
                <a:latin typeface="Calibri"/>
                <a:cs typeface="Calibri"/>
              </a:rPr>
              <a:t> </a:t>
            </a:r>
            <a:r>
              <a:rPr sz="2000" dirty="0">
                <a:solidFill>
                  <a:srgbClr val="404040"/>
                </a:solidFill>
                <a:latin typeface="Calibri"/>
                <a:cs typeface="Calibri"/>
              </a:rPr>
              <a:t>the</a:t>
            </a:r>
            <a:r>
              <a:rPr sz="2000" spc="-50" dirty="0">
                <a:solidFill>
                  <a:srgbClr val="404040"/>
                </a:solidFill>
                <a:latin typeface="Calibri"/>
                <a:cs typeface="Calibri"/>
              </a:rPr>
              <a:t> </a:t>
            </a:r>
            <a:r>
              <a:rPr sz="2000" dirty="0">
                <a:solidFill>
                  <a:srgbClr val="404040"/>
                </a:solidFill>
                <a:latin typeface="Calibri"/>
                <a:cs typeface="Calibri"/>
              </a:rPr>
              <a:t>agent</a:t>
            </a:r>
            <a:r>
              <a:rPr sz="2000" spc="-60" dirty="0">
                <a:solidFill>
                  <a:srgbClr val="404040"/>
                </a:solidFill>
                <a:latin typeface="Calibri"/>
                <a:cs typeface="Calibri"/>
              </a:rPr>
              <a:t> </a:t>
            </a:r>
            <a:r>
              <a:rPr sz="2000" dirty="0">
                <a:solidFill>
                  <a:srgbClr val="404040"/>
                </a:solidFill>
                <a:latin typeface="Calibri"/>
                <a:cs typeface="Calibri"/>
              </a:rPr>
              <a:t>has</a:t>
            </a:r>
            <a:r>
              <a:rPr sz="2000" spc="-50" dirty="0">
                <a:solidFill>
                  <a:srgbClr val="404040"/>
                </a:solidFill>
                <a:latin typeface="Calibri"/>
                <a:cs typeface="Calibri"/>
              </a:rPr>
              <a:t> </a:t>
            </a:r>
            <a:r>
              <a:rPr sz="2000" dirty="0">
                <a:solidFill>
                  <a:srgbClr val="404040"/>
                </a:solidFill>
                <a:latin typeface="Calibri"/>
                <a:cs typeface="Calibri"/>
              </a:rPr>
              <a:t>ever</a:t>
            </a:r>
            <a:r>
              <a:rPr sz="2000" spc="-45" dirty="0">
                <a:solidFill>
                  <a:srgbClr val="404040"/>
                </a:solidFill>
                <a:latin typeface="Calibri"/>
                <a:cs typeface="Calibri"/>
              </a:rPr>
              <a:t> </a:t>
            </a:r>
            <a:r>
              <a:rPr sz="2000" spc="-10" dirty="0">
                <a:solidFill>
                  <a:srgbClr val="404040"/>
                </a:solidFill>
                <a:latin typeface="Calibri"/>
                <a:cs typeface="Calibri"/>
              </a:rPr>
              <a:t>perceived</a:t>
            </a:r>
            <a:endParaRPr sz="2000" dirty="0">
              <a:latin typeface="Calibri"/>
              <a:cs typeface="Calibri"/>
            </a:endParaRPr>
          </a:p>
          <a:p>
            <a:pPr marL="85090" algn="ctr">
              <a:lnSpc>
                <a:spcPts val="2280"/>
              </a:lnSpc>
              <a:spcBef>
                <a:spcPts val="1150"/>
              </a:spcBef>
            </a:pPr>
            <a:r>
              <a:rPr sz="2000" b="1" i="1" dirty="0">
                <a:solidFill>
                  <a:srgbClr val="404040"/>
                </a:solidFill>
                <a:latin typeface="Calibri"/>
                <a:cs typeface="Calibri"/>
              </a:rPr>
              <a:t>an</a:t>
            </a:r>
            <a:r>
              <a:rPr sz="2000" b="1" i="1" spc="-50" dirty="0">
                <a:solidFill>
                  <a:srgbClr val="404040"/>
                </a:solidFill>
                <a:latin typeface="Calibri"/>
                <a:cs typeface="Calibri"/>
              </a:rPr>
              <a:t> </a:t>
            </a:r>
            <a:r>
              <a:rPr sz="2000" b="1" i="1" dirty="0">
                <a:solidFill>
                  <a:srgbClr val="404040"/>
                </a:solidFill>
                <a:latin typeface="Calibri"/>
                <a:cs typeface="Calibri"/>
              </a:rPr>
              <a:t>agent’s</a:t>
            </a:r>
            <a:r>
              <a:rPr sz="2000" b="1" i="1" spc="-50" dirty="0">
                <a:solidFill>
                  <a:srgbClr val="404040"/>
                </a:solidFill>
                <a:latin typeface="Calibri"/>
                <a:cs typeface="Calibri"/>
              </a:rPr>
              <a:t> </a:t>
            </a:r>
            <a:r>
              <a:rPr sz="2000" b="1" i="1" dirty="0">
                <a:solidFill>
                  <a:srgbClr val="404040"/>
                </a:solidFill>
                <a:latin typeface="Calibri"/>
                <a:cs typeface="Calibri"/>
              </a:rPr>
              <a:t>choice</a:t>
            </a:r>
            <a:r>
              <a:rPr sz="2000" b="1" i="1" spc="-40" dirty="0">
                <a:solidFill>
                  <a:srgbClr val="404040"/>
                </a:solidFill>
                <a:latin typeface="Calibri"/>
                <a:cs typeface="Calibri"/>
              </a:rPr>
              <a:t> </a:t>
            </a:r>
            <a:r>
              <a:rPr sz="2000" b="1" i="1" dirty="0">
                <a:solidFill>
                  <a:srgbClr val="404040"/>
                </a:solidFill>
                <a:latin typeface="Calibri"/>
                <a:cs typeface="Calibri"/>
              </a:rPr>
              <a:t>of</a:t>
            </a:r>
            <a:r>
              <a:rPr sz="2000" b="1" i="1" spc="-30" dirty="0">
                <a:solidFill>
                  <a:srgbClr val="404040"/>
                </a:solidFill>
                <a:latin typeface="Calibri"/>
                <a:cs typeface="Calibri"/>
              </a:rPr>
              <a:t> </a:t>
            </a:r>
            <a:r>
              <a:rPr sz="2000" b="1" i="1" dirty="0">
                <a:solidFill>
                  <a:srgbClr val="404040"/>
                </a:solidFill>
                <a:latin typeface="Calibri"/>
                <a:cs typeface="Calibri"/>
              </a:rPr>
              <a:t>action</a:t>
            </a:r>
            <a:r>
              <a:rPr sz="2000" b="1" i="1" spc="-55" dirty="0">
                <a:solidFill>
                  <a:srgbClr val="404040"/>
                </a:solidFill>
                <a:latin typeface="Calibri"/>
                <a:cs typeface="Calibri"/>
              </a:rPr>
              <a:t> </a:t>
            </a:r>
            <a:r>
              <a:rPr sz="2000" b="1" i="1" dirty="0">
                <a:solidFill>
                  <a:srgbClr val="404040"/>
                </a:solidFill>
                <a:latin typeface="Calibri"/>
                <a:cs typeface="Calibri"/>
              </a:rPr>
              <a:t>at</a:t>
            </a:r>
            <a:r>
              <a:rPr sz="2000" b="1" i="1" spc="-45" dirty="0">
                <a:solidFill>
                  <a:srgbClr val="404040"/>
                </a:solidFill>
                <a:latin typeface="Calibri"/>
                <a:cs typeface="Calibri"/>
              </a:rPr>
              <a:t> </a:t>
            </a:r>
            <a:r>
              <a:rPr sz="2000" b="1" i="1" dirty="0">
                <a:solidFill>
                  <a:srgbClr val="404040"/>
                </a:solidFill>
                <a:latin typeface="Calibri"/>
                <a:cs typeface="Calibri"/>
              </a:rPr>
              <a:t>any</a:t>
            </a:r>
            <a:r>
              <a:rPr sz="2000" b="1" i="1" spc="-40" dirty="0">
                <a:solidFill>
                  <a:srgbClr val="404040"/>
                </a:solidFill>
                <a:latin typeface="Calibri"/>
                <a:cs typeface="Calibri"/>
              </a:rPr>
              <a:t> </a:t>
            </a:r>
            <a:r>
              <a:rPr sz="2000" b="1" i="1" dirty="0">
                <a:solidFill>
                  <a:srgbClr val="404040"/>
                </a:solidFill>
                <a:latin typeface="Calibri"/>
                <a:cs typeface="Calibri"/>
              </a:rPr>
              <a:t>given</a:t>
            </a:r>
            <a:r>
              <a:rPr sz="2000" b="1" i="1" spc="-40" dirty="0">
                <a:solidFill>
                  <a:srgbClr val="404040"/>
                </a:solidFill>
                <a:latin typeface="Calibri"/>
                <a:cs typeface="Calibri"/>
              </a:rPr>
              <a:t> </a:t>
            </a:r>
            <a:r>
              <a:rPr sz="2000" b="1" i="1" spc="-10" dirty="0">
                <a:solidFill>
                  <a:srgbClr val="404040"/>
                </a:solidFill>
                <a:latin typeface="Calibri"/>
                <a:cs typeface="Calibri"/>
              </a:rPr>
              <a:t>instant</a:t>
            </a:r>
            <a:r>
              <a:rPr sz="2000" b="1" i="1" spc="-55" dirty="0">
                <a:solidFill>
                  <a:srgbClr val="404040"/>
                </a:solidFill>
                <a:latin typeface="Calibri"/>
                <a:cs typeface="Calibri"/>
              </a:rPr>
              <a:t> </a:t>
            </a:r>
            <a:r>
              <a:rPr sz="2000" b="1" i="1" dirty="0">
                <a:solidFill>
                  <a:srgbClr val="404040"/>
                </a:solidFill>
                <a:latin typeface="Calibri"/>
                <a:cs typeface="Calibri"/>
              </a:rPr>
              <a:t>can</a:t>
            </a:r>
            <a:r>
              <a:rPr sz="2000" b="1" i="1" spc="-45" dirty="0">
                <a:solidFill>
                  <a:srgbClr val="404040"/>
                </a:solidFill>
                <a:latin typeface="Calibri"/>
                <a:cs typeface="Calibri"/>
              </a:rPr>
              <a:t> </a:t>
            </a:r>
            <a:r>
              <a:rPr sz="2000" b="1" i="1" dirty="0">
                <a:solidFill>
                  <a:srgbClr val="404040"/>
                </a:solidFill>
                <a:latin typeface="Calibri"/>
                <a:cs typeface="Calibri"/>
              </a:rPr>
              <a:t>depend</a:t>
            </a:r>
            <a:r>
              <a:rPr sz="2000" b="1" i="1" spc="-45" dirty="0">
                <a:solidFill>
                  <a:srgbClr val="404040"/>
                </a:solidFill>
                <a:latin typeface="Calibri"/>
                <a:cs typeface="Calibri"/>
              </a:rPr>
              <a:t> </a:t>
            </a:r>
            <a:r>
              <a:rPr sz="2000" b="1" i="1" dirty="0">
                <a:solidFill>
                  <a:srgbClr val="404040"/>
                </a:solidFill>
                <a:latin typeface="Calibri"/>
                <a:cs typeface="Calibri"/>
              </a:rPr>
              <a:t>on</a:t>
            </a:r>
            <a:r>
              <a:rPr sz="2000" b="1" i="1" spc="-45" dirty="0">
                <a:solidFill>
                  <a:srgbClr val="404040"/>
                </a:solidFill>
                <a:latin typeface="Calibri"/>
                <a:cs typeface="Calibri"/>
              </a:rPr>
              <a:t> </a:t>
            </a:r>
            <a:r>
              <a:rPr sz="2000" b="1" i="1" dirty="0">
                <a:solidFill>
                  <a:srgbClr val="404040"/>
                </a:solidFill>
                <a:latin typeface="Calibri"/>
                <a:cs typeface="Calibri"/>
              </a:rPr>
              <a:t>the</a:t>
            </a:r>
            <a:r>
              <a:rPr sz="2000" b="1" i="1" spc="-30" dirty="0">
                <a:solidFill>
                  <a:srgbClr val="404040"/>
                </a:solidFill>
                <a:latin typeface="Calibri"/>
                <a:cs typeface="Calibri"/>
              </a:rPr>
              <a:t> </a:t>
            </a:r>
            <a:r>
              <a:rPr sz="2000" b="1" i="1" dirty="0">
                <a:solidFill>
                  <a:srgbClr val="404040"/>
                </a:solidFill>
                <a:latin typeface="Calibri"/>
                <a:cs typeface="Calibri"/>
              </a:rPr>
              <a:t>entire</a:t>
            </a:r>
            <a:r>
              <a:rPr sz="2000" b="1" i="1" spc="-45" dirty="0">
                <a:solidFill>
                  <a:srgbClr val="404040"/>
                </a:solidFill>
                <a:latin typeface="Calibri"/>
                <a:cs typeface="Calibri"/>
              </a:rPr>
              <a:t> </a:t>
            </a:r>
            <a:r>
              <a:rPr sz="2000" b="1" i="1" dirty="0">
                <a:solidFill>
                  <a:srgbClr val="404040"/>
                </a:solidFill>
                <a:latin typeface="Calibri"/>
                <a:cs typeface="Calibri"/>
              </a:rPr>
              <a:t>percept</a:t>
            </a:r>
            <a:r>
              <a:rPr sz="2000" b="1" i="1" spc="-40" dirty="0">
                <a:solidFill>
                  <a:srgbClr val="404040"/>
                </a:solidFill>
                <a:latin typeface="Calibri"/>
                <a:cs typeface="Calibri"/>
              </a:rPr>
              <a:t> </a:t>
            </a:r>
            <a:r>
              <a:rPr sz="2000" b="1" i="1" spc="-10" dirty="0">
                <a:solidFill>
                  <a:srgbClr val="404040"/>
                </a:solidFill>
                <a:latin typeface="Calibri"/>
                <a:cs typeface="Calibri"/>
              </a:rPr>
              <a:t>sequence</a:t>
            </a:r>
            <a:endParaRPr sz="2000" dirty="0">
              <a:latin typeface="Calibri"/>
              <a:cs typeface="Calibri"/>
            </a:endParaRPr>
          </a:p>
          <a:p>
            <a:pPr marL="95885" algn="ctr">
              <a:lnSpc>
                <a:spcPts val="2280"/>
              </a:lnSpc>
              <a:tabLst>
                <a:tab pos="2093595" algn="l"/>
                <a:tab pos="10062845" algn="l"/>
              </a:tabLst>
            </a:pPr>
            <a:r>
              <a:rPr sz="2000" u="sng" dirty="0">
                <a:solidFill>
                  <a:srgbClr val="404040"/>
                </a:solidFill>
                <a:uFill>
                  <a:solidFill>
                    <a:srgbClr val="7E7E7E"/>
                  </a:solidFill>
                </a:uFill>
                <a:latin typeface="Times New Roman"/>
                <a:cs typeface="Times New Roman"/>
              </a:rPr>
              <a:t>	</a:t>
            </a:r>
            <a:r>
              <a:rPr sz="2000" b="1" i="1" u="sng" dirty="0">
                <a:solidFill>
                  <a:srgbClr val="404040"/>
                </a:solidFill>
                <a:uFill>
                  <a:solidFill>
                    <a:srgbClr val="7E7E7E"/>
                  </a:solidFill>
                </a:uFill>
                <a:latin typeface="Calibri"/>
                <a:cs typeface="Calibri"/>
              </a:rPr>
              <a:t>observed</a:t>
            </a:r>
            <a:r>
              <a:rPr sz="2000" b="1" i="1" u="sng" spc="-40" dirty="0">
                <a:solidFill>
                  <a:srgbClr val="404040"/>
                </a:solidFill>
                <a:uFill>
                  <a:solidFill>
                    <a:srgbClr val="7E7E7E"/>
                  </a:solidFill>
                </a:uFill>
                <a:latin typeface="Calibri"/>
                <a:cs typeface="Calibri"/>
              </a:rPr>
              <a:t> </a:t>
            </a:r>
            <a:r>
              <a:rPr sz="2000" b="1" i="1" u="sng" dirty="0">
                <a:solidFill>
                  <a:srgbClr val="404040"/>
                </a:solidFill>
                <a:uFill>
                  <a:solidFill>
                    <a:srgbClr val="7E7E7E"/>
                  </a:solidFill>
                </a:uFill>
                <a:latin typeface="Calibri"/>
                <a:cs typeface="Calibri"/>
              </a:rPr>
              <a:t>to</a:t>
            </a:r>
            <a:r>
              <a:rPr sz="2000" b="1" i="1" u="sng" spc="-25" dirty="0">
                <a:solidFill>
                  <a:srgbClr val="404040"/>
                </a:solidFill>
                <a:uFill>
                  <a:solidFill>
                    <a:srgbClr val="7E7E7E"/>
                  </a:solidFill>
                </a:uFill>
                <a:latin typeface="Calibri"/>
                <a:cs typeface="Calibri"/>
              </a:rPr>
              <a:t> </a:t>
            </a:r>
            <a:r>
              <a:rPr sz="2000" b="1" i="1" u="sng" dirty="0">
                <a:solidFill>
                  <a:srgbClr val="404040"/>
                </a:solidFill>
                <a:uFill>
                  <a:solidFill>
                    <a:srgbClr val="7E7E7E"/>
                  </a:solidFill>
                </a:uFill>
                <a:latin typeface="Calibri"/>
                <a:cs typeface="Calibri"/>
              </a:rPr>
              <a:t>date,</a:t>
            </a:r>
            <a:r>
              <a:rPr sz="2000" b="1" i="1" u="sng" spc="-45" dirty="0">
                <a:solidFill>
                  <a:srgbClr val="404040"/>
                </a:solidFill>
                <a:uFill>
                  <a:solidFill>
                    <a:srgbClr val="7E7E7E"/>
                  </a:solidFill>
                </a:uFill>
                <a:latin typeface="Calibri"/>
                <a:cs typeface="Calibri"/>
              </a:rPr>
              <a:t> </a:t>
            </a:r>
            <a:r>
              <a:rPr sz="2000" b="1" i="1" u="sng" dirty="0">
                <a:solidFill>
                  <a:srgbClr val="404040"/>
                </a:solidFill>
                <a:uFill>
                  <a:solidFill>
                    <a:srgbClr val="7E7E7E"/>
                  </a:solidFill>
                </a:uFill>
                <a:latin typeface="Calibri"/>
                <a:cs typeface="Calibri"/>
              </a:rPr>
              <a:t>but</a:t>
            </a:r>
            <a:r>
              <a:rPr sz="2000" b="1" i="1" u="sng" spc="-40" dirty="0">
                <a:solidFill>
                  <a:srgbClr val="404040"/>
                </a:solidFill>
                <a:uFill>
                  <a:solidFill>
                    <a:srgbClr val="7E7E7E"/>
                  </a:solidFill>
                </a:uFill>
                <a:latin typeface="Calibri"/>
                <a:cs typeface="Calibri"/>
              </a:rPr>
              <a:t> </a:t>
            </a:r>
            <a:r>
              <a:rPr sz="2000" b="1" i="1" u="sng" dirty="0">
                <a:solidFill>
                  <a:srgbClr val="404040"/>
                </a:solidFill>
                <a:uFill>
                  <a:solidFill>
                    <a:srgbClr val="7E7E7E"/>
                  </a:solidFill>
                </a:uFill>
                <a:latin typeface="Calibri"/>
                <a:cs typeface="Calibri"/>
              </a:rPr>
              <a:t>not</a:t>
            </a:r>
            <a:r>
              <a:rPr sz="2000" b="1" i="1" u="sng" spc="-30" dirty="0">
                <a:solidFill>
                  <a:srgbClr val="404040"/>
                </a:solidFill>
                <a:uFill>
                  <a:solidFill>
                    <a:srgbClr val="7E7E7E"/>
                  </a:solidFill>
                </a:uFill>
                <a:latin typeface="Calibri"/>
                <a:cs typeface="Calibri"/>
              </a:rPr>
              <a:t> </a:t>
            </a:r>
            <a:r>
              <a:rPr sz="2000" b="1" i="1" u="sng" dirty="0">
                <a:solidFill>
                  <a:srgbClr val="404040"/>
                </a:solidFill>
                <a:uFill>
                  <a:solidFill>
                    <a:srgbClr val="7E7E7E"/>
                  </a:solidFill>
                </a:uFill>
                <a:latin typeface="Calibri"/>
                <a:cs typeface="Calibri"/>
              </a:rPr>
              <a:t>on</a:t>
            </a:r>
            <a:r>
              <a:rPr sz="2000" b="1" i="1" u="sng" spc="-40" dirty="0">
                <a:solidFill>
                  <a:srgbClr val="404040"/>
                </a:solidFill>
                <a:uFill>
                  <a:solidFill>
                    <a:srgbClr val="7E7E7E"/>
                  </a:solidFill>
                </a:uFill>
                <a:latin typeface="Calibri"/>
                <a:cs typeface="Calibri"/>
              </a:rPr>
              <a:t> </a:t>
            </a:r>
            <a:r>
              <a:rPr sz="2000" b="1" i="1" u="sng" dirty="0">
                <a:solidFill>
                  <a:srgbClr val="404040"/>
                </a:solidFill>
                <a:uFill>
                  <a:solidFill>
                    <a:srgbClr val="7E7E7E"/>
                  </a:solidFill>
                </a:uFill>
                <a:latin typeface="Calibri"/>
                <a:cs typeface="Calibri"/>
              </a:rPr>
              <a:t>anything</a:t>
            </a:r>
            <a:r>
              <a:rPr sz="2000" b="1" i="1" u="sng" spc="-55" dirty="0">
                <a:solidFill>
                  <a:srgbClr val="404040"/>
                </a:solidFill>
                <a:uFill>
                  <a:solidFill>
                    <a:srgbClr val="7E7E7E"/>
                  </a:solidFill>
                </a:uFill>
                <a:latin typeface="Calibri"/>
                <a:cs typeface="Calibri"/>
              </a:rPr>
              <a:t> </a:t>
            </a:r>
            <a:r>
              <a:rPr sz="2000" b="1" i="1" u="sng" dirty="0">
                <a:solidFill>
                  <a:srgbClr val="404040"/>
                </a:solidFill>
                <a:uFill>
                  <a:solidFill>
                    <a:srgbClr val="7E7E7E"/>
                  </a:solidFill>
                </a:uFill>
                <a:latin typeface="Calibri"/>
                <a:cs typeface="Calibri"/>
              </a:rPr>
              <a:t>it</a:t>
            </a:r>
            <a:r>
              <a:rPr sz="2000" b="1" i="1" u="sng" spc="-25" dirty="0">
                <a:solidFill>
                  <a:srgbClr val="404040"/>
                </a:solidFill>
                <a:uFill>
                  <a:solidFill>
                    <a:srgbClr val="7E7E7E"/>
                  </a:solidFill>
                </a:uFill>
                <a:latin typeface="Calibri"/>
                <a:cs typeface="Calibri"/>
              </a:rPr>
              <a:t> </a:t>
            </a:r>
            <a:r>
              <a:rPr sz="2000" b="1" i="1" u="sng" dirty="0">
                <a:solidFill>
                  <a:srgbClr val="404040"/>
                </a:solidFill>
                <a:uFill>
                  <a:solidFill>
                    <a:srgbClr val="7E7E7E"/>
                  </a:solidFill>
                </a:uFill>
                <a:latin typeface="Calibri"/>
                <a:cs typeface="Calibri"/>
              </a:rPr>
              <a:t>hasn’t</a:t>
            </a:r>
            <a:r>
              <a:rPr sz="2000" b="1" i="1" u="sng" spc="-45" dirty="0">
                <a:solidFill>
                  <a:srgbClr val="404040"/>
                </a:solidFill>
                <a:uFill>
                  <a:solidFill>
                    <a:srgbClr val="7E7E7E"/>
                  </a:solidFill>
                </a:uFill>
                <a:latin typeface="Calibri"/>
                <a:cs typeface="Calibri"/>
              </a:rPr>
              <a:t> </a:t>
            </a:r>
            <a:r>
              <a:rPr sz="2000" b="1" i="1" u="sng" spc="-10" dirty="0">
                <a:solidFill>
                  <a:srgbClr val="404040"/>
                </a:solidFill>
                <a:uFill>
                  <a:solidFill>
                    <a:srgbClr val="7E7E7E"/>
                  </a:solidFill>
                </a:uFill>
                <a:latin typeface="Calibri"/>
                <a:cs typeface="Calibri"/>
              </a:rPr>
              <a:t>perceived</a:t>
            </a:r>
            <a:r>
              <a:rPr sz="2000" b="1" i="1" u="sng" dirty="0">
                <a:solidFill>
                  <a:srgbClr val="404040"/>
                </a:solidFill>
                <a:uFill>
                  <a:solidFill>
                    <a:srgbClr val="7E7E7E"/>
                  </a:solidFill>
                </a:uFill>
                <a:latin typeface="Calibri"/>
                <a:cs typeface="Calibri"/>
              </a:rPr>
              <a:t>	</a:t>
            </a:r>
            <a:endParaRPr sz="2000" dirty="0">
              <a:latin typeface="Calibri"/>
              <a:cs typeface="Calibri"/>
            </a:endParaRPr>
          </a:p>
          <a:p>
            <a:pPr marL="104139">
              <a:lnSpc>
                <a:spcPts val="2280"/>
              </a:lnSpc>
              <a:spcBef>
                <a:spcPts val="1165"/>
              </a:spcBef>
            </a:pPr>
            <a:r>
              <a:rPr sz="2000" dirty="0">
                <a:solidFill>
                  <a:srgbClr val="404040"/>
                </a:solidFill>
                <a:latin typeface="Calibri"/>
                <a:cs typeface="Calibri"/>
              </a:rPr>
              <a:t>an</a:t>
            </a:r>
            <a:r>
              <a:rPr sz="2000" spc="-45" dirty="0">
                <a:solidFill>
                  <a:srgbClr val="404040"/>
                </a:solidFill>
                <a:latin typeface="Calibri"/>
                <a:cs typeface="Calibri"/>
              </a:rPr>
              <a:t> </a:t>
            </a:r>
            <a:r>
              <a:rPr sz="2000" spc="-10" dirty="0">
                <a:solidFill>
                  <a:srgbClr val="404040"/>
                </a:solidFill>
                <a:latin typeface="Calibri"/>
                <a:cs typeface="Calibri"/>
              </a:rPr>
              <a:t>agent’s</a:t>
            </a:r>
            <a:r>
              <a:rPr sz="2000" spc="-50" dirty="0">
                <a:solidFill>
                  <a:srgbClr val="404040"/>
                </a:solidFill>
                <a:latin typeface="Calibri"/>
                <a:cs typeface="Calibri"/>
              </a:rPr>
              <a:t> </a:t>
            </a:r>
            <a:r>
              <a:rPr sz="2000" dirty="0">
                <a:solidFill>
                  <a:srgbClr val="404040"/>
                </a:solidFill>
                <a:latin typeface="Calibri"/>
                <a:cs typeface="Calibri"/>
              </a:rPr>
              <a:t>behavior</a:t>
            </a:r>
            <a:r>
              <a:rPr sz="2000" spc="-35" dirty="0">
                <a:solidFill>
                  <a:srgbClr val="404040"/>
                </a:solidFill>
                <a:latin typeface="Calibri"/>
                <a:cs typeface="Calibri"/>
              </a:rPr>
              <a:t> </a:t>
            </a:r>
            <a:r>
              <a:rPr sz="2000" dirty="0">
                <a:solidFill>
                  <a:srgbClr val="404040"/>
                </a:solidFill>
                <a:latin typeface="Calibri"/>
                <a:cs typeface="Calibri"/>
              </a:rPr>
              <a:t>is</a:t>
            </a:r>
            <a:r>
              <a:rPr sz="2000" spc="-35" dirty="0">
                <a:solidFill>
                  <a:srgbClr val="404040"/>
                </a:solidFill>
                <a:latin typeface="Calibri"/>
                <a:cs typeface="Calibri"/>
              </a:rPr>
              <a:t> </a:t>
            </a:r>
            <a:r>
              <a:rPr sz="2000" dirty="0">
                <a:solidFill>
                  <a:srgbClr val="404040"/>
                </a:solidFill>
                <a:latin typeface="Calibri"/>
                <a:cs typeface="Calibri"/>
              </a:rPr>
              <a:t>described</a:t>
            </a:r>
            <a:r>
              <a:rPr sz="2000" spc="-35" dirty="0">
                <a:solidFill>
                  <a:srgbClr val="404040"/>
                </a:solidFill>
                <a:latin typeface="Calibri"/>
                <a:cs typeface="Calibri"/>
              </a:rPr>
              <a:t> </a:t>
            </a:r>
            <a:r>
              <a:rPr sz="2000" dirty="0">
                <a:solidFill>
                  <a:srgbClr val="404040"/>
                </a:solidFill>
                <a:latin typeface="Calibri"/>
                <a:cs typeface="Calibri"/>
              </a:rPr>
              <a:t>by</a:t>
            </a:r>
            <a:r>
              <a:rPr sz="2000" spc="-45" dirty="0">
                <a:solidFill>
                  <a:srgbClr val="404040"/>
                </a:solidFill>
                <a:latin typeface="Calibri"/>
                <a:cs typeface="Calibri"/>
              </a:rPr>
              <a:t> </a:t>
            </a:r>
            <a:r>
              <a:rPr sz="2000" dirty="0">
                <a:solidFill>
                  <a:srgbClr val="404040"/>
                </a:solidFill>
                <a:latin typeface="Calibri"/>
                <a:cs typeface="Calibri"/>
              </a:rPr>
              <a:t>the</a:t>
            </a:r>
            <a:r>
              <a:rPr sz="2000" spc="-45" dirty="0">
                <a:solidFill>
                  <a:srgbClr val="404040"/>
                </a:solidFill>
                <a:latin typeface="Calibri"/>
                <a:cs typeface="Calibri"/>
              </a:rPr>
              <a:t> </a:t>
            </a:r>
            <a:r>
              <a:rPr sz="2000" dirty="0">
                <a:solidFill>
                  <a:srgbClr val="FF0000"/>
                </a:solidFill>
                <a:latin typeface="Calibri"/>
                <a:cs typeface="Calibri"/>
              </a:rPr>
              <a:t>agent</a:t>
            </a:r>
            <a:r>
              <a:rPr sz="2000" spc="-45" dirty="0">
                <a:solidFill>
                  <a:srgbClr val="FF0000"/>
                </a:solidFill>
                <a:latin typeface="Calibri"/>
                <a:cs typeface="Calibri"/>
              </a:rPr>
              <a:t> </a:t>
            </a:r>
            <a:r>
              <a:rPr sz="2000" dirty="0">
                <a:solidFill>
                  <a:srgbClr val="FF0000"/>
                </a:solidFill>
                <a:latin typeface="Calibri"/>
                <a:cs typeface="Calibri"/>
              </a:rPr>
              <a:t>function</a:t>
            </a:r>
            <a:r>
              <a:rPr sz="2000" spc="-45" dirty="0">
                <a:solidFill>
                  <a:srgbClr val="FF0000"/>
                </a:solidFill>
                <a:latin typeface="Calibri"/>
                <a:cs typeface="Calibri"/>
              </a:rPr>
              <a:t> </a:t>
            </a:r>
            <a:r>
              <a:rPr sz="2000" dirty="0">
                <a:solidFill>
                  <a:srgbClr val="404040"/>
                </a:solidFill>
                <a:latin typeface="Calibri"/>
                <a:cs typeface="Calibri"/>
              </a:rPr>
              <a:t>that</a:t>
            </a:r>
            <a:r>
              <a:rPr sz="2000" spc="-30" dirty="0">
                <a:solidFill>
                  <a:srgbClr val="404040"/>
                </a:solidFill>
                <a:latin typeface="Calibri"/>
                <a:cs typeface="Calibri"/>
              </a:rPr>
              <a:t> </a:t>
            </a:r>
            <a:r>
              <a:rPr sz="2000" dirty="0">
                <a:solidFill>
                  <a:srgbClr val="404040"/>
                </a:solidFill>
                <a:latin typeface="Calibri"/>
                <a:cs typeface="Calibri"/>
              </a:rPr>
              <a:t>maps</a:t>
            </a:r>
            <a:r>
              <a:rPr sz="2000" spc="-35" dirty="0">
                <a:solidFill>
                  <a:srgbClr val="404040"/>
                </a:solidFill>
                <a:latin typeface="Calibri"/>
                <a:cs typeface="Calibri"/>
              </a:rPr>
              <a:t> </a:t>
            </a:r>
            <a:r>
              <a:rPr sz="2000" dirty="0">
                <a:solidFill>
                  <a:srgbClr val="404040"/>
                </a:solidFill>
                <a:latin typeface="Calibri"/>
                <a:cs typeface="Calibri"/>
              </a:rPr>
              <a:t>any</a:t>
            </a:r>
            <a:r>
              <a:rPr sz="2000" spc="-50" dirty="0">
                <a:solidFill>
                  <a:srgbClr val="404040"/>
                </a:solidFill>
                <a:latin typeface="Calibri"/>
                <a:cs typeface="Calibri"/>
              </a:rPr>
              <a:t> </a:t>
            </a:r>
            <a:r>
              <a:rPr sz="2000" dirty="0">
                <a:solidFill>
                  <a:srgbClr val="404040"/>
                </a:solidFill>
                <a:latin typeface="Calibri"/>
                <a:cs typeface="Calibri"/>
              </a:rPr>
              <a:t>given</a:t>
            </a:r>
            <a:r>
              <a:rPr sz="2000" spc="-45" dirty="0">
                <a:solidFill>
                  <a:srgbClr val="404040"/>
                </a:solidFill>
                <a:latin typeface="Calibri"/>
                <a:cs typeface="Calibri"/>
              </a:rPr>
              <a:t> </a:t>
            </a:r>
            <a:r>
              <a:rPr sz="2000" dirty="0">
                <a:solidFill>
                  <a:srgbClr val="404040"/>
                </a:solidFill>
                <a:latin typeface="Calibri"/>
                <a:cs typeface="Calibri"/>
              </a:rPr>
              <a:t>percept</a:t>
            </a:r>
            <a:r>
              <a:rPr sz="2000" spc="-35" dirty="0">
                <a:solidFill>
                  <a:srgbClr val="404040"/>
                </a:solidFill>
                <a:latin typeface="Calibri"/>
                <a:cs typeface="Calibri"/>
              </a:rPr>
              <a:t> </a:t>
            </a:r>
            <a:r>
              <a:rPr sz="2000" dirty="0">
                <a:solidFill>
                  <a:srgbClr val="404040"/>
                </a:solidFill>
                <a:latin typeface="Calibri"/>
                <a:cs typeface="Calibri"/>
              </a:rPr>
              <a:t>sequence</a:t>
            </a:r>
            <a:r>
              <a:rPr sz="2000" spc="-45" dirty="0">
                <a:solidFill>
                  <a:srgbClr val="404040"/>
                </a:solidFill>
                <a:latin typeface="Calibri"/>
                <a:cs typeface="Calibri"/>
              </a:rPr>
              <a:t> </a:t>
            </a:r>
            <a:r>
              <a:rPr sz="2000" spc="-25" dirty="0">
                <a:solidFill>
                  <a:srgbClr val="404040"/>
                </a:solidFill>
                <a:latin typeface="Calibri"/>
                <a:cs typeface="Calibri"/>
              </a:rPr>
              <a:t>to</a:t>
            </a:r>
            <a:endParaRPr sz="2000" dirty="0">
              <a:latin typeface="Calibri"/>
              <a:cs typeface="Calibri"/>
            </a:endParaRPr>
          </a:p>
          <a:p>
            <a:pPr marL="104139">
              <a:lnSpc>
                <a:spcPts val="2280"/>
              </a:lnSpc>
            </a:pPr>
            <a:r>
              <a:rPr sz="2000" dirty="0">
                <a:solidFill>
                  <a:srgbClr val="404040"/>
                </a:solidFill>
                <a:latin typeface="Calibri"/>
                <a:cs typeface="Calibri"/>
              </a:rPr>
              <a:t>an</a:t>
            </a:r>
            <a:r>
              <a:rPr sz="2000" spc="-5" dirty="0">
                <a:solidFill>
                  <a:srgbClr val="404040"/>
                </a:solidFill>
                <a:latin typeface="Calibri"/>
                <a:cs typeface="Calibri"/>
              </a:rPr>
              <a:t> </a:t>
            </a:r>
            <a:r>
              <a:rPr sz="2000" spc="-10" dirty="0">
                <a:solidFill>
                  <a:srgbClr val="404040"/>
                </a:solidFill>
                <a:latin typeface="Calibri"/>
                <a:cs typeface="Calibri"/>
              </a:rPr>
              <a:t>action</a:t>
            </a:r>
            <a:endParaRPr sz="2000" dirty="0">
              <a:latin typeface="Calibri"/>
              <a:cs typeface="Calibri"/>
            </a:endParaRPr>
          </a:p>
          <a:p>
            <a:pPr marL="904240">
              <a:lnSpc>
                <a:spcPct val="100000"/>
              </a:lnSpc>
              <a:spcBef>
                <a:spcPts val="1175"/>
              </a:spcBef>
            </a:pPr>
            <a:r>
              <a:rPr sz="2800" dirty="0">
                <a:solidFill>
                  <a:srgbClr val="404040"/>
                </a:solidFill>
                <a:latin typeface="Calibri"/>
                <a:cs typeface="Calibri"/>
              </a:rPr>
              <a:t>[f:</a:t>
            </a:r>
            <a:r>
              <a:rPr sz="2800" spc="-25" dirty="0">
                <a:solidFill>
                  <a:srgbClr val="404040"/>
                </a:solidFill>
                <a:latin typeface="Calibri"/>
                <a:cs typeface="Calibri"/>
              </a:rPr>
              <a:t> </a:t>
            </a:r>
            <a:r>
              <a:rPr sz="2800" dirty="0">
                <a:solidFill>
                  <a:srgbClr val="404040"/>
                </a:solidFill>
                <a:latin typeface="Calibri"/>
                <a:cs typeface="Calibri"/>
              </a:rPr>
              <a:t>P*</a:t>
            </a:r>
            <a:r>
              <a:rPr sz="2800" spc="-10" dirty="0">
                <a:solidFill>
                  <a:srgbClr val="404040"/>
                </a:solidFill>
                <a:latin typeface="Calibri"/>
                <a:cs typeface="Calibri"/>
              </a:rPr>
              <a:t> </a:t>
            </a:r>
            <a:r>
              <a:rPr sz="2800" dirty="0">
                <a:solidFill>
                  <a:srgbClr val="404040"/>
                </a:solidFill>
                <a:latin typeface="Wingdings"/>
                <a:cs typeface="Wingdings"/>
              </a:rPr>
              <a:t></a:t>
            </a:r>
            <a:r>
              <a:rPr sz="2800" spc="-70" dirty="0">
                <a:solidFill>
                  <a:srgbClr val="404040"/>
                </a:solidFill>
                <a:latin typeface="Times New Roman"/>
                <a:cs typeface="Times New Roman"/>
              </a:rPr>
              <a:t> </a:t>
            </a:r>
            <a:r>
              <a:rPr sz="2800" spc="-25" dirty="0">
                <a:solidFill>
                  <a:srgbClr val="404040"/>
                </a:solidFill>
                <a:latin typeface="Calibri"/>
                <a:cs typeface="Calibri"/>
              </a:rPr>
              <a:t>A]</a:t>
            </a:r>
            <a:endParaRPr sz="2800" dirty="0">
              <a:latin typeface="Calibri"/>
              <a:cs typeface="Calibri"/>
            </a:endParaRPr>
          </a:p>
          <a:p>
            <a:pPr marL="104139">
              <a:lnSpc>
                <a:spcPts val="2280"/>
              </a:lnSpc>
              <a:spcBef>
                <a:spcPts val="1140"/>
              </a:spcBef>
            </a:pP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FF0000"/>
                </a:solidFill>
                <a:latin typeface="Calibri"/>
                <a:cs typeface="Calibri"/>
              </a:rPr>
              <a:t>agent</a:t>
            </a:r>
            <a:r>
              <a:rPr sz="2000" spc="-40" dirty="0">
                <a:solidFill>
                  <a:srgbClr val="FF0000"/>
                </a:solidFill>
                <a:latin typeface="Calibri"/>
                <a:cs typeface="Calibri"/>
              </a:rPr>
              <a:t> </a:t>
            </a:r>
            <a:r>
              <a:rPr sz="2000" spc="-10" dirty="0">
                <a:solidFill>
                  <a:srgbClr val="FF0000"/>
                </a:solidFill>
                <a:latin typeface="Calibri"/>
                <a:cs typeface="Calibri"/>
              </a:rPr>
              <a:t>program</a:t>
            </a:r>
            <a:r>
              <a:rPr sz="2000" spc="-60" dirty="0">
                <a:solidFill>
                  <a:srgbClr val="FF0000"/>
                </a:solidFill>
                <a:latin typeface="Calibri"/>
                <a:cs typeface="Calibri"/>
              </a:rPr>
              <a:t> </a:t>
            </a:r>
            <a:r>
              <a:rPr sz="2000" dirty="0">
                <a:solidFill>
                  <a:srgbClr val="404040"/>
                </a:solidFill>
                <a:latin typeface="Calibri"/>
                <a:cs typeface="Calibri"/>
              </a:rPr>
              <a:t>runs</a:t>
            </a:r>
            <a:r>
              <a:rPr sz="2000" spc="-35" dirty="0">
                <a:solidFill>
                  <a:srgbClr val="404040"/>
                </a:solidFill>
                <a:latin typeface="Calibri"/>
                <a:cs typeface="Calibri"/>
              </a:rPr>
              <a:t> </a:t>
            </a:r>
            <a:r>
              <a:rPr sz="2000" dirty="0">
                <a:solidFill>
                  <a:srgbClr val="404040"/>
                </a:solidFill>
                <a:latin typeface="Calibri"/>
                <a:cs typeface="Calibri"/>
              </a:rPr>
              <a:t>on</a:t>
            </a:r>
            <a:r>
              <a:rPr sz="2000" spc="-45"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spc="-10" dirty="0">
                <a:solidFill>
                  <a:srgbClr val="404040"/>
                </a:solidFill>
                <a:latin typeface="Calibri"/>
                <a:cs typeface="Calibri"/>
              </a:rPr>
              <a:t>physical</a:t>
            </a:r>
            <a:r>
              <a:rPr sz="2000" spc="-45" dirty="0">
                <a:solidFill>
                  <a:srgbClr val="404040"/>
                </a:solidFill>
                <a:latin typeface="Calibri"/>
                <a:cs typeface="Calibri"/>
              </a:rPr>
              <a:t> </a:t>
            </a:r>
            <a:r>
              <a:rPr sz="2000" spc="-10" dirty="0">
                <a:solidFill>
                  <a:srgbClr val="FF0000"/>
                </a:solidFill>
                <a:latin typeface="Calibri"/>
                <a:cs typeface="Calibri"/>
              </a:rPr>
              <a:t>architecture</a:t>
            </a:r>
            <a:r>
              <a:rPr sz="2000" spc="-20" dirty="0">
                <a:solidFill>
                  <a:srgbClr val="FF0000"/>
                </a:solidFill>
                <a:latin typeface="Calibri"/>
                <a:cs typeface="Calibri"/>
              </a:rPr>
              <a:t> </a:t>
            </a:r>
            <a:r>
              <a:rPr sz="2000" dirty="0">
                <a:solidFill>
                  <a:srgbClr val="404040"/>
                </a:solidFill>
                <a:latin typeface="Calibri"/>
                <a:cs typeface="Calibri"/>
              </a:rPr>
              <a:t>to</a:t>
            </a:r>
            <a:r>
              <a:rPr sz="2000" spc="-35" dirty="0">
                <a:solidFill>
                  <a:srgbClr val="404040"/>
                </a:solidFill>
                <a:latin typeface="Calibri"/>
                <a:cs typeface="Calibri"/>
              </a:rPr>
              <a:t> </a:t>
            </a:r>
            <a:r>
              <a:rPr sz="2000" dirty="0">
                <a:solidFill>
                  <a:srgbClr val="404040"/>
                </a:solidFill>
                <a:latin typeface="Calibri"/>
                <a:cs typeface="Calibri"/>
              </a:rPr>
              <a:t>produce</a:t>
            </a:r>
            <a:r>
              <a:rPr sz="2000" spc="-45" dirty="0">
                <a:solidFill>
                  <a:srgbClr val="404040"/>
                </a:solidFill>
                <a:latin typeface="Calibri"/>
                <a:cs typeface="Calibri"/>
              </a:rPr>
              <a:t> </a:t>
            </a:r>
            <a:r>
              <a:rPr sz="2000" i="1" dirty="0">
                <a:solidFill>
                  <a:srgbClr val="404040"/>
                </a:solidFill>
                <a:latin typeface="Calibri"/>
                <a:cs typeface="Calibri"/>
              </a:rPr>
              <a:t>f</a:t>
            </a:r>
            <a:r>
              <a:rPr sz="1800" dirty="0">
                <a:solidFill>
                  <a:srgbClr val="001F5F"/>
                </a:solidFill>
                <a:latin typeface="Times New Roman"/>
                <a:cs typeface="Times New Roman"/>
              </a:rPr>
              <a:t>,</a:t>
            </a:r>
            <a:r>
              <a:rPr sz="1800" spc="-30" dirty="0">
                <a:solidFill>
                  <a:srgbClr val="001F5F"/>
                </a:solidFill>
                <a:latin typeface="Times New Roman"/>
                <a:cs typeface="Times New Roman"/>
              </a:rPr>
              <a:t> </a:t>
            </a:r>
            <a:r>
              <a:rPr sz="2000" dirty="0">
                <a:solidFill>
                  <a:srgbClr val="00AF50"/>
                </a:solidFill>
                <a:latin typeface="Calibri"/>
                <a:cs typeface="Calibri"/>
              </a:rPr>
              <a:t>the</a:t>
            </a:r>
            <a:r>
              <a:rPr sz="2000" spc="-35" dirty="0">
                <a:solidFill>
                  <a:srgbClr val="00AF50"/>
                </a:solidFill>
                <a:latin typeface="Calibri"/>
                <a:cs typeface="Calibri"/>
              </a:rPr>
              <a:t> </a:t>
            </a:r>
            <a:r>
              <a:rPr sz="2000" dirty="0">
                <a:solidFill>
                  <a:srgbClr val="00AF50"/>
                </a:solidFill>
                <a:latin typeface="Calibri"/>
                <a:cs typeface="Calibri"/>
              </a:rPr>
              <a:t>agent</a:t>
            </a:r>
            <a:r>
              <a:rPr sz="2000" spc="-40" dirty="0">
                <a:solidFill>
                  <a:srgbClr val="00AF50"/>
                </a:solidFill>
                <a:latin typeface="Calibri"/>
                <a:cs typeface="Calibri"/>
              </a:rPr>
              <a:t> </a:t>
            </a:r>
            <a:r>
              <a:rPr sz="2000" dirty="0">
                <a:solidFill>
                  <a:srgbClr val="00AF50"/>
                </a:solidFill>
                <a:latin typeface="Calibri"/>
                <a:cs typeface="Calibri"/>
              </a:rPr>
              <a:t>function</a:t>
            </a:r>
            <a:r>
              <a:rPr sz="2000" spc="-50" dirty="0">
                <a:solidFill>
                  <a:srgbClr val="00AF50"/>
                </a:solidFill>
                <a:latin typeface="Calibri"/>
                <a:cs typeface="Calibri"/>
              </a:rPr>
              <a:t> </a:t>
            </a:r>
            <a:r>
              <a:rPr sz="2000" dirty="0">
                <a:solidFill>
                  <a:srgbClr val="00AF50"/>
                </a:solidFill>
                <a:latin typeface="Calibri"/>
                <a:cs typeface="Calibri"/>
              </a:rPr>
              <a:t>for</a:t>
            </a:r>
            <a:r>
              <a:rPr sz="2000" spc="-45" dirty="0">
                <a:solidFill>
                  <a:srgbClr val="00AF50"/>
                </a:solidFill>
                <a:latin typeface="Calibri"/>
                <a:cs typeface="Calibri"/>
              </a:rPr>
              <a:t> </a:t>
            </a:r>
            <a:r>
              <a:rPr sz="2000" spc="-25" dirty="0">
                <a:solidFill>
                  <a:srgbClr val="00AF50"/>
                </a:solidFill>
                <a:latin typeface="Calibri"/>
                <a:cs typeface="Calibri"/>
              </a:rPr>
              <a:t>an</a:t>
            </a:r>
            <a:endParaRPr sz="2000" dirty="0">
              <a:latin typeface="Calibri"/>
              <a:cs typeface="Calibri"/>
            </a:endParaRPr>
          </a:p>
          <a:p>
            <a:pPr marL="104139">
              <a:lnSpc>
                <a:spcPts val="2280"/>
              </a:lnSpc>
            </a:pPr>
            <a:r>
              <a:rPr sz="2000" dirty="0">
                <a:solidFill>
                  <a:srgbClr val="00AF50"/>
                </a:solidFill>
                <a:latin typeface="Calibri"/>
                <a:cs typeface="Calibri"/>
              </a:rPr>
              <a:t>artificial</a:t>
            </a:r>
            <a:r>
              <a:rPr sz="2000" spc="-20" dirty="0">
                <a:solidFill>
                  <a:srgbClr val="00AF50"/>
                </a:solidFill>
                <a:latin typeface="Calibri"/>
                <a:cs typeface="Calibri"/>
              </a:rPr>
              <a:t> </a:t>
            </a:r>
            <a:r>
              <a:rPr sz="2000" dirty="0">
                <a:solidFill>
                  <a:srgbClr val="00AF50"/>
                </a:solidFill>
                <a:latin typeface="Calibri"/>
                <a:cs typeface="Calibri"/>
              </a:rPr>
              <a:t>agent</a:t>
            </a:r>
            <a:r>
              <a:rPr sz="2000" spc="-50" dirty="0">
                <a:solidFill>
                  <a:srgbClr val="00AF50"/>
                </a:solidFill>
                <a:latin typeface="Calibri"/>
                <a:cs typeface="Calibri"/>
              </a:rPr>
              <a:t> </a:t>
            </a:r>
            <a:r>
              <a:rPr sz="2000" dirty="0">
                <a:solidFill>
                  <a:srgbClr val="00AF50"/>
                </a:solidFill>
                <a:latin typeface="Calibri"/>
                <a:cs typeface="Calibri"/>
              </a:rPr>
              <a:t>will</a:t>
            </a:r>
            <a:r>
              <a:rPr sz="2000" spc="-40" dirty="0">
                <a:solidFill>
                  <a:srgbClr val="00AF50"/>
                </a:solidFill>
                <a:latin typeface="Calibri"/>
                <a:cs typeface="Calibri"/>
              </a:rPr>
              <a:t> </a:t>
            </a:r>
            <a:r>
              <a:rPr sz="2000" dirty="0">
                <a:solidFill>
                  <a:srgbClr val="00AF50"/>
                </a:solidFill>
                <a:latin typeface="Calibri"/>
                <a:cs typeface="Calibri"/>
              </a:rPr>
              <a:t>be</a:t>
            </a:r>
            <a:r>
              <a:rPr sz="2000" spc="-45" dirty="0">
                <a:solidFill>
                  <a:srgbClr val="00AF50"/>
                </a:solidFill>
                <a:latin typeface="Calibri"/>
                <a:cs typeface="Calibri"/>
              </a:rPr>
              <a:t> </a:t>
            </a:r>
            <a:r>
              <a:rPr sz="2000" dirty="0">
                <a:solidFill>
                  <a:srgbClr val="00AF50"/>
                </a:solidFill>
                <a:latin typeface="Calibri"/>
                <a:cs typeface="Calibri"/>
              </a:rPr>
              <a:t>implemented</a:t>
            </a:r>
            <a:r>
              <a:rPr sz="2000" spc="-30" dirty="0">
                <a:solidFill>
                  <a:srgbClr val="00AF50"/>
                </a:solidFill>
                <a:latin typeface="Calibri"/>
                <a:cs typeface="Calibri"/>
              </a:rPr>
              <a:t> </a:t>
            </a:r>
            <a:r>
              <a:rPr sz="2000" dirty="0">
                <a:solidFill>
                  <a:srgbClr val="00AF50"/>
                </a:solidFill>
                <a:latin typeface="Calibri"/>
                <a:cs typeface="Calibri"/>
              </a:rPr>
              <a:t>by</a:t>
            </a:r>
            <a:r>
              <a:rPr sz="2000" spc="-50" dirty="0">
                <a:solidFill>
                  <a:srgbClr val="00AF50"/>
                </a:solidFill>
                <a:latin typeface="Calibri"/>
                <a:cs typeface="Calibri"/>
              </a:rPr>
              <a:t> </a:t>
            </a:r>
            <a:r>
              <a:rPr sz="2000" dirty="0">
                <a:solidFill>
                  <a:srgbClr val="00AF50"/>
                </a:solidFill>
                <a:latin typeface="Calibri"/>
                <a:cs typeface="Calibri"/>
              </a:rPr>
              <a:t>an</a:t>
            </a:r>
            <a:r>
              <a:rPr sz="2000" spc="-50" dirty="0">
                <a:solidFill>
                  <a:srgbClr val="00AF50"/>
                </a:solidFill>
                <a:latin typeface="Calibri"/>
                <a:cs typeface="Calibri"/>
              </a:rPr>
              <a:t> </a:t>
            </a:r>
            <a:r>
              <a:rPr sz="2000" dirty="0">
                <a:solidFill>
                  <a:srgbClr val="00AF50"/>
                </a:solidFill>
                <a:latin typeface="Calibri"/>
                <a:cs typeface="Calibri"/>
              </a:rPr>
              <a:t>agent</a:t>
            </a:r>
            <a:r>
              <a:rPr sz="2000" spc="-50" dirty="0">
                <a:solidFill>
                  <a:srgbClr val="00AF50"/>
                </a:solidFill>
                <a:latin typeface="Calibri"/>
                <a:cs typeface="Calibri"/>
              </a:rPr>
              <a:t> </a:t>
            </a:r>
            <a:r>
              <a:rPr sz="2000" spc="-10" dirty="0">
                <a:solidFill>
                  <a:srgbClr val="00AF50"/>
                </a:solidFill>
                <a:latin typeface="Calibri"/>
                <a:cs typeface="Calibri"/>
              </a:rPr>
              <a:t>program</a:t>
            </a:r>
            <a:endParaRPr sz="2000" dirty="0">
              <a:latin typeface="Calibri"/>
              <a:cs typeface="Calibri"/>
            </a:endParaRPr>
          </a:p>
          <a:p>
            <a:pPr marL="12700">
              <a:lnSpc>
                <a:spcPct val="100000"/>
              </a:lnSpc>
              <a:spcBef>
                <a:spcPts val="1170"/>
              </a:spcBef>
            </a:pPr>
            <a:r>
              <a:rPr sz="3200" dirty="0">
                <a:solidFill>
                  <a:srgbClr val="404040"/>
                </a:solidFill>
                <a:latin typeface="Calibri"/>
                <a:cs typeface="Calibri"/>
              </a:rPr>
              <a:t>agent</a:t>
            </a:r>
            <a:r>
              <a:rPr sz="3200" spc="-30" dirty="0">
                <a:solidFill>
                  <a:srgbClr val="404040"/>
                </a:solidFill>
                <a:latin typeface="Calibri"/>
                <a:cs typeface="Calibri"/>
              </a:rPr>
              <a:t> </a:t>
            </a:r>
            <a:r>
              <a:rPr sz="3200" dirty="0">
                <a:solidFill>
                  <a:srgbClr val="404040"/>
                </a:solidFill>
                <a:latin typeface="Calibri"/>
                <a:cs typeface="Calibri"/>
              </a:rPr>
              <a:t>=</a:t>
            </a:r>
            <a:r>
              <a:rPr sz="3200" spc="-30" dirty="0">
                <a:solidFill>
                  <a:srgbClr val="404040"/>
                </a:solidFill>
                <a:latin typeface="Calibri"/>
                <a:cs typeface="Calibri"/>
              </a:rPr>
              <a:t> </a:t>
            </a:r>
            <a:r>
              <a:rPr sz="3200" spc="-10" dirty="0">
                <a:solidFill>
                  <a:srgbClr val="404040"/>
                </a:solidFill>
                <a:latin typeface="Calibri"/>
                <a:cs typeface="Calibri"/>
              </a:rPr>
              <a:t>architecture</a:t>
            </a:r>
            <a:r>
              <a:rPr sz="3200" spc="-25" dirty="0">
                <a:solidFill>
                  <a:srgbClr val="404040"/>
                </a:solidFill>
                <a:latin typeface="Calibri"/>
                <a:cs typeface="Calibri"/>
              </a:rPr>
              <a:t> </a:t>
            </a:r>
            <a:r>
              <a:rPr sz="3200" dirty="0">
                <a:solidFill>
                  <a:srgbClr val="404040"/>
                </a:solidFill>
                <a:latin typeface="Calibri"/>
                <a:cs typeface="Calibri"/>
              </a:rPr>
              <a:t>+</a:t>
            </a:r>
            <a:r>
              <a:rPr sz="3200" spc="-30" dirty="0">
                <a:solidFill>
                  <a:srgbClr val="404040"/>
                </a:solidFill>
                <a:latin typeface="Calibri"/>
                <a:cs typeface="Calibri"/>
              </a:rPr>
              <a:t> </a:t>
            </a:r>
            <a:r>
              <a:rPr sz="3200" spc="-10" dirty="0">
                <a:solidFill>
                  <a:srgbClr val="404040"/>
                </a:solidFill>
                <a:latin typeface="Calibri"/>
                <a:cs typeface="Calibri"/>
              </a:rPr>
              <a:t>program</a:t>
            </a:r>
            <a:endParaRPr sz="3200" dirty="0">
              <a:latin typeface="Calibri"/>
              <a:cs typeface="Calibri"/>
            </a:endParaRPr>
          </a:p>
          <a:p>
            <a:pPr marL="361315" marR="273050" algn="ctr">
              <a:lnSpc>
                <a:spcPts val="2000"/>
              </a:lnSpc>
              <a:spcBef>
                <a:spcPts val="1540"/>
              </a:spcBef>
            </a:pPr>
            <a:r>
              <a:rPr sz="1900" b="1" dirty="0">
                <a:solidFill>
                  <a:srgbClr val="006FC0"/>
                </a:solidFill>
                <a:latin typeface="Times New Roman"/>
                <a:cs typeface="Times New Roman"/>
              </a:rPr>
              <a:t>The</a:t>
            </a:r>
            <a:r>
              <a:rPr sz="1900" b="1" spc="-55" dirty="0">
                <a:solidFill>
                  <a:srgbClr val="006FC0"/>
                </a:solidFill>
                <a:latin typeface="Times New Roman"/>
                <a:cs typeface="Times New Roman"/>
              </a:rPr>
              <a:t> </a:t>
            </a:r>
            <a:r>
              <a:rPr sz="1900" b="1" dirty="0">
                <a:solidFill>
                  <a:srgbClr val="006FC0"/>
                </a:solidFill>
                <a:latin typeface="Times New Roman"/>
                <a:cs typeface="Times New Roman"/>
              </a:rPr>
              <a:t>agent</a:t>
            </a:r>
            <a:r>
              <a:rPr sz="1900" b="1" spc="-40" dirty="0">
                <a:solidFill>
                  <a:srgbClr val="006FC0"/>
                </a:solidFill>
                <a:latin typeface="Times New Roman"/>
                <a:cs typeface="Times New Roman"/>
              </a:rPr>
              <a:t> </a:t>
            </a:r>
            <a:r>
              <a:rPr sz="1900" b="1" dirty="0">
                <a:solidFill>
                  <a:srgbClr val="006FC0"/>
                </a:solidFill>
                <a:latin typeface="Times New Roman"/>
                <a:cs typeface="Times New Roman"/>
              </a:rPr>
              <a:t>function</a:t>
            </a:r>
            <a:r>
              <a:rPr sz="1900" b="1" spc="-20" dirty="0">
                <a:solidFill>
                  <a:srgbClr val="006FC0"/>
                </a:solidFill>
                <a:latin typeface="Times New Roman"/>
                <a:cs typeface="Times New Roman"/>
              </a:rPr>
              <a:t> </a:t>
            </a:r>
            <a:r>
              <a:rPr sz="1900" b="1" dirty="0">
                <a:solidFill>
                  <a:srgbClr val="006FC0"/>
                </a:solidFill>
                <a:latin typeface="Times New Roman"/>
                <a:cs typeface="Times New Roman"/>
              </a:rPr>
              <a:t>is</a:t>
            </a:r>
            <a:r>
              <a:rPr sz="1900" b="1" spc="-60" dirty="0">
                <a:solidFill>
                  <a:srgbClr val="006FC0"/>
                </a:solidFill>
                <a:latin typeface="Times New Roman"/>
                <a:cs typeface="Times New Roman"/>
              </a:rPr>
              <a:t> </a:t>
            </a:r>
            <a:r>
              <a:rPr sz="1900" b="1" dirty="0">
                <a:solidFill>
                  <a:srgbClr val="006FC0"/>
                </a:solidFill>
                <a:latin typeface="Times New Roman"/>
                <a:cs typeface="Times New Roman"/>
              </a:rPr>
              <a:t>an</a:t>
            </a:r>
            <a:r>
              <a:rPr sz="1900" b="1" spc="-30" dirty="0">
                <a:solidFill>
                  <a:srgbClr val="006FC0"/>
                </a:solidFill>
                <a:latin typeface="Times New Roman"/>
                <a:cs typeface="Times New Roman"/>
              </a:rPr>
              <a:t> </a:t>
            </a:r>
            <a:r>
              <a:rPr sz="1900" b="1" dirty="0">
                <a:solidFill>
                  <a:srgbClr val="006FC0"/>
                </a:solidFill>
                <a:latin typeface="Times New Roman"/>
                <a:cs typeface="Times New Roman"/>
              </a:rPr>
              <a:t>abstract</a:t>
            </a:r>
            <a:r>
              <a:rPr sz="1900" b="1" spc="-35" dirty="0">
                <a:solidFill>
                  <a:srgbClr val="006FC0"/>
                </a:solidFill>
                <a:latin typeface="Times New Roman"/>
                <a:cs typeface="Times New Roman"/>
              </a:rPr>
              <a:t> </a:t>
            </a:r>
            <a:r>
              <a:rPr sz="1900" b="1" dirty="0">
                <a:solidFill>
                  <a:srgbClr val="006FC0"/>
                </a:solidFill>
                <a:latin typeface="Times New Roman"/>
                <a:cs typeface="Times New Roman"/>
              </a:rPr>
              <a:t>mathematical</a:t>
            </a:r>
            <a:r>
              <a:rPr sz="1900" b="1" spc="-45" dirty="0">
                <a:solidFill>
                  <a:srgbClr val="006FC0"/>
                </a:solidFill>
                <a:latin typeface="Times New Roman"/>
                <a:cs typeface="Times New Roman"/>
              </a:rPr>
              <a:t> </a:t>
            </a:r>
            <a:r>
              <a:rPr sz="1900" b="1" dirty="0">
                <a:solidFill>
                  <a:srgbClr val="006FC0"/>
                </a:solidFill>
                <a:latin typeface="Times New Roman"/>
                <a:cs typeface="Times New Roman"/>
              </a:rPr>
              <a:t>description;</a:t>
            </a:r>
            <a:r>
              <a:rPr sz="1900" b="1" spc="-35" dirty="0">
                <a:solidFill>
                  <a:srgbClr val="006FC0"/>
                </a:solidFill>
                <a:latin typeface="Times New Roman"/>
                <a:cs typeface="Times New Roman"/>
              </a:rPr>
              <a:t> </a:t>
            </a:r>
            <a:r>
              <a:rPr sz="1900" b="1" dirty="0">
                <a:solidFill>
                  <a:srgbClr val="006FC0"/>
                </a:solidFill>
                <a:latin typeface="Times New Roman"/>
                <a:cs typeface="Times New Roman"/>
              </a:rPr>
              <a:t>the</a:t>
            </a:r>
            <a:r>
              <a:rPr sz="1900" b="1" spc="-50" dirty="0">
                <a:solidFill>
                  <a:srgbClr val="006FC0"/>
                </a:solidFill>
                <a:latin typeface="Times New Roman"/>
                <a:cs typeface="Times New Roman"/>
              </a:rPr>
              <a:t> </a:t>
            </a:r>
            <a:r>
              <a:rPr sz="1900" b="1" dirty="0">
                <a:solidFill>
                  <a:srgbClr val="006FC0"/>
                </a:solidFill>
                <a:latin typeface="Times New Roman"/>
                <a:cs typeface="Times New Roman"/>
              </a:rPr>
              <a:t>agent</a:t>
            </a:r>
            <a:r>
              <a:rPr sz="1900" b="1" spc="-35" dirty="0">
                <a:solidFill>
                  <a:srgbClr val="006FC0"/>
                </a:solidFill>
                <a:latin typeface="Times New Roman"/>
                <a:cs typeface="Times New Roman"/>
              </a:rPr>
              <a:t> </a:t>
            </a:r>
            <a:r>
              <a:rPr sz="1900" b="1" dirty="0">
                <a:solidFill>
                  <a:srgbClr val="006FC0"/>
                </a:solidFill>
                <a:latin typeface="Times New Roman"/>
                <a:cs typeface="Times New Roman"/>
              </a:rPr>
              <a:t>program</a:t>
            </a:r>
            <a:r>
              <a:rPr sz="1900" b="1" spc="-35" dirty="0">
                <a:solidFill>
                  <a:srgbClr val="006FC0"/>
                </a:solidFill>
                <a:latin typeface="Times New Roman"/>
                <a:cs typeface="Times New Roman"/>
              </a:rPr>
              <a:t> </a:t>
            </a:r>
            <a:r>
              <a:rPr sz="1900" b="1" dirty="0">
                <a:solidFill>
                  <a:srgbClr val="006FC0"/>
                </a:solidFill>
                <a:latin typeface="Times New Roman"/>
                <a:cs typeface="Times New Roman"/>
              </a:rPr>
              <a:t>is</a:t>
            </a:r>
            <a:r>
              <a:rPr sz="1900" b="1" spc="-50" dirty="0">
                <a:solidFill>
                  <a:srgbClr val="006FC0"/>
                </a:solidFill>
                <a:latin typeface="Times New Roman"/>
                <a:cs typeface="Times New Roman"/>
              </a:rPr>
              <a:t> </a:t>
            </a:r>
            <a:r>
              <a:rPr sz="1900" b="1" dirty="0">
                <a:solidFill>
                  <a:srgbClr val="006FC0"/>
                </a:solidFill>
                <a:latin typeface="Times New Roman"/>
                <a:cs typeface="Times New Roman"/>
              </a:rPr>
              <a:t>a</a:t>
            </a:r>
            <a:r>
              <a:rPr sz="1900" b="1" spc="-45" dirty="0">
                <a:solidFill>
                  <a:srgbClr val="006FC0"/>
                </a:solidFill>
                <a:latin typeface="Times New Roman"/>
                <a:cs typeface="Times New Roman"/>
              </a:rPr>
              <a:t> </a:t>
            </a:r>
            <a:r>
              <a:rPr sz="1900" b="1" spc="-10" dirty="0">
                <a:solidFill>
                  <a:srgbClr val="006FC0"/>
                </a:solidFill>
                <a:latin typeface="Times New Roman"/>
                <a:cs typeface="Times New Roman"/>
              </a:rPr>
              <a:t>concrete </a:t>
            </a:r>
            <a:r>
              <a:rPr sz="1900" b="1" dirty="0">
                <a:solidFill>
                  <a:srgbClr val="006FC0"/>
                </a:solidFill>
                <a:latin typeface="Times New Roman"/>
                <a:cs typeface="Times New Roman"/>
              </a:rPr>
              <a:t>implementation,</a:t>
            </a:r>
            <a:r>
              <a:rPr sz="1900" b="1" spc="-45" dirty="0">
                <a:solidFill>
                  <a:srgbClr val="006FC0"/>
                </a:solidFill>
                <a:latin typeface="Times New Roman"/>
                <a:cs typeface="Times New Roman"/>
              </a:rPr>
              <a:t> </a:t>
            </a:r>
            <a:r>
              <a:rPr sz="1900" b="1" dirty="0">
                <a:solidFill>
                  <a:srgbClr val="006FC0"/>
                </a:solidFill>
                <a:latin typeface="Times New Roman"/>
                <a:cs typeface="Times New Roman"/>
              </a:rPr>
              <a:t>running</a:t>
            </a:r>
            <a:r>
              <a:rPr sz="1900" b="1" spc="-45" dirty="0">
                <a:solidFill>
                  <a:srgbClr val="006FC0"/>
                </a:solidFill>
                <a:latin typeface="Times New Roman"/>
                <a:cs typeface="Times New Roman"/>
              </a:rPr>
              <a:t> </a:t>
            </a:r>
            <a:r>
              <a:rPr sz="1900" b="1" dirty="0">
                <a:solidFill>
                  <a:srgbClr val="006FC0"/>
                </a:solidFill>
                <a:latin typeface="Times New Roman"/>
                <a:cs typeface="Times New Roman"/>
              </a:rPr>
              <a:t>within</a:t>
            </a:r>
            <a:r>
              <a:rPr sz="1900" b="1" spc="-50" dirty="0">
                <a:solidFill>
                  <a:srgbClr val="006FC0"/>
                </a:solidFill>
                <a:latin typeface="Times New Roman"/>
                <a:cs typeface="Times New Roman"/>
              </a:rPr>
              <a:t> </a:t>
            </a:r>
            <a:r>
              <a:rPr sz="1900" b="1" dirty="0">
                <a:solidFill>
                  <a:srgbClr val="006FC0"/>
                </a:solidFill>
                <a:latin typeface="Times New Roman"/>
                <a:cs typeface="Times New Roman"/>
              </a:rPr>
              <a:t>some</a:t>
            </a:r>
            <a:r>
              <a:rPr sz="1900" b="1" spc="-55" dirty="0">
                <a:solidFill>
                  <a:srgbClr val="006FC0"/>
                </a:solidFill>
                <a:latin typeface="Times New Roman"/>
                <a:cs typeface="Times New Roman"/>
              </a:rPr>
              <a:t> </a:t>
            </a:r>
            <a:r>
              <a:rPr sz="1900" b="1" dirty="0">
                <a:solidFill>
                  <a:srgbClr val="006FC0"/>
                </a:solidFill>
                <a:latin typeface="Times New Roman"/>
                <a:cs typeface="Times New Roman"/>
              </a:rPr>
              <a:t>physical</a:t>
            </a:r>
            <a:r>
              <a:rPr sz="1900" b="1" spc="-40" dirty="0">
                <a:solidFill>
                  <a:srgbClr val="006FC0"/>
                </a:solidFill>
                <a:latin typeface="Times New Roman"/>
                <a:cs typeface="Times New Roman"/>
              </a:rPr>
              <a:t> </a:t>
            </a:r>
            <a:r>
              <a:rPr sz="1900" b="1" spc="-10" dirty="0">
                <a:solidFill>
                  <a:srgbClr val="006FC0"/>
                </a:solidFill>
                <a:latin typeface="Times New Roman"/>
                <a:cs typeface="Times New Roman"/>
              </a:rPr>
              <a:t>system.</a:t>
            </a:r>
            <a:endParaRPr sz="1900" dirty="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24" y="908684"/>
            <a:ext cx="4413251" cy="751488"/>
          </a:xfrm>
          <a:prstGeom prst="rect">
            <a:avLst/>
          </a:prstGeom>
        </p:spPr>
        <p:txBody>
          <a:bodyPr vert="horz" wrap="square" lIns="0" tIns="12700" rIns="0" bIns="0" rtlCol="0">
            <a:spAutoFit/>
          </a:bodyPr>
          <a:lstStyle/>
          <a:p>
            <a:pPr marL="12700">
              <a:lnSpc>
                <a:spcPct val="100000"/>
              </a:lnSpc>
              <a:spcBef>
                <a:spcPts val="100"/>
              </a:spcBef>
            </a:pPr>
            <a:r>
              <a:rPr spc="-55" dirty="0">
                <a:solidFill>
                  <a:srgbClr val="404040"/>
                </a:solidFill>
              </a:rPr>
              <a:t>Structure</a:t>
            </a:r>
            <a:r>
              <a:rPr spc="-190" dirty="0">
                <a:solidFill>
                  <a:srgbClr val="404040"/>
                </a:solidFill>
              </a:rPr>
              <a:t> </a:t>
            </a:r>
            <a:r>
              <a:rPr dirty="0">
                <a:solidFill>
                  <a:srgbClr val="404040"/>
                </a:solidFill>
              </a:rPr>
              <a:t>of</a:t>
            </a:r>
            <a:r>
              <a:rPr spc="-185" dirty="0">
                <a:solidFill>
                  <a:srgbClr val="404040"/>
                </a:solidFill>
              </a:rPr>
              <a:t> </a:t>
            </a:r>
            <a:r>
              <a:rPr spc="-25" dirty="0">
                <a:solidFill>
                  <a:srgbClr val="404040"/>
                </a:solidFill>
              </a:rPr>
              <a:t>Agent</a:t>
            </a:r>
          </a:p>
        </p:txBody>
      </p:sp>
      <p:sp>
        <p:nvSpPr>
          <p:cNvPr id="3" name="object 3"/>
          <p:cNvSpPr txBox="1"/>
          <p:nvPr/>
        </p:nvSpPr>
        <p:spPr>
          <a:xfrm>
            <a:off x="1176325" y="1831976"/>
            <a:ext cx="9928225" cy="3292440"/>
          </a:xfrm>
          <a:prstGeom prst="rect">
            <a:avLst/>
          </a:prstGeom>
        </p:spPr>
        <p:txBody>
          <a:bodyPr vert="horz" wrap="square" lIns="0" tIns="53975" rIns="0" bIns="0" rtlCol="0">
            <a:spAutoFit/>
          </a:bodyPr>
          <a:lstStyle/>
          <a:p>
            <a:pPr marL="12700" marR="119380">
              <a:lnSpc>
                <a:spcPts val="2590"/>
              </a:lnSpc>
              <a:spcBef>
                <a:spcPts val="425"/>
              </a:spcBef>
            </a:pPr>
            <a:r>
              <a:rPr sz="2400" dirty="0">
                <a:latin typeface="Times New Roman"/>
                <a:cs typeface="Times New Roman"/>
              </a:rPr>
              <a:t>The</a:t>
            </a:r>
            <a:r>
              <a:rPr sz="2400" spc="-35" dirty="0">
                <a:latin typeface="Times New Roman"/>
                <a:cs typeface="Times New Roman"/>
              </a:rPr>
              <a:t> </a:t>
            </a:r>
            <a:r>
              <a:rPr sz="2400" dirty="0">
                <a:latin typeface="Times New Roman"/>
                <a:cs typeface="Times New Roman"/>
              </a:rPr>
              <a:t>job</a:t>
            </a:r>
            <a:r>
              <a:rPr sz="2400" spc="-15" dirty="0">
                <a:latin typeface="Times New Roman"/>
                <a:cs typeface="Times New Roman"/>
              </a:rPr>
              <a:t> </a:t>
            </a:r>
            <a:r>
              <a:rPr sz="2400" spc="-10" dirty="0">
                <a:latin typeface="Times New Roman"/>
                <a:cs typeface="Times New Roman"/>
              </a:rPr>
              <a:t>of</a:t>
            </a:r>
            <a:r>
              <a:rPr sz="2400" spc="-140" dirty="0">
                <a:latin typeface="Times New Roman"/>
                <a:cs typeface="Times New Roman"/>
              </a:rPr>
              <a:t> </a:t>
            </a:r>
            <a:r>
              <a:rPr sz="2400" dirty="0">
                <a:latin typeface="Times New Roman"/>
                <a:cs typeface="Times New Roman"/>
              </a:rPr>
              <a:t>AI</a:t>
            </a:r>
            <a:r>
              <a:rPr sz="2400" spc="-5" dirty="0">
                <a:latin typeface="Times New Roman"/>
                <a:cs typeface="Times New Roman"/>
              </a:rPr>
              <a:t> </a:t>
            </a:r>
            <a:r>
              <a:rPr sz="2400" dirty="0">
                <a:latin typeface="Times New Roman"/>
                <a:cs typeface="Times New Roman"/>
              </a:rPr>
              <a:t>is</a:t>
            </a:r>
            <a:r>
              <a:rPr sz="2400" spc="-20" dirty="0">
                <a:latin typeface="Times New Roman"/>
                <a:cs typeface="Times New Roman"/>
              </a:rPr>
              <a:t> </a:t>
            </a:r>
            <a:r>
              <a:rPr sz="2400" dirty="0">
                <a:latin typeface="Times New Roman"/>
                <a:cs typeface="Times New Roman"/>
              </a:rPr>
              <a:t>to</a:t>
            </a:r>
            <a:r>
              <a:rPr sz="2400" spc="-25" dirty="0">
                <a:latin typeface="Times New Roman"/>
                <a:cs typeface="Times New Roman"/>
              </a:rPr>
              <a:t> </a:t>
            </a:r>
            <a:r>
              <a:rPr sz="2400" dirty="0">
                <a:latin typeface="Times New Roman"/>
                <a:cs typeface="Times New Roman"/>
              </a:rPr>
              <a:t>design</a:t>
            </a:r>
            <a:r>
              <a:rPr sz="2400" spc="-30" dirty="0">
                <a:latin typeface="Times New Roman"/>
                <a:cs typeface="Times New Roman"/>
              </a:rPr>
              <a:t> </a:t>
            </a:r>
            <a:r>
              <a:rPr sz="2400" dirty="0">
                <a:latin typeface="Times New Roman"/>
                <a:cs typeface="Times New Roman"/>
              </a:rPr>
              <a:t>an</a:t>
            </a:r>
            <a:r>
              <a:rPr sz="2400" spc="-5" dirty="0">
                <a:latin typeface="Times New Roman"/>
                <a:cs typeface="Times New Roman"/>
              </a:rPr>
              <a:t> </a:t>
            </a:r>
            <a:r>
              <a:rPr sz="2400" b="1" dirty="0">
                <a:latin typeface="Times New Roman"/>
                <a:cs typeface="Times New Roman"/>
              </a:rPr>
              <a:t>agent</a:t>
            </a:r>
            <a:r>
              <a:rPr sz="2400" b="1" spc="-25" dirty="0">
                <a:latin typeface="Times New Roman"/>
                <a:cs typeface="Times New Roman"/>
              </a:rPr>
              <a:t> </a:t>
            </a:r>
            <a:r>
              <a:rPr sz="2400" b="1" dirty="0">
                <a:latin typeface="Times New Roman"/>
                <a:cs typeface="Times New Roman"/>
              </a:rPr>
              <a:t>program</a:t>
            </a:r>
            <a:r>
              <a:rPr sz="2400" b="1" spc="-10" dirty="0">
                <a:latin typeface="Times New Roman"/>
                <a:cs typeface="Times New Roman"/>
              </a:rPr>
              <a:t> </a:t>
            </a:r>
            <a:r>
              <a:rPr sz="2400" dirty="0">
                <a:latin typeface="Times New Roman"/>
                <a:cs typeface="Times New Roman"/>
              </a:rPr>
              <a:t>that</a:t>
            </a:r>
            <a:r>
              <a:rPr sz="2400" spc="-25" dirty="0">
                <a:latin typeface="Times New Roman"/>
                <a:cs typeface="Times New Roman"/>
              </a:rPr>
              <a:t> </a:t>
            </a:r>
            <a:r>
              <a:rPr sz="2400" dirty="0">
                <a:latin typeface="Times New Roman"/>
                <a:cs typeface="Times New Roman"/>
              </a:rPr>
              <a:t>implements</a:t>
            </a:r>
            <a:r>
              <a:rPr sz="2400" spc="-2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agent</a:t>
            </a:r>
            <a:r>
              <a:rPr sz="2400" spc="-35" dirty="0">
                <a:latin typeface="Times New Roman"/>
                <a:cs typeface="Times New Roman"/>
              </a:rPr>
              <a:t> </a:t>
            </a:r>
            <a:r>
              <a:rPr sz="2400" spc="-10" dirty="0">
                <a:latin typeface="Times New Roman"/>
                <a:cs typeface="Times New Roman"/>
              </a:rPr>
              <a:t>function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mapping</a:t>
            </a:r>
            <a:r>
              <a:rPr sz="2400" spc="-5" dirty="0">
                <a:latin typeface="Times New Roman"/>
                <a:cs typeface="Times New Roman"/>
              </a:rPr>
              <a:t> </a:t>
            </a:r>
            <a:r>
              <a:rPr sz="2400" dirty="0">
                <a:latin typeface="Times New Roman"/>
                <a:cs typeface="Times New Roman"/>
              </a:rPr>
              <a:t>from</a:t>
            </a:r>
            <a:r>
              <a:rPr sz="2400" spc="-10" dirty="0">
                <a:latin typeface="Times New Roman"/>
                <a:cs typeface="Times New Roman"/>
              </a:rPr>
              <a:t> </a:t>
            </a:r>
            <a:r>
              <a:rPr sz="2400" dirty="0">
                <a:latin typeface="Times New Roman"/>
                <a:cs typeface="Times New Roman"/>
              </a:rPr>
              <a:t>percepts</a:t>
            </a:r>
            <a:r>
              <a:rPr sz="2400" spc="-30" dirty="0">
                <a:latin typeface="Times New Roman"/>
                <a:cs typeface="Times New Roman"/>
              </a:rPr>
              <a:t> </a:t>
            </a:r>
            <a:r>
              <a:rPr sz="2400" dirty="0">
                <a:latin typeface="Times New Roman"/>
                <a:cs typeface="Times New Roman"/>
              </a:rPr>
              <a:t>to</a:t>
            </a:r>
            <a:r>
              <a:rPr sz="2400" spc="-15" dirty="0">
                <a:latin typeface="Times New Roman"/>
                <a:cs typeface="Times New Roman"/>
              </a:rPr>
              <a:t> </a:t>
            </a:r>
            <a:r>
              <a:rPr sz="2400" spc="-10" dirty="0">
                <a:latin typeface="Times New Roman"/>
                <a:cs typeface="Times New Roman"/>
              </a:rPr>
              <a:t>actions.</a:t>
            </a:r>
            <a:endParaRPr sz="2400">
              <a:latin typeface="Times New Roman"/>
              <a:cs typeface="Times New Roman"/>
            </a:endParaRPr>
          </a:p>
          <a:p>
            <a:pPr marL="12700" marR="5080">
              <a:lnSpc>
                <a:spcPts val="2590"/>
              </a:lnSpc>
              <a:spcBef>
                <a:spcPts val="1410"/>
              </a:spcBef>
            </a:pPr>
            <a:r>
              <a:rPr sz="2400" dirty="0">
                <a:latin typeface="Times New Roman"/>
                <a:cs typeface="Times New Roman"/>
              </a:rPr>
              <a:t>his</a:t>
            </a:r>
            <a:r>
              <a:rPr sz="2400" spc="-25" dirty="0">
                <a:latin typeface="Times New Roman"/>
                <a:cs typeface="Times New Roman"/>
              </a:rPr>
              <a:t> </a:t>
            </a:r>
            <a:r>
              <a:rPr sz="2400" dirty="0">
                <a:latin typeface="Times New Roman"/>
                <a:cs typeface="Times New Roman"/>
              </a:rPr>
              <a:t>program</a:t>
            </a:r>
            <a:r>
              <a:rPr sz="2400" spc="-35" dirty="0">
                <a:latin typeface="Times New Roman"/>
                <a:cs typeface="Times New Roman"/>
              </a:rPr>
              <a:t> </a:t>
            </a:r>
            <a:r>
              <a:rPr sz="2400" dirty="0">
                <a:latin typeface="Times New Roman"/>
                <a:cs typeface="Times New Roman"/>
              </a:rPr>
              <a:t>will</a:t>
            </a:r>
            <a:r>
              <a:rPr sz="2400" spc="-20" dirty="0">
                <a:latin typeface="Times New Roman"/>
                <a:cs typeface="Times New Roman"/>
              </a:rPr>
              <a:t> </a:t>
            </a:r>
            <a:r>
              <a:rPr sz="2400" dirty="0">
                <a:latin typeface="Times New Roman"/>
                <a:cs typeface="Times New Roman"/>
              </a:rPr>
              <a:t>run</a:t>
            </a:r>
            <a:r>
              <a:rPr sz="2400" spc="-15" dirty="0">
                <a:latin typeface="Times New Roman"/>
                <a:cs typeface="Times New Roman"/>
              </a:rPr>
              <a:t> </a:t>
            </a:r>
            <a:r>
              <a:rPr sz="2400" dirty="0">
                <a:latin typeface="Times New Roman"/>
                <a:cs typeface="Times New Roman"/>
              </a:rPr>
              <a:t>on</a:t>
            </a:r>
            <a:r>
              <a:rPr sz="2400" spc="-15" dirty="0">
                <a:latin typeface="Times New Roman"/>
                <a:cs typeface="Times New Roman"/>
              </a:rPr>
              <a:t> </a:t>
            </a:r>
            <a:r>
              <a:rPr sz="2400" dirty="0">
                <a:latin typeface="Times New Roman"/>
                <a:cs typeface="Times New Roman"/>
              </a:rPr>
              <a:t>some</a:t>
            </a:r>
            <a:r>
              <a:rPr sz="2400" spc="-20" dirty="0">
                <a:latin typeface="Times New Roman"/>
                <a:cs typeface="Times New Roman"/>
              </a:rPr>
              <a:t> </a:t>
            </a:r>
            <a:r>
              <a:rPr sz="2400" dirty="0">
                <a:latin typeface="Times New Roman"/>
                <a:cs typeface="Times New Roman"/>
              </a:rPr>
              <a:t>sort</a:t>
            </a:r>
            <a:r>
              <a:rPr sz="2400" spc="-25" dirty="0">
                <a:latin typeface="Times New Roman"/>
                <a:cs typeface="Times New Roman"/>
              </a:rPr>
              <a:t> </a:t>
            </a:r>
            <a:r>
              <a:rPr sz="2400" dirty="0">
                <a:latin typeface="Times New Roman"/>
                <a:cs typeface="Times New Roman"/>
              </a:rPr>
              <a:t>of</a:t>
            </a:r>
            <a:r>
              <a:rPr sz="2400" spc="-15" dirty="0">
                <a:latin typeface="Times New Roman"/>
                <a:cs typeface="Times New Roman"/>
              </a:rPr>
              <a:t> </a:t>
            </a:r>
            <a:r>
              <a:rPr sz="2400" dirty="0">
                <a:latin typeface="Times New Roman"/>
                <a:cs typeface="Times New Roman"/>
              </a:rPr>
              <a:t>computing</a:t>
            </a:r>
            <a:r>
              <a:rPr sz="2400" spc="-30" dirty="0">
                <a:latin typeface="Times New Roman"/>
                <a:cs typeface="Times New Roman"/>
              </a:rPr>
              <a:t> </a:t>
            </a:r>
            <a:r>
              <a:rPr sz="2400" dirty="0">
                <a:latin typeface="Times New Roman"/>
                <a:cs typeface="Times New Roman"/>
              </a:rPr>
              <a:t>device</a:t>
            </a:r>
            <a:r>
              <a:rPr sz="2400" spc="-40" dirty="0">
                <a:latin typeface="Times New Roman"/>
                <a:cs typeface="Times New Roman"/>
              </a:rPr>
              <a:t> </a:t>
            </a:r>
            <a:r>
              <a:rPr sz="2400" dirty="0">
                <a:latin typeface="Times New Roman"/>
                <a:cs typeface="Times New Roman"/>
              </a:rPr>
              <a:t>with</a:t>
            </a:r>
            <a:r>
              <a:rPr sz="2400" spc="-25" dirty="0">
                <a:latin typeface="Times New Roman"/>
                <a:cs typeface="Times New Roman"/>
              </a:rPr>
              <a:t> </a:t>
            </a:r>
            <a:r>
              <a:rPr sz="2400" dirty="0">
                <a:latin typeface="Times New Roman"/>
                <a:cs typeface="Times New Roman"/>
              </a:rPr>
              <a:t>physical</a:t>
            </a:r>
            <a:r>
              <a:rPr sz="2400" spc="-40" dirty="0">
                <a:latin typeface="Times New Roman"/>
                <a:cs typeface="Times New Roman"/>
              </a:rPr>
              <a:t> </a:t>
            </a:r>
            <a:r>
              <a:rPr sz="2400" dirty="0">
                <a:latin typeface="Times New Roman"/>
                <a:cs typeface="Times New Roman"/>
              </a:rPr>
              <a:t>sensors</a:t>
            </a:r>
            <a:r>
              <a:rPr sz="2400" spc="-25" dirty="0">
                <a:latin typeface="Times New Roman"/>
                <a:cs typeface="Times New Roman"/>
              </a:rPr>
              <a:t> and </a:t>
            </a:r>
            <a:r>
              <a:rPr sz="2400" dirty="0">
                <a:latin typeface="Times New Roman"/>
                <a:cs typeface="Times New Roman"/>
              </a:rPr>
              <a:t>actuators</a:t>
            </a:r>
            <a:r>
              <a:rPr sz="2400" spc="-35" dirty="0">
                <a:latin typeface="Times New Roman"/>
                <a:cs typeface="Times New Roman"/>
              </a:rPr>
              <a:t> </a:t>
            </a:r>
            <a:r>
              <a:rPr sz="2400" dirty="0">
                <a:latin typeface="Times New Roman"/>
                <a:cs typeface="Times New Roman"/>
              </a:rPr>
              <a:t>called</a:t>
            </a:r>
            <a:r>
              <a:rPr sz="2400" spc="-30"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b="1" spc="-10" dirty="0">
                <a:latin typeface="Times New Roman"/>
                <a:cs typeface="Times New Roman"/>
              </a:rPr>
              <a:t>architecture</a:t>
            </a:r>
            <a:endParaRPr sz="2400">
              <a:latin typeface="Times New Roman"/>
              <a:cs typeface="Times New Roman"/>
            </a:endParaRPr>
          </a:p>
          <a:p>
            <a:pPr marL="62865" algn="ctr">
              <a:lnSpc>
                <a:spcPct val="100000"/>
              </a:lnSpc>
              <a:spcBef>
                <a:spcPts val="944"/>
              </a:spcBef>
            </a:pPr>
            <a:r>
              <a:rPr sz="2800" b="1" i="1" dirty="0">
                <a:solidFill>
                  <a:srgbClr val="FF0000"/>
                </a:solidFill>
                <a:latin typeface="Times New Roman"/>
                <a:cs typeface="Times New Roman"/>
              </a:rPr>
              <a:t>agent</a:t>
            </a:r>
            <a:r>
              <a:rPr sz="2800" b="1" i="1" spc="-30" dirty="0">
                <a:solidFill>
                  <a:srgbClr val="FF0000"/>
                </a:solidFill>
                <a:latin typeface="Times New Roman"/>
                <a:cs typeface="Times New Roman"/>
              </a:rPr>
              <a:t> </a:t>
            </a:r>
            <a:r>
              <a:rPr sz="2800" b="1" dirty="0">
                <a:solidFill>
                  <a:srgbClr val="FF0000"/>
                </a:solidFill>
                <a:latin typeface="Calibri"/>
                <a:cs typeface="Calibri"/>
              </a:rPr>
              <a:t>=</a:t>
            </a:r>
            <a:r>
              <a:rPr sz="2800" b="1" spc="-30" dirty="0">
                <a:solidFill>
                  <a:srgbClr val="FF0000"/>
                </a:solidFill>
                <a:latin typeface="Calibri"/>
                <a:cs typeface="Calibri"/>
              </a:rPr>
              <a:t> </a:t>
            </a:r>
            <a:r>
              <a:rPr sz="2800" b="1" i="1" dirty="0">
                <a:solidFill>
                  <a:srgbClr val="FF0000"/>
                </a:solidFill>
                <a:latin typeface="Times New Roman"/>
                <a:cs typeface="Times New Roman"/>
              </a:rPr>
              <a:t>architecture</a:t>
            </a:r>
            <a:r>
              <a:rPr sz="2800" b="1" i="1" spc="-40" dirty="0">
                <a:solidFill>
                  <a:srgbClr val="FF0000"/>
                </a:solidFill>
                <a:latin typeface="Times New Roman"/>
                <a:cs typeface="Times New Roman"/>
              </a:rPr>
              <a:t> </a:t>
            </a:r>
            <a:r>
              <a:rPr sz="2800" b="1" dirty="0">
                <a:solidFill>
                  <a:srgbClr val="FF0000"/>
                </a:solidFill>
                <a:latin typeface="Calibri"/>
                <a:cs typeface="Calibri"/>
              </a:rPr>
              <a:t>+</a:t>
            </a:r>
            <a:r>
              <a:rPr sz="2800" b="1" spc="-20" dirty="0">
                <a:solidFill>
                  <a:srgbClr val="FF0000"/>
                </a:solidFill>
                <a:latin typeface="Calibri"/>
                <a:cs typeface="Calibri"/>
              </a:rPr>
              <a:t> </a:t>
            </a:r>
            <a:r>
              <a:rPr sz="2800" b="1" i="1" spc="-10" dirty="0">
                <a:solidFill>
                  <a:srgbClr val="FF0000"/>
                </a:solidFill>
                <a:latin typeface="Times New Roman"/>
                <a:cs typeface="Times New Roman"/>
              </a:rPr>
              <a:t>program</a:t>
            </a:r>
            <a:endParaRPr sz="2800">
              <a:latin typeface="Times New Roman"/>
              <a:cs typeface="Times New Roman"/>
            </a:endParaRPr>
          </a:p>
          <a:p>
            <a:pPr marL="12700" marR="236854" algn="just">
              <a:lnSpc>
                <a:spcPct val="89000"/>
              </a:lnSpc>
              <a:spcBef>
                <a:spcPts val="1510"/>
              </a:spcBef>
            </a:pPr>
            <a:r>
              <a:rPr sz="2400" dirty="0">
                <a:latin typeface="Times New Roman"/>
                <a:cs typeface="Times New Roman"/>
              </a:rPr>
              <a:t>architecture</a:t>
            </a:r>
            <a:r>
              <a:rPr sz="2400" spc="-55" dirty="0">
                <a:latin typeface="Times New Roman"/>
                <a:cs typeface="Times New Roman"/>
              </a:rPr>
              <a:t> </a:t>
            </a:r>
            <a:r>
              <a:rPr sz="2400" dirty="0">
                <a:latin typeface="Times New Roman"/>
                <a:cs typeface="Times New Roman"/>
              </a:rPr>
              <a:t>makes</a:t>
            </a:r>
            <a:r>
              <a:rPr sz="2400" spc="-20" dirty="0">
                <a:latin typeface="Times New Roman"/>
                <a:cs typeface="Times New Roman"/>
              </a:rPr>
              <a:t> </a:t>
            </a: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percepts</a:t>
            </a:r>
            <a:r>
              <a:rPr sz="2400" spc="-50" dirty="0">
                <a:latin typeface="Times New Roman"/>
                <a:cs typeface="Times New Roman"/>
              </a:rPr>
              <a:t> </a:t>
            </a:r>
            <a:r>
              <a:rPr sz="2400" dirty="0">
                <a:latin typeface="Times New Roman"/>
                <a:cs typeface="Times New Roman"/>
              </a:rPr>
              <a:t>from</a:t>
            </a:r>
            <a:r>
              <a:rPr sz="2400" spc="-20" dirty="0">
                <a:latin typeface="Times New Roman"/>
                <a:cs typeface="Times New Roman"/>
              </a:rPr>
              <a:t> </a:t>
            </a:r>
            <a:r>
              <a:rPr sz="2400" dirty="0">
                <a:latin typeface="Times New Roman"/>
                <a:cs typeface="Times New Roman"/>
              </a:rPr>
              <a:t>the</a:t>
            </a:r>
            <a:r>
              <a:rPr sz="2400" spc="-30" dirty="0">
                <a:latin typeface="Times New Roman"/>
                <a:cs typeface="Times New Roman"/>
              </a:rPr>
              <a:t> </a:t>
            </a:r>
            <a:r>
              <a:rPr sz="2400" dirty="0">
                <a:latin typeface="Times New Roman"/>
                <a:cs typeface="Times New Roman"/>
              </a:rPr>
              <a:t>sensors</a:t>
            </a:r>
            <a:r>
              <a:rPr sz="2400" spc="-30" dirty="0">
                <a:latin typeface="Times New Roman"/>
                <a:cs typeface="Times New Roman"/>
              </a:rPr>
              <a:t> </a:t>
            </a:r>
            <a:r>
              <a:rPr sz="2400" dirty="0">
                <a:latin typeface="Times New Roman"/>
                <a:cs typeface="Times New Roman"/>
              </a:rPr>
              <a:t>available</a:t>
            </a:r>
            <a:r>
              <a:rPr sz="2400" spc="-60" dirty="0">
                <a:latin typeface="Times New Roman"/>
                <a:cs typeface="Times New Roman"/>
              </a:rPr>
              <a:t> </a:t>
            </a:r>
            <a:r>
              <a:rPr sz="2400" dirty="0">
                <a:latin typeface="Times New Roman"/>
                <a:cs typeface="Times New Roman"/>
              </a:rPr>
              <a:t>to</a:t>
            </a:r>
            <a:r>
              <a:rPr sz="2400" spc="-30" dirty="0">
                <a:latin typeface="Times New Roman"/>
                <a:cs typeface="Times New Roman"/>
              </a:rPr>
              <a:t> </a:t>
            </a:r>
            <a:r>
              <a:rPr sz="2400" dirty="0">
                <a:latin typeface="Times New Roman"/>
                <a:cs typeface="Times New Roman"/>
              </a:rPr>
              <a:t>the</a:t>
            </a:r>
            <a:r>
              <a:rPr sz="2400" spc="-30" dirty="0">
                <a:latin typeface="Times New Roman"/>
                <a:cs typeface="Times New Roman"/>
              </a:rPr>
              <a:t> </a:t>
            </a:r>
            <a:r>
              <a:rPr sz="2400" dirty="0">
                <a:latin typeface="Times New Roman"/>
                <a:cs typeface="Times New Roman"/>
              </a:rPr>
              <a:t>program,</a:t>
            </a:r>
            <a:r>
              <a:rPr sz="2400" spc="-20" dirty="0">
                <a:latin typeface="Times New Roman"/>
                <a:cs typeface="Times New Roman"/>
              </a:rPr>
              <a:t> runs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program,</a:t>
            </a:r>
            <a:r>
              <a:rPr sz="2400" spc="-10" dirty="0">
                <a:latin typeface="Times New Roman"/>
                <a:cs typeface="Times New Roman"/>
              </a:rPr>
              <a:t> </a:t>
            </a:r>
            <a:r>
              <a:rPr sz="2400" dirty="0">
                <a:latin typeface="Times New Roman"/>
                <a:cs typeface="Times New Roman"/>
              </a:rPr>
              <a:t>and</a:t>
            </a:r>
            <a:r>
              <a:rPr sz="2400" spc="-20" dirty="0">
                <a:latin typeface="Times New Roman"/>
                <a:cs typeface="Times New Roman"/>
              </a:rPr>
              <a:t> </a:t>
            </a:r>
            <a:r>
              <a:rPr sz="2400" dirty="0">
                <a:latin typeface="Times New Roman"/>
                <a:cs typeface="Times New Roman"/>
              </a:rPr>
              <a:t>feeds</a:t>
            </a:r>
            <a:r>
              <a:rPr sz="2400" spc="-15" dirty="0">
                <a:latin typeface="Times New Roman"/>
                <a:cs typeface="Times New Roman"/>
              </a:rPr>
              <a:t> </a:t>
            </a:r>
            <a:r>
              <a:rPr sz="2400" dirty="0">
                <a:latin typeface="Times New Roman"/>
                <a:cs typeface="Times New Roman"/>
              </a:rPr>
              <a:t>the</a:t>
            </a:r>
            <a:r>
              <a:rPr sz="2400" spc="-10" dirty="0">
                <a:latin typeface="Times New Roman"/>
                <a:cs typeface="Times New Roman"/>
              </a:rPr>
              <a:t> program’s</a:t>
            </a:r>
            <a:r>
              <a:rPr sz="2400" spc="-15" dirty="0">
                <a:latin typeface="Times New Roman"/>
                <a:cs typeface="Times New Roman"/>
              </a:rPr>
              <a:t> </a:t>
            </a:r>
            <a:r>
              <a:rPr sz="2400" dirty="0">
                <a:latin typeface="Times New Roman"/>
                <a:cs typeface="Times New Roman"/>
              </a:rPr>
              <a:t>action</a:t>
            </a:r>
            <a:r>
              <a:rPr sz="2400" spc="-45" dirty="0">
                <a:latin typeface="Times New Roman"/>
                <a:cs typeface="Times New Roman"/>
              </a:rPr>
              <a:t> </a:t>
            </a:r>
            <a:r>
              <a:rPr sz="2400" dirty="0">
                <a:latin typeface="Times New Roman"/>
                <a:cs typeface="Times New Roman"/>
              </a:rPr>
              <a:t>choices</a:t>
            </a:r>
            <a:r>
              <a:rPr sz="2400" spc="-30" dirty="0">
                <a:latin typeface="Times New Roman"/>
                <a:cs typeface="Times New Roman"/>
              </a:rPr>
              <a:t> </a:t>
            </a:r>
            <a:r>
              <a:rPr sz="2400" dirty="0">
                <a:latin typeface="Times New Roman"/>
                <a:cs typeface="Times New Roman"/>
              </a:rPr>
              <a:t>to</a:t>
            </a:r>
            <a:r>
              <a:rPr sz="2400" spc="-10" dirty="0">
                <a:latin typeface="Times New Roman"/>
                <a:cs typeface="Times New Roman"/>
              </a:rPr>
              <a:t> </a:t>
            </a:r>
            <a:r>
              <a:rPr sz="2400" dirty="0">
                <a:latin typeface="Times New Roman"/>
                <a:cs typeface="Times New Roman"/>
              </a:rPr>
              <a:t>the</a:t>
            </a:r>
            <a:r>
              <a:rPr sz="2400" spc="-35" dirty="0">
                <a:latin typeface="Times New Roman"/>
                <a:cs typeface="Times New Roman"/>
              </a:rPr>
              <a:t> </a:t>
            </a:r>
            <a:r>
              <a:rPr sz="2400" dirty="0">
                <a:latin typeface="Times New Roman"/>
                <a:cs typeface="Times New Roman"/>
              </a:rPr>
              <a:t>actuators</a:t>
            </a:r>
            <a:r>
              <a:rPr sz="2400" spc="-45" dirty="0">
                <a:latin typeface="Times New Roman"/>
                <a:cs typeface="Times New Roman"/>
              </a:rPr>
              <a:t> </a:t>
            </a:r>
            <a:r>
              <a:rPr sz="2400" dirty="0">
                <a:latin typeface="Times New Roman"/>
                <a:cs typeface="Times New Roman"/>
              </a:rPr>
              <a:t>as</a:t>
            </a:r>
            <a:r>
              <a:rPr sz="2400" spc="-15" dirty="0">
                <a:latin typeface="Times New Roman"/>
                <a:cs typeface="Times New Roman"/>
              </a:rPr>
              <a:t> </a:t>
            </a:r>
            <a:r>
              <a:rPr sz="2400" dirty="0">
                <a:latin typeface="Times New Roman"/>
                <a:cs typeface="Times New Roman"/>
              </a:rPr>
              <a:t>they</a:t>
            </a:r>
            <a:r>
              <a:rPr sz="2400" spc="-20" dirty="0">
                <a:latin typeface="Times New Roman"/>
                <a:cs typeface="Times New Roman"/>
              </a:rPr>
              <a:t> </a:t>
            </a:r>
            <a:r>
              <a:rPr sz="2400" spc="-25" dirty="0">
                <a:latin typeface="Times New Roman"/>
                <a:cs typeface="Times New Roman"/>
              </a:rPr>
              <a:t>are </a:t>
            </a:r>
            <a:r>
              <a:rPr sz="2400" spc="-10" dirty="0">
                <a:latin typeface="Times New Roman"/>
                <a:cs typeface="Times New Roman"/>
              </a:rPr>
              <a:t>generated</a:t>
            </a:r>
            <a:endParaRPr sz="240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defRPr/>
            </a:pPr>
            <a:r>
              <a:rPr lang="en-US"/>
              <a:t>Agent vs. Program</a:t>
            </a:r>
          </a:p>
        </p:txBody>
      </p:sp>
      <p:sp>
        <p:nvSpPr>
          <p:cNvPr id="94211" name="Rectangle 3"/>
          <p:cNvSpPr>
            <a:spLocks noGrp="1" noChangeArrowheads="1"/>
          </p:cNvSpPr>
          <p:nvPr>
            <p:ph type="body" idx="1"/>
          </p:nvPr>
        </p:nvSpPr>
        <p:spPr/>
        <p:txBody>
          <a:bodyPr/>
          <a:lstStyle/>
          <a:p>
            <a:pPr eaLnBrk="1" hangingPunct="1">
              <a:lnSpc>
                <a:spcPct val="90000"/>
              </a:lnSpc>
              <a:defRPr/>
            </a:pPr>
            <a:r>
              <a:rPr lang="en-US" i="1" dirty="0"/>
              <a:t>Size</a:t>
            </a:r>
            <a:r>
              <a:rPr lang="en-US" dirty="0"/>
              <a:t> – an agent is usually smaller than a program.</a:t>
            </a:r>
          </a:p>
          <a:p>
            <a:pPr eaLnBrk="1" hangingPunct="1">
              <a:lnSpc>
                <a:spcPct val="90000"/>
              </a:lnSpc>
              <a:defRPr/>
            </a:pPr>
            <a:r>
              <a:rPr lang="en-US" i="1" dirty="0"/>
              <a:t>Purpose</a:t>
            </a:r>
            <a:r>
              <a:rPr lang="en-US" dirty="0"/>
              <a:t> – an agent has a specific purpose while programs are multi-functional.</a:t>
            </a:r>
          </a:p>
          <a:p>
            <a:pPr eaLnBrk="1" hangingPunct="1">
              <a:lnSpc>
                <a:spcPct val="90000"/>
              </a:lnSpc>
              <a:defRPr/>
            </a:pPr>
            <a:r>
              <a:rPr lang="en-US" i="1" dirty="0"/>
              <a:t>Persistence</a:t>
            </a:r>
            <a:r>
              <a:rPr lang="en-US" dirty="0"/>
              <a:t> – an agent's life span is not entirely dependent on a user launching and quitting it.</a:t>
            </a:r>
          </a:p>
          <a:p>
            <a:pPr eaLnBrk="1" hangingPunct="1">
              <a:lnSpc>
                <a:spcPct val="90000"/>
              </a:lnSpc>
              <a:defRPr/>
            </a:pPr>
            <a:r>
              <a:rPr lang="en-US" i="1" dirty="0"/>
              <a:t>Autonomy</a:t>
            </a:r>
            <a:r>
              <a:rPr lang="en-US" dirty="0"/>
              <a:t> – an agent doesn't need the user's input to function.</a:t>
            </a:r>
          </a:p>
        </p:txBody>
      </p:sp>
    </p:spTree>
    <p:extLst>
      <p:ext uri="{BB962C8B-B14F-4D97-AF65-F5344CB8AC3E}">
        <p14:creationId xmlns:p14="http://schemas.microsoft.com/office/powerpoint/2010/main" val="2845928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2"/>
          </p:nvPr>
        </p:nvSpPr>
        <p:spPr/>
        <p:txBody>
          <a:bodyPr/>
          <a:lstStyle/>
          <a:p>
            <a:pPr>
              <a:defRPr/>
            </a:pPr>
            <a:r>
              <a:rPr lang="en-US"/>
              <a:t>Artificial Intelligence – D. Vrajitoru</a:t>
            </a:r>
          </a:p>
        </p:txBody>
      </p:sp>
      <p:sp>
        <p:nvSpPr>
          <p:cNvPr id="106498" name="Rectangle 2"/>
          <p:cNvSpPr>
            <a:spLocks noGrp="1" noChangeArrowheads="1"/>
          </p:cNvSpPr>
          <p:nvPr>
            <p:ph type="title"/>
          </p:nvPr>
        </p:nvSpPr>
        <p:spPr/>
        <p:txBody>
          <a:bodyPr/>
          <a:lstStyle/>
          <a:p>
            <a:pPr eaLnBrk="1" hangingPunct="1">
              <a:defRPr/>
            </a:pPr>
            <a:r>
              <a:rPr lang="en-US" dirty="0"/>
              <a:t>Agent Example</a:t>
            </a:r>
          </a:p>
        </p:txBody>
      </p:sp>
      <p:sp>
        <p:nvSpPr>
          <p:cNvPr id="106499" name="Rectangle 3"/>
          <p:cNvSpPr>
            <a:spLocks noGrp="1" noChangeArrowheads="1"/>
          </p:cNvSpPr>
          <p:nvPr>
            <p:ph type="body" idx="1"/>
          </p:nvPr>
        </p:nvSpPr>
        <p:spPr/>
        <p:txBody>
          <a:bodyPr/>
          <a:lstStyle/>
          <a:p>
            <a:pPr eaLnBrk="1" hangingPunct="1">
              <a:lnSpc>
                <a:spcPct val="90000"/>
              </a:lnSpc>
              <a:defRPr/>
            </a:pPr>
            <a:r>
              <a:rPr lang="en-US" dirty="0"/>
              <a:t>A file manager agent.</a:t>
            </a:r>
          </a:p>
          <a:p>
            <a:pPr eaLnBrk="1" hangingPunct="1">
              <a:lnSpc>
                <a:spcPct val="90000"/>
              </a:lnSpc>
              <a:defRPr/>
            </a:pPr>
            <a:r>
              <a:rPr lang="en-US" dirty="0"/>
              <a:t>Sensors: commands like </a:t>
            </a:r>
            <a:r>
              <a:rPr lang="en-US" dirty="0" err="1"/>
              <a:t>ls</a:t>
            </a:r>
            <a:r>
              <a:rPr lang="en-US" dirty="0"/>
              <a:t>, du, </a:t>
            </a:r>
            <a:r>
              <a:rPr lang="en-US" dirty="0" err="1"/>
              <a:t>pwd</a:t>
            </a:r>
            <a:r>
              <a:rPr lang="en-US" dirty="0"/>
              <a:t>.</a:t>
            </a:r>
          </a:p>
          <a:p>
            <a:pPr eaLnBrk="1" hangingPunct="1">
              <a:lnSpc>
                <a:spcPct val="90000"/>
              </a:lnSpc>
              <a:defRPr/>
            </a:pPr>
            <a:r>
              <a:rPr lang="en-US" dirty="0"/>
              <a:t>Actuators: commands like tar, </a:t>
            </a:r>
            <a:r>
              <a:rPr lang="en-US" dirty="0" err="1"/>
              <a:t>gzip</a:t>
            </a:r>
            <a:r>
              <a:rPr lang="en-US" dirty="0"/>
              <a:t>, </a:t>
            </a:r>
            <a:r>
              <a:rPr lang="en-US" dirty="0" err="1"/>
              <a:t>cd</a:t>
            </a:r>
            <a:r>
              <a:rPr lang="en-US" dirty="0"/>
              <a:t>, </a:t>
            </a:r>
            <a:r>
              <a:rPr lang="en-US" dirty="0" err="1"/>
              <a:t>rm</a:t>
            </a:r>
            <a:r>
              <a:rPr lang="en-US" dirty="0"/>
              <a:t>, cp, etc.</a:t>
            </a:r>
          </a:p>
          <a:p>
            <a:pPr eaLnBrk="1" hangingPunct="1">
              <a:lnSpc>
                <a:spcPct val="90000"/>
              </a:lnSpc>
              <a:defRPr/>
            </a:pPr>
            <a:r>
              <a:rPr lang="en-US" dirty="0"/>
              <a:t>Purpose: compress and archive files that have not been used in a while.</a:t>
            </a:r>
          </a:p>
          <a:p>
            <a:pPr eaLnBrk="1" hangingPunct="1">
              <a:lnSpc>
                <a:spcPct val="90000"/>
              </a:lnSpc>
              <a:defRPr/>
            </a:pPr>
            <a:r>
              <a:rPr lang="en-US" dirty="0"/>
              <a:t>Environment: fully observable (but partially observed), deterministic (strategic), episodic, dynamic, discrete. </a:t>
            </a:r>
          </a:p>
        </p:txBody>
      </p:sp>
    </p:spTree>
    <p:extLst>
      <p:ext uri="{BB962C8B-B14F-4D97-AF65-F5344CB8AC3E}">
        <p14:creationId xmlns:p14="http://schemas.microsoft.com/office/powerpoint/2010/main" val="208412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209799" y="457200"/>
            <a:ext cx="7772400" cy="1143000"/>
          </a:xfrm>
        </p:spPr>
        <p:txBody>
          <a:bodyPr anchor="ctr"/>
          <a:lstStyle/>
          <a:p>
            <a:pPr eaLnBrk="1" hangingPunct="1"/>
            <a:r>
              <a:rPr lang="en-US" sz="4400" dirty="0"/>
              <a:t>Intelligent Agents</a:t>
            </a:r>
          </a:p>
        </p:txBody>
      </p:sp>
      <p:pic>
        <p:nvPicPr>
          <p:cNvPr id="2" name="Picture 1">
            <a:extLst>
              <a:ext uri="{FF2B5EF4-FFF2-40B4-BE49-F238E27FC236}">
                <a16:creationId xmlns:a16="http://schemas.microsoft.com/office/drawing/2014/main" id="{9C9B96E7-1F2B-8A39-5A50-DE7B9B0080C3}"/>
              </a:ext>
            </a:extLst>
          </p:cNvPr>
          <p:cNvPicPr>
            <a:picLocks noChangeAspect="1"/>
          </p:cNvPicPr>
          <p:nvPr/>
        </p:nvPicPr>
        <p:blipFill>
          <a:blip r:embed="rId3"/>
          <a:stretch>
            <a:fillRect/>
          </a:stretch>
        </p:blipFill>
        <p:spPr>
          <a:xfrm>
            <a:off x="3368096" y="1600200"/>
            <a:ext cx="5455807" cy="4343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70C2C-A301-5611-534C-DB4470E98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6B860F-3A83-291D-7BD6-20743BA45335}"/>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Key Features of AI Agents</a:t>
            </a:r>
          </a:p>
        </p:txBody>
      </p:sp>
      <p:sp>
        <p:nvSpPr>
          <p:cNvPr id="4" name="Content Placeholder 3">
            <a:extLst>
              <a:ext uri="{FF2B5EF4-FFF2-40B4-BE49-F238E27FC236}">
                <a16:creationId xmlns:a16="http://schemas.microsoft.com/office/drawing/2014/main" id="{FB4B28BC-6CEA-8730-37C1-BAADF215C347}"/>
              </a:ext>
            </a:extLst>
          </p:cNvPr>
          <p:cNvSpPr>
            <a:spLocks noGrp="1"/>
          </p:cNvSpPr>
          <p:nvPr>
            <p:ph idx="1"/>
          </p:nvPr>
        </p:nvSpPr>
        <p:spPr>
          <a:xfrm>
            <a:off x="280219" y="827215"/>
            <a:ext cx="11557820" cy="5455598"/>
          </a:xfrm>
        </p:spPr>
        <p:txBody>
          <a:bodyPr>
            <a:noAutofit/>
          </a:bodyPr>
          <a:lstStyle/>
          <a:p>
            <a:pPr marL="0" indent="0" fontAlgn="base">
              <a:buNone/>
            </a:pPr>
            <a:r>
              <a:rPr lang="en-US" b="1" dirty="0">
                <a:solidFill>
                  <a:srgbClr val="0000FF"/>
                </a:solidFill>
                <a:latin typeface="Cambria" panose="02040503050406030204" pitchFamily="18" charset="0"/>
                <a:ea typeface="Cambria" panose="02040503050406030204" pitchFamily="18" charset="0"/>
              </a:rPr>
              <a:t>The following are the key features of AI Agents</a:t>
            </a:r>
          </a:p>
          <a:p>
            <a:pPr fontAlgn="base"/>
            <a:r>
              <a:rPr lang="en-US" b="1" dirty="0">
                <a:latin typeface="Cambria" panose="02040503050406030204" pitchFamily="18" charset="0"/>
                <a:ea typeface="Cambria" panose="02040503050406030204" pitchFamily="18" charset="0"/>
              </a:rPr>
              <a:t>Autonomous:</a:t>
            </a:r>
            <a:r>
              <a:rPr lang="en-US" dirty="0">
                <a:latin typeface="Cambria" panose="02040503050406030204" pitchFamily="18" charset="0"/>
                <a:ea typeface="Cambria" panose="02040503050406030204" pitchFamily="18" charset="0"/>
              </a:rPr>
              <a:t> Act without constant human input and decide next steps from past data like a bookstore bot flags missing invoices.</a:t>
            </a:r>
          </a:p>
          <a:p>
            <a:pPr fontAlgn="base"/>
            <a:r>
              <a:rPr lang="en-US" b="1" dirty="0">
                <a:latin typeface="Cambria" panose="02040503050406030204" pitchFamily="18" charset="0"/>
                <a:ea typeface="Cambria" panose="02040503050406030204" pitchFamily="18" charset="0"/>
              </a:rPr>
              <a:t>Goal‑driven:</a:t>
            </a:r>
            <a:r>
              <a:rPr lang="en-US" dirty="0">
                <a:latin typeface="Cambria" panose="02040503050406030204" pitchFamily="18" charset="0"/>
                <a:ea typeface="Cambria" panose="02040503050406030204" pitchFamily="18" charset="0"/>
              </a:rPr>
              <a:t> Optimize for defined objectives like a logistics AI balancing speed, cost and fuel use.</a:t>
            </a:r>
          </a:p>
          <a:p>
            <a:pPr fontAlgn="base"/>
            <a:r>
              <a:rPr lang="en-US" b="1" dirty="0">
                <a:latin typeface="Cambria" panose="02040503050406030204" pitchFamily="18" charset="0"/>
                <a:ea typeface="Cambria" panose="02040503050406030204" pitchFamily="18" charset="0"/>
              </a:rPr>
              <a:t>Perceptive:</a:t>
            </a:r>
            <a:r>
              <a:rPr lang="en-US" dirty="0">
                <a:latin typeface="Cambria" panose="02040503050406030204" pitchFamily="18" charset="0"/>
                <a:ea typeface="Cambria" panose="02040503050406030204" pitchFamily="18" charset="0"/>
              </a:rPr>
              <a:t> Gather info from sensors, inputs or APIs like a cybersecurity agent tracking new threats.</a:t>
            </a:r>
          </a:p>
          <a:p>
            <a:pPr fontAlgn="base"/>
            <a:r>
              <a:rPr lang="en-US" b="1" dirty="0">
                <a:latin typeface="Cambria" panose="02040503050406030204" pitchFamily="18" charset="0"/>
                <a:ea typeface="Cambria" panose="02040503050406030204" pitchFamily="18" charset="0"/>
              </a:rPr>
              <a:t>Adaptable:</a:t>
            </a:r>
            <a:r>
              <a:rPr lang="en-US" dirty="0">
                <a:latin typeface="Cambria" panose="02040503050406030204" pitchFamily="18" charset="0"/>
                <a:ea typeface="Cambria" panose="02040503050406030204" pitchFamily="18" charset="0"/>
              </a:rPr>
              <a:t> Adjust strategies when situations change.</a:t>
            </a:r>
          </a:p>
          <a:p>
            <a:pPr fontAlgn="base"/>
            <a:r>
              <a:rPr lang="en-US" b="1" dirty="0">
                <a:latin typeface="Cambria" panose="02040503050406030204" pitchFamily="18" charset="0"/>
                <a:ea typeface="Cambria" panose="02040503050406030204" pitchFamily="18" charset="0"/>
              </a:rPr>
              <a:t>Collaborative:</a:t>
            </a:r>
            <a:r>
              <a:rPr lang="en-US" dirty="0">
                <a:latin typeface="Cambria" panose="02040503050406030204" pitchFamily="18" charset="0"/>
                <a:ea typeface="Cambria" panose="02040503050406030204" pitchFamily="18" charset="0"/>
              </a:rPr>
              <a:t> Work with humans or other agents toward shared goals like healthcare agents coordinating with patients and doctor.</a:t>
            </a:r>
          </a:p>
        </p:txBody>
      </p:sp>
      <p:sp>
        <p:nvSpPr>
          <p:cNvPr id="6" name="Date Placeholder 5">
            <a:extLst>
              <a:ext uri="{FF2B5EF4-FFF2-40B4-BE49-F238E27FC236}">
                <a16:creationId xmlns:a16="http://schemas.microsoft.com/office/drawing/2014/main" id="{81EE299E-F85A-047E-5569-1D474A3370DB}"/>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4D28440E-9C4E-6197-44EF-88CB429B8F97}"/>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7A35F5EF-93C6-E917-C16B-49A7E6A184A2}"/>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8501F126-AA9A-C813-DA3A-A5BE7A5B6C44}"/>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42</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36726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571461" y="1357300"/>
            <a:ext cx="1097280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742950">
              <a:buFont typeface="+mj-lt"/>
              <a:buAutoNum type="arabicPeriod"/>
            </a:pPr>
            <a:r>
              <a:rPr lang="en-US" sz="3600"/>
              <a:t>Rationality: Agent selects action which maximizes the performance</a:t>
            </a:r>
          </a:p>
          <a:p>
            <a:pPr marL="742950" indent="-742950">
              <a:buFont typeface="+mj-lt"/>
              <a:buAutoNum type="arabicPeriod"/>
            </a:pPr>
            <a:r>
              <a:rPr lang="en-US" sz="3600"/>
              <a:t>Learn: Agent should learn from perceive sequences</a:t>
            </a:r>
          </a:p>
          <a:p>
            <a:pPr marL="742950" indent="-742950">
              <a:buFont typeface="+mj-lt"/>
              <a:buAutoNum type="arabicPeriod"/>
            </a:pPr>
            <a:r>
              <a:rPr lang="en-US" sz="3600"/>
              <a:t>Omniscient: Agent should know the outcome of its actions</a:t>
            </a:r>
          </a:p>
          <a:p>
            <a:pPr marL="742950" indent="-742950">
              <a:buFont typeface="+mj-lt"/>
              <a:buAutoNum type="arabicPeriod"/>
            </a:pPr>
            <a:r>
              <a:rPr lang="en-US" sz="3600"/>
              <a:t>Autonomous: Agent should compensate for half/inaccurate knowledge</a:t>
            </a:r>
            <a:endParaRPr lang="en-US" sz="3600" dirty="0"/>
          </a:p>
        </p:txBody>
      </p:sp>
      <p:sp>
        <p:nvSpPr>
          <p:cNvPr id="3" name="Title 1"/>
          <p:cNvSpPr txBox="1">
            <a:spLocks/>
          </p:cNvSpPr>
          <p:nvPr/>
        </p:nvSpPr>
        <p:spPr>
          <a:xfrm>
            <a:off x="609600" y="274638"/>
            <a:ext cx="109728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a:solidFill>
                  <a:srgbClr val="FF0000"/>
                </a:solidFill>
              </a:rPr>
              <a:t>Good behaviour</a:t>
            </a:r>
          </a:p>
        </p:txBody>
      </p:sp>
    </p:spTree>
    <p:extLst>
      <p:ext uri="{BB962C8B-B14F-4D97-AF65-F5344CB8AC3E}">
        <p14:creationId xmlns:p14="http://schemas.microsoft.com/office/powerpoint/2010/main" val="2572737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5844" y="-5384"/>
            <a:ext cx="9697085" cy="1674483"/>
          </a:xfrm>
          <a:prstGeom prst="rect">
            <a:avLst/>
          </a:prstGeom>
        </p:spPr>
        <p:txBody>
          <a:bodyPr vert="horz" wrap="square" lIns="0" tIns="926769" rIns="0" bIns="0" rtlCol="0">
            <a:spAutoFit/>
          </a:bodyPr>
          <a:lstStyle/>
          <a:p>
            <a:pPr marL="43180">
              <a:lnSpc>
                <a:spcPct val="100000"/>
              </a:lnSpc>
              <a:spcBef>
                <a:spcPts val="100"/>
              </a:spcBef>
            </a:pPr>
            <a:r>
              <a:rPr spc="-20" dirty="0">
                <a:solidFill>
                  <a:srgbClr val="404040"/>
                </a:solidFill>
              </a:rPr>
              <a:t>Good</a:t>
            </a:r>
            <a:r>
              <a:rPr spc="-215" dirty="0">
                <a:solidFill>
                  <a:srgbClr val="404040"/>
                </a:solidFill>
              </a:rPr>
              <a:t> </a:t>
            </a:r>
            <a:r>
              <a:rPr spc="-60" dirty="0">
                <a:solidFill>
                  <a:srgbClr val="404040"/>
                </a:solidFill>
              </a:rPr>
              <a:t>Behaviour:</a:t>
            </a:r>
            <a:r>
              <a:rPr spc="-200" dirty="0">
                <a:solidFill>
                  <a:srgbClr val="404040"/>
                </a:solidFill>
              </a:rPr>
              <a:t> </a:t>
            </a:r>
            <a:r>
              <a:rPr spc="-45" dirty="0">
                <a:solidFill>
                  <a:srgbClr val="404040"/>
                </a:solidFill>
              </a:rPr>
              <a:t>Concept</a:t>
            </a:r>
            <a:r>
              <a:rPr spc="-204" dirty="0">
                <a:solidFill>
                  <a:srgbClr val="404040"/>
                </a:solidFill>
              </a:rPr>
              <a:t> </a:t>
            </a:r>
            <a:r>
              <a:rPr dirty="0">
                <a:solidFill>
                  <a:srgbClr val="404040"/>
                </a:solidFill>
              </a:rPr>
              <a:t>of</a:t>
            </a:r>
            <a:r>
              <a:rPr spc="-210" dirty="0">
                <a:solidFill>
                  <a:srgbClr val="404040"/>
                </a:solidFill>
              </a:rPr>
              <a:t> </a:t>
            </a:r>
            <a:r>
              <a:rPr spc="-20" dirty="0">
                <a:solidFill>
                  <a:srgbClr val="404040"/>
                </a:solidFill>
              </a:rPr>
              <a:t>Rationality</a:t>
            </a:r>
          </a:p>
        </p:txBody>
      </p:sp>
      <p:sp>
        <p:nvSpPr>
          <p:cNvPr id="3" name="object 3"/>
          <p:cNvSpPr txBox="1"/>
          <p:nvPr/>
        </p:nvSpPr>
        <p:spPr>
          <a:xfrm>
            <a:off x="1084581" y="1690244"/>
            <a:ext cx="9984105" cy="3798860"/>
          </a:xfrm>
          <a:prstGeom prst="rect">
            <a:avLst/>
          </a:prstGeom>
        </p:spPr>
        <p:txBody>
          <a:bodyPr vert="horz" wrap="square" lIns="0" tIns="154305" rIns="0" bIns="0" rtlCol="0">
            <a:spAutoFit/>
          </a:bodyPr>
          <a:lstStyle/>
          <a:p>
            <a:pPr marL="119380" indent="-114300">
              <a:lnSpc>
                <a:spcPct val="100000"/>
              </a:lnSpc>
              <a:spcBef>
                <a:spcPts val="1215"/>
              </a:spcBef>
              <a:buClr>
                <a:srgbClr val="E38312"/>
              </a:buClr>
              <a:buSzPct val="95833"/>
              <a:buFont typeface="Arial MT"/>
              <a:buChar char="•"/>
              <a:tabLst>
                <a:tab pos="119380" algn="l"/>
              </a:tabLst>
            </a:pPr>
            <a:r>
              <a:rPr sz="2400" dirty="0">
                <a:latin typeface="Times New Roman"/>
                <a:cs typeface="Times New Roman"/>
              </a:rPr>
              <a:t>A</a:t>
            </a:r>
            <a:r>
              <a:rPr sz="2400" spc="-140" dirty="0">
                <a:latin typeface="Times New Roman"/>
                <a:cs typeface="Times New Roman"/>
              </a:rPr>
              <a:t> </a:t>
            </a:r>
            <a:r>
              <a:rPr sz="2400" b="1" dirty="0">
                <a:latin typeface="Times New Roman"/>
                <a:cs typeface="Times New Roman"/>
              </a:rPr>
              <a:t>rational</a:t>
            </a:r>
            <a:r>
              <a:rPr sz="2400" b="1" spc="-25" dirty="0">
                <a:latin typeface="Times New Roman"/>
                <a:cs typeface="Times New Roman"/>
              </a:rPr>
              <a:t> </a:t>
            </a:r>
            <a:r>
              <a:rPr sz="2400" b="1" dirty="0">
                <a:latin typeface="Times New Roman"/>
                <a:cs typeface="Times New Roman"/>
              </a:rPr>
              <a:t>agent</a:t>
            </a:r>
            <a:r>
              <a:rPr sz="2400" b="1" spc="-5" dirty="0">
                <a:latin typeface="Times New Roman"/>
                <a:cs typeface="Times New Roman"/>
              </a:rPr>
              <a:t> </a:t>
            </a:r>
            <a:r>
              <a:rPr sz="2400" dirty="0">
                <a:latin typeface="Times New Roman"/>
                <a:cs typeface="Times New Roman"/>
              </a:rPr>
              <a:t>is</a:t>
            </a:r>
            <a:r>
              <a:rPr sz="2400" spc="-10" dirty="0">
                <a:latin typeface="Times New Roman"/>
                <a:cs typeface="Times New Roman"/>
              </a:rPr>
              <a:t> </a:t>
            </a:r>
            <a:r>
              <a:rPr sz="2400" dirty="0">
                <a:latin typeface="Times New Roman"/>
                <a:cs typeface="Times New Roman"/>
              </a:rPr>
              <a:t>one</a:t>
            </a:r>
            <a:r>
              <a:rPr sz="2400" spc="-15" dirty="0">
                <a:latin typeface="Times New Roman"/>
                <a:cs typeface="Times New Roman"/>
              </a:rPr>
              <a:t> </a:t>
            </a:r>
            <a:r>
              <a:rPr sz="2400" dirty="0">
                <a:latin typeface="Times New Roman"/>
                <a:cs typeface="Times New Roman"/>
              </a:rPr>
              <a:t>that</a:t>
            </a:r>
            <a:r>
              <a:rPr sz="2400" spc="-20" dirty="0">
                <a:latin typeface="Times New Roman"/>
                <a:cs typeface="Times New Roman"/>
              </a:rPr>
              <a:t> </a:t>
            </a:r>
            <a:r>
              <a:rPr sz="2400" dirty="0">
                <a:latin typeface="Times New Roman"/>
                <a:cs typeface="Times New Roman"/>
              </a:rPr>
              <a:t>does</a:t>
            </a:r>
            <a:r>
              <a:rPr sz="2400" spc="-10"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right</a:t>
            </a:r>
            <a:r>
              <a:rPr sz="2400" spc="-20" dirty="0">
                <a:latin typeface="Times New Roman"/>
                <a:cs typeface="Times New Roman"/>
              </a:rPr>
              <a:t> </a:t>
            </a:r>
            <a:r>
              <a:rPr sz="2400" spc="-10" dirty="0">
                <a:latin typeface="Times New Roman"/>
                <a:cs typeface="Times New Roman"/>
              </a:rPr>
              <a:t>thing</a:t>
            </a:r>
            <a:endParaRPr sz="2400">
              <a:latin typeface="Times New Roman"/>
              <a:cs typeface="Times New Roman"/>
            </a:endParaRPr>
          </a:p>
          <a:p>
            <a:pPr marL="119380" indent="-114300">
              <a:lnSpc>
                <a:spcPct val="100000"/>
              </a:lnSpc>
              <a:spcBef>
                <a:spcPts val="1115"/>
              </a:spcBef>
              <a:buClr>
                <a:srgbClr val="E38312"/>
              </a:buClr>
              <a:buSzPct val="95833"/>
              <a:buFont typeface="Arial MT"/>
              <a:buChar char="•"/>
              <a:tabLst>
                <a:tab pos="119380" algn="l"/>
              </a:tabLst>
            </a:pPr>
            <a:r>
              <a:rPr sz="2400" dirty="0">
                <a:latin typeface="Times New Roman"/>
                <a:cs typeface="Times New Roman"/>
              </a:rPr>
              <a:t>what</a:t>
            </a:r>
            <a:r>
              <a:rPr sz="2400" spc="-10" dirty="0">
                <a:latin typeface="Times New Roman"/>
                <a:cs typeface="Times New Roman"/>
              </a:rPr>
              <a:t> </a:t>
            </a:r>
            <a:r>
              <a:rPr sz="2400" dirty="0">
                <a:latin typeface="Times New Roman"/>
                <a:cs typeface="Times New Roman"/>
              </a:rPr>
              <a:t>does</a:t>
            </a:r>
            <a:r>
              <a:rPr sz="2400" spc="-15" dirty="0">
                <a:latin typeface="Times New Roman"/>
                <a:cs typeface="Times New Roman"/>
              </a:rPr>
              <a:t> </a:t>
            </a:r>
            <a:r>
              <a:rPr sz="2400" dirty="0">
                <a:latin typeface="Times New Roman"/>
                <a:cs typeface="Times New Roman"/>
              </a:rPr>
              <a:t>it</a:t>
            </a:r>
            <a:r>
              <a:rPr sz="2400" spc="-10" dirty="0">
                <a:latin typeface="Times New Roman"/>
                <a:cs typeface="Times New Roman"/>
              </a:rPr>
              <a:t> </a:t>
            </a:r>
            <a:r>
              <a:rPr sz="2400" dirty="0">
                <a:latin typeface="Times New Roman"/>
                <a:cs typeface="Times New Roman"/>
              </a:rPr>
              <a:t>mean</a:t>
            </a:r>
            <a:r>
              <a:rPr sz="2400" spc="-10" dirty="0">
                <a:latin typeface="Times New Roman"/>
                <a:cs typeface="Times New Roman"/>
              </a:rPr>
              <a:t> </a:t>
            </a:r>
            <a:r>
              <a:rPr sz="2400" dirty="0">
                <a:latin typeface="Times New Roman"/>
                <a:cs typeface="Times New Roman"/>
              </a:rPr>
              <a:t>to</a:t>
            </a:r>
            <a:r>
              <a:rPr sz="2400" spc="-25" dirty="0">
                <a:latin typeface="Times New Roman"/>
                <a:cs typeface="Times New Roman"/>
              </a:rPr>
              <a:t> </a:t>
            </a:r>
            <a:r>
              <a:rPr sz="2400" dirty="0">
                <a:latin typeface="Times New Roman"/>
                <a:cs typeface="Times New Roman"/>
              </a:rPr>
              <a:t>do</a:t>
            </a:r>
            <a:r>
              <a:rPr sz="2400" spc="-10" dirty="0">
                <a:latin typeface="Times New Roman"/>
                <a:cs typeface="Times New Roman"/>
              </a:rPr>
              <a:t> </a:t>
            </a: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right</a:t>
            </a:r>
            <a:r>
              <a:rPr sz="2400" spc="-30" dirty="0">
                <a:latin typeface="Times New Roman"/>
                <a:cs typeface="Times New Roman"/>
              </a:rPr>
              <a:t> </a:t>
            </a:r>
            <a:r>
              <a:rPr sz="2400" spc="-10" dirty="0">
                <a:latin typeface="Times New Roman"/>
                <a:cs typeface="Times New Roman"/>
              </a:rPr>
              <a:t>thing?</a:t>
            </a:r>
            <a:endParaRPr sz="2400">
              <a:latin typeface="Times New Roman"/>
              <a:cs typeface="Times New Roman"/>
            </a:endParaRPr>
          </a:p>
          <a:p>
            <a:pPr marL="455930" lvl="1" indent="-244475">
              <a:lnSpc>
                <a:spcPct val="100000"/>
              </a:lnSpc>
              <a:spcBef>
                <a:spcPts val="110"/>
              </a:spcBef>
              <a:buClr>
                <a:srgbClr val="E38312"/>
              </a:buClr>
              <a:buSzPct val="95833"/>
              <a:buFont typeface="Wingdings"/>
              <a:buChar char=""/>
              <a:tabLst>
                <a:tab pos="455930" algn="l"/>
              </a:tabLst>
            </a:pPr>
            <a:r>
              <a:rPr sz="2400" dirty="0">
                <a:latin typeface="Times New Roman"/>
                <a:cs typeface="Times New Roman"/>
              </a:rPr>
              <a:t>by</a:t>
            </a:r>
            <a:r>
              <a:rPr sz="2400" spc="-20" dirty="0">
                <a:latin typeface="Times New Roman"/>
                <a:cs typeface="Times New Roman"/>
              </a:rPr>
              <a:t> </a:t>
            </a:r>
            <a:r>
              <a:rPr sz="2400" dirty="0">
                <a:latin typeface="Times New Roman"/>
                <a:cs typeface="Times New Roman"/>
              </a:rPr>
              <a:t>considering</a:t>
            </a:r>
            <a:r>
              <a:rPr sz="2400" spc="-50" dirty="0">
                <a:latin typeface="Times New Roman"/>
                <a:cs typeface="Times New Roman"/>
              </a:rPr>
              <a:t> </a:t>
            </a:r>
            <a:r>
              <a:rPr sz="2400" dirty="0">
                <a:latin typeface="Times New Roman"/>
                <a:cs typeface="Times New Roman"/>
              </a:rPr>
              <a:t>the</a:t>
            </a:r>
            <a:r>
              <a:rPr sz="2400" spc="-15" dirty="0">
                <a:latin typeface="Times New Roman"/>
                <a:cs typeface="Times New Roman"/>
              </a:rPr>
              <a:t> </a:t>
            </a:r>
            <a:r>
              <a:rPr sz="2400" i="1" dirty="0">
                <a:latin typeface="Times New Roman"/>
                <a:cs typeface="Times New Roman"/>
              </a:rPr>
              <a:t>consequences</a:t>
            </a:r>
            <a:r>
              <a:rPr sz="2400" i="1" spc="-30" dirty="0">
                <a:latin typeface="Times New Roman"/>
                <a:cs typeface="Times New Roman"/>
              </a:rPr>
              <a:t> </a:t>
            </a:r>
            <a:r>
              <a:rPr sz="2400" dirty="0">
                <a:latin typeface="Times New Roman"/>
                <a:cs typeface="Times New Roman"/>
              </a:rPr>
              <a:t>of</a:t>
            </a:r>
            <a:r>
              <a:rPr sz="2400" spc="-15" dirty="0">
                <a:latin typeface="Times New Roman"/>
                <a:cs typeface="Times New Roman"/>
              </a:rPr>
              <a:t> </a:t>
            </a:r>
            <a:r>
              <a:rPr sz="2400" dirty="0">
                <a:latin typeface="Times New Roman"/>
                <a:cs typeface="Times New Roman"/>
              </a:rPr>
              <a:t>the</a:t>
            </a:r>
            <a:r>
              <a:rPr sz="2400" spc="-40" dirty="0">
                <a:latin typeface="Times New Roman"/>
                <a:cs typeface="Times New Roman"/>
              </a:rPr>
              <a:t> </a:t>
            </a:r>
            <a:r>
              <a:rPr sz="2400" spc="-10" dirty="0">
                <a:latin typeface="Times New Roman"/>
                <a:cs typeface="Times New Roman"/>
              </a:rPr>
              <a:t>agent’s</a:t>
            </a:r>
            <a:r>
              <a:rPr sz="2400" spc="-40" dirty="0">
                <a:latin typeface="Times New Roman"/>
                <a:cs typeface="Times New Roman"/>
              </a:rPr>
              <a:t> </a:t>
            </a:r>
            <a:r>
              <a:rPr sz="2400" spc="-10" dirty="0">
                <a:latin typeface="Times New Roman"/>
                <a:cs typeface="Times New Roman"/>
              </a:rPr>
              <a:t>behavior</a:t>
            </a:r>
            <a:endParaRPr sz="2400">
              <a:latin typeface="Times New Roman"/>
              <a:cs typeface="Times New Roman"/>
            </a:endParaRPr>
          </a:p>
          <a:p>
            <a:pPr marL="104139" marR="5080">
              <a:lnSpc>
                <a:spcPct val="90000"/>
              </a:lnSpc>
              <a:spcBef>
                <a:spcPts val="1595"/>
              </a:spcBef>
            </a:pPr>
            <a:r>
              <a:rPr sz="2400" dirty="0">
                <a:latin typeface="Times New Roman"/>
                <a:cs typeface="Times New Roman"/>
              </a:rPr>
              <a:t>When an</a:t>
            </a:r>
            <a:r>
              <a:rPr sz="2400" spc="-5" dirty="0">
                <a:latin typeface="Times New Roman"/>
                <a:cs typeface="Times New Roman"/>
              </a:rPr>
              <a:t> </a:t>
            </a:r>
            <a:r>
              <a:rPr sz="2400" dirty="0">
                <a:latin typeface="Times New Roman"/>
                <a:cs typeface="Times New Roman"/>
              </a:rPr>
              <a:t>agent</a:t>
            </a:r>
            <a:r>
              <a:rPr sz="2400" spc="-20" dirty="0">
                <a:latin typeface="Times New Roman"/>
                <a:cs typeface="Times New Roman"/>
              </a:rPr>
              <a:t> </a:t>
            </a:r>
            <a:r>
              <a:rPr sz="2400" dirty="0">
                <a:latin typeface="Times New Roman"/>
                <a:cs typeface="Times New Roman"/>
              </a:rPr>
              <a:t>is</a:t>
            </a:r>
            <a:r>
              <a:rPr sz="2400" spc="-10" dirty="0">
                <a:latin typeface="Times New Roman"/>
                <a:cs typeface="Times New Roman"/>
              </a:rPr>
              <a:t> </a:t>
            </a:r>
            <a:r>
              <a:rPr sz="2400" dirty="0">
                <a:latin typeface="Times New Roman"/>
                <a:cs typeface="Times New Roman"/>
              </a:rPr>
              <a:t>plunked</a:t>
            </a:r>
            <a:r>
              <a:rPr sz="2400" spc="-20" dirty="0">
                <a:latin typeface="Times New Roman"/>
                <a:cs typeface="Times New Roman"/>
              </a:rPr>
              <a:t> </a:t>
            </a:r>
            <a:r>
              <a:rPr sz="2400" dirty="0">
                <a:latin typeface="Times New Roman"/>
                <a:cs typeface="Times New Roman"/>
              </a:rPr>
              <a:t>down</a:t>
            </a:r>
            <a:r>
              <a:rPr sz="2400" spc="-5" dirty="0">
                <a:latin typeface="Times New Roman"/>
                <a:cs typeface="Times New Roman"/>
              </a:rPr>
              <a:t> </a:t>
            </a:r>
            <a:r>
              <a:rPr sz="2400" dirty="0">
                <a:latin typeface="Times New Roman"/>
                <a:cs typeface="Times New Roman"/>
              </a:rPr>
              <a:t>in</a:t>
            </a:r>
            <a:r>
              <a:rPr sz="2400" spc="-20" dirty="0">
                <a:latin typeface="Times New Roman"/>
                <a:cs typeface="Times New Roman"/>
              </a:rPr>
              <a:t> </a:t>
            </a:r>
            <a:r>
              <a:rPr sz="2400" dirty="0">
                <a:latin typeface="Times New Roman"/>
                <a:cs typeface="Times New Roman"/>
              </a:rPr>
              <a:t>an</a:t>
            </a:r>
            <a:r>
              <a:rPr sz="2400" spc="-5" dirty="0">
                <a:latin typeface="Times New Roman"/>
                <a:cs typeface="Times New Roman"/>
              </a:rPr>
              <a:t> </a:t>
            </a:r>
            <a:r>
              <a:rPr sz="2400" dirty="0">
                <a:latin typeface="Times New Roman"/>
                <a:cs typeface="Times New Roman"/>
              </a:rPr>
              <a:t>environment,</a:t>
            </a:r>
            <a:r>
              <a:rPr sz="2400" spc="-25" dirty="0">
                <a:latin typeface="Times New Roman"/>
                <a:cs typeface="Times New Roman"/>
              </a:rPr>
              <a:t> </a:t>
            </a:r>
            <a:r>
              <a:rPr sz="2400" dirty="0">
                <a:latin typeface="Times New Roman"/>
                <a:cs typeface="Times New Roman"/>
              </a:rPr>
              <a:t>it</a:t>
            </a:r>
            <a:r>
              <a:rPr sz="2400" spc="-30" dirty="0">
                <a:latin typeface="Times New Roman"/>
                <a:cs typeface="Times New Roman"/>
              </a:rPr>
              <a:t> </a:t>
            </a:r>
            <a:r>
              <a:rPr sz="2400" dirty="0">
                <a:latin typeface="Times New Roman"/>
                <a:cs typeface="Times New Roman"/>
              </a:rPr>
              <a:t>generates</a:t>
            </a:r>
            <a:r>
              <a:rPr sz="2400" spc="-30"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sequence</a:t>
            </a:r>
            <a:r>
              <a:rPr sz="2400" spc="-25" dirty="0">
                <a:latin typeface="Times New Roman"/>
                <a:cs typeface="Times New Roman"/>
              </a:rPr>
              <a:t> of </a:t>
            </a:r>
            <a:r>
              <a:rPr sz="2400" dirty="0">
                <a:latin typeface="Times New Roman"/>
                <a:cs typeface="Times New Roman"/>
              </a:rPr>
              <a:t>actions</a:t>
            </a:r>
            <a:r>
              <a:rPr sz="2400" spc="-30" dirty="0">
                <a:latin typeface="Times New Roman"/>
                <a:cs typeface="Times New Roman"/>
              </a:rPr>
              <a:t> </a:t>
            </a:r>
            <a:r>
              <a:rPr sz="2400" dirty="0">
                <a:latin typeface="Times New Roman"/>
                <a:cs typeface="Times New Roman"/>
              </a:rPr>
              <a:t>according</a:t>
            </a:r>
            <a:r>
              <a:rPr sz="2400" spc="-40" dirty="0">
                <a:latin typeface="Times New Roman"/>
                <a:cs typeface="Times New Roman"/>
              </a:rPr>
              <a:t> </a:t>
            </a:r>
            <a:r>
              <a:rPr sz="2400" dirty="0">
                <a:latin typeface="Times New Roman"/>
                <a:cs typeface="Times New Roman"/>
              </a:rPr>
              <a:t>to</a:t>
            </a:r>
            <a:r>
              <a:rPr sz="2400" spc="-1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percepts</a:t>
            </a:r>
            <a:r>
              <a:rPr sz="2400" spc="-25" dirty="0">
                <a:latin typeface="Times New Roman"/>
                <a:cs typeface="Times New Roman"/>
              </a:rPr>
              <a:t> </a:t>
            </a:r>
            <a:r>
              <a:rPr sz="2400" dirty="0">
                <a:latin typeface="Times New Roman"/>
                <a:cs typeface="Times New Roman"/>
              </a:rPr>
              <a:t>it</a:t>
            </a:r>
            <a:r>
              <a:rPr sz="2400" spc="-25" dirty="0">
                <a:latin typeface="Times New Roman"/>
                <a:cs typeface="Times New Roman"/>
              </a:rPr>
              <a:t> </a:t>
            </a:r>
            <a:r>
              <a:rPr sz="2400" dirty="0">
                <a:latin typeface="Times New Roman"/>
                <a:cs typeface="Times New Roman"/>
              </a:rPr>
              <a:t>receives.</a:t>
            </a:r>
            <a:r>
              <a:rPr sz="2400" spc="-80" dirty="0">
                <a:latin typeface="Times New Roman"/>
                <a:cs typeface="Times New Roman"/>
              </a:rPr>
              <a:t> </a:t>
            </a:r>
            <a:r>
              <a:rPr sz="2400" dirty="0">
                <a:latin typeface="Times New Roman"/>
                <a:cs typeface="Times New Roman"/>
              </a:rPr>
              <a:t>This</a:t>
            </a:r>
            <a:r>
              <a:rPr sz="2400" spc="-15" dirty="0">
                <a:latin typeface="Times New Roman"/>
                <a:cs typeface="Times New Roman"/>
              </a:rPr>
              <a:t> </a:t>
            </a:r>
            <a:r>
              <a:rPr sz="2400" dirty="0">
                <a:latin typeface="Times New Roman"/>
                <a:cs typeface="Times New Roman"/>
              </a:rPr>
              <a:t>sequence</a:t>
            </a:r>
            <a:r>
              <a:rPr sz="2400" spc="-25"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actions</a:t>
            </a:r>
            <a:r>
              <a:rPr sz="2400" spc="-40" dirty="0">
                <a:latin typeface="Times New Roman"/>
                <a:cs typeface="Times New Roman"/>
              </a:rPr>
              <a:t> </a:t>
            </a:r>
            <a:r>
              <a:rPr sz="2400" dirty="0">
                <a:latin typeface="Times New Roman"/>
                <a:cs typeface="Times New Roman"/>
              </a:rPr>
              <a:t>causes</a:t>
            </a:r>
            <a:r>
              <a:rPr sz="2400" spc="-15" dirty="0">
                <a:latin typeface="Times New Roman"/>
                <a:cs typeface="Times New Roman"/>
              </a:rPr>
              <a:t> </a:t>
            </a:r>
            <a:r>
              <a:rPr sz="2400" spc="-25" dirty="0">
                <a:latin typeface="Times New Roman"/>
                <a:cs typeface="Times New Roman"/>
              </a:rPr>
              <a:t>the </a:t>
            </a:r>
            <a:r>
              <a:rPr sz="2400" dirty="0">
                <a:latin typeface="Times New Roman"/>
                <a:cs typeface="Times New Roman"/>
              </a:rPr>
              <a:t>environment</a:t>
            </a:r>
            <a:r>
              <a:rPr sz="2400" spc="-30" dirty="0">
                <a:latin typeface="Times New Roman"/>
                <a:cs typeface="Times New Roman"/>
              </a:rPr>
              <a:t> </a:t>
            </a:r>
            <a:r>
              <a:rPr sz="2400" dirty="0">
                <a:latin typeface="Times New Roman"/>
                <a:cs typeface="Times New Roman"/>
              </a:rPr>
              <a:t>to</a:t>
            </a:r>
            <a:r>
              <a:rPr sz="2400" spc="-10" dirty="0">
                <a:latin typeface="Times New Roman"/>
                <a:cs typeface="Times New Roman"/>
              </a:rPr>
              <a:t> </a:t>
            </a:r>
            <a:r>
              <a:rPr sz="2400" dirty="0">
                <a:latin typeface="Times New Roman"/>
                <a:cs typeface="Times New Roman"/>
              </a:rPr>
              <a:t>go</a:t>
            </a:r>
            <a:r>
              <a:rPr sz="2400" spc="-10" dirty="0">
                <a:latin typeface="Times New Roman"/>
                <a:cs typeface="Times New Roman"/>
              </a:rPr>
              <a:t> </a:t>
            </a:r>
            <a:r>
              <a:rPr sz="2400" dirty="0">
                <a:latin typeface="Times New Roman"/>
                <a:cs typeface="Times New Roman"/>
              </a:rPr>
              <a:t>through</a:t>
            </a:r>
            <a:r>
              <a:rPr sz="2400" spc="-30" dirty="0">
                <a:latin typeface="Times New Roman"/>
                <a:cs typeface="Times New Roman"/>
              </a:rPr>
              <a:t> </a:t>
            </a:r>
            <a:r>
              <a:rPr sz="2400" dirty="0">
                <a:latin typeface="Times New Roman"/>
                <a:cs typeface="Times New Roman"/>
              </a:rPr>
              <a:t>a</a:t>
            </a:r>
            <a:r>
              <a:rPr sz="2400" spc="-10" dirty="0">
                <a:latin typeface="Times New Roman"/>
                <a:cs typeface="Times New Roman"/>
              </a:rPr>
              <a:t> </a:t>
            </a:r>
            <a:r>
              <a:rPr sz="2400" dirty="0">
                <a:latin typeface="Times New Roman"/>
                <a:cs typeface="Times New Roman"/>
              </a:rPr>
              <a:t>sequence</a:t>
            </a:r>
            <a:r>
              <a:rPr sz="2400" spc="-30"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states.</a:t>
            </a:r>
            <a:r>
              <a:rPr sz="2400" spc="-30" dirty="0">
                <a:latin typeface="Times New Roman"/>
                <a:cs typeface="Times New Roman"/>
              </a:rPr>
              <a:t> </a:t>
            </a:r>
            <a:r>
              <a:rPr sz="2400" dirty="0">
                <a:latin typeface="Times New Roman"/>
                <a:cs typeface="Times New Roman"/>
              </a:rPr>
              <a:t>If</a:t>
            </a:r>
            <a:r>
              <a:rPr sz="2400" spc="-10" dirty="0">
                <a:latin typeface="Times New Roman"/>
                <a:cs typeface="Times New Roman"/>
              </a:rPr>
              <a:t> </a:t>
            </a: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sequence</a:t>
            </a:r>
            <a:r>
              <a:rPr sz="2400" spc="-30" dirty="0">
                <a:latin typeface="Times New Roman"/>
                <a:cs typeface="Times New Roman"/>
              </a:rPr>
              <a:t> </a:t>
            </a:r>
            <a:r>
              <a:rPr sz="2400" dirty="0">
                <a:latin typeface="Times New Roman"/>
                <a:cs typeface="Times New Roman"/>
              </a:rPr>
              <a:t>is</a:t>
            </a:r>
            <a:r>
              <a:rPr sz="2400" spc="-15" dirty="0">
                <a:latin typeface="Times New Roman"/>
                <a:cs typeface="Times New Roman"/>
              </a:rPr>
              <a:t> </a:t>
            </a:r>
            <a:r>
              <a:rPr sz="2400" dirty="0">
                <a:latin typeface="Times New Roman"/>
                <a:cs typeface="Times New Roman"/>
              </a:rPr>
              <a:t>desirable,</a:t>
            </a:r>
            <a:r>
              <a:rPr sz="2400" spc="-45" dirty="0">
                <a:latin typeface="Times New Roman"/>
                <a:cs typeface="Times New Roman"/>
              </a:rPr>
              <a:t> </a:t>
            </a:r>
            <a:r>
              <a:rPr sz="2400" spc="-20" dirty="0">
                <a:latin typeface="Times New Roman"/>
                <a:cs typeface="Times New Roman"/>
              </a:rPr>
              <a:t>then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agent</a:t>
            </a:r>
            <a:r>
              <a:rPr sz="2400" spc="-35" dirty="0">
                <a:latin typeface="Times New Roman"/>
                <a:cs typeface="Times New Roman"/>
              </a:rPr>
              <a:t> </a:t>
            </a:r>
            <a:r>
              <a:rPr sz="2400" dirty="0">
                <a:latin typeface="Times New Roman"/>
                <a:cs typeface="Times New Roman"/>
              </a:rPr>
              <a:t>has</a:t>
            </a:r>
            <a:r>
              <a:rPr sz="2400" spc="-20" dirty="0">
                <a:latin typeface="Times New Roman"/>
                <a:cs typeface="Times New Roman"/>
              </a:rPr>
              <a:t> </a:t>
            </a:r>
            <a:r>
              <a:rPr sz="2400" dirty="0">
                <a:latin typeface="Times New Roman"/>
                <a:cs typeface="Times New Roman"/>
              </a:rPr>
              <a:t>performed</a:t>
            </a:r>
            <a:r>
              <a:rPr sz="2400" spc="-15" dirty="0">
                <a:latin typeface="Times New Roman"/>
                <a:cs typeface="Times New Roman"/>
              </a:rPr>
              <a:t> </a:t>
            </a:r>
            <a:r>
              <a:rPr sz="2400" spc="-10" dirty="0">
                <a:latin typeface="Times New Roman"/>
                <a:cs typeface="Times New Roman"/>
              </a:rPr>
              <a:t>well.</a:t>
            </a:r>
            <a:endParaRPr sz="2400">
              <a:latin typeface="Times New Roman"/>
              <a:cs typeface="Times New Roman"/>
            </a:endParaRPr>
          </a:p>
          <a:p>
            <a:pPr marL="104139" marR="39370">
              <a:lnSpc>
                <a:spcPts val="2590"/>
              </a:lnSpc>
              <a:spcBef>
                <a:spcPts val="1445"/>
              </a:spcBef>
            </a:pPr>
            <a:r>
              <a:rPr sz="2400" dirty="0">
                <a:latin typeface="Times New Roman"/>
                <a:cs typeface="Times New Roman"/>
              </a:rPr>
              <a:t>This</a:t>
            </a:r>
            <a:r>
              <a:rPr sz="2400" spc="-25" dirty="0">
                <a:latin typeface="Times New Roman"/>
                <a:cs typeface="Times New Roman"/>
              </a:rPr>
              <a:t> </a:t>
            </a:r>
            <a:r>
              <a:rPr sz="2400" dirty="0">
                <a:latin typeface="Times New Roman"/>
                <a:cs typeface="Times New Roman"/>
              </a:rPr>
              <a:t>notion</a:t>
            </a:r>
            <a:r>
              <a:rPr sz="2400" spc="-25"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desirability</a:t>
            </a:r>
            <a:r>
              <a:rPr sz="2400" spc="-50" dirty="0">
                <a:latin typeface="Times New Roman"/>
                <a:cs typeface="Times New Roman"/>
              </a:rPr>
              <a:t> </a:t>
            </a:r>
            <a:r>
              <a:rPr sz="2400" dirty="0">
                <a:latin typeface="Times New Roman"/>
                <a:cs typeface="Times New Roman"/>
              </a:rPr>
              <a:t>is</a:t>
            </a:r>
            <a:r>
              <a:rPr sz="2400" spc="-15" dirty="0">
                <a:latin typeface="Times New Roman"/>
                <a:cs typeface="Times New Roman"/>
              </a:rPr>
              <a:t> </a:t>
            </a:r>
            <a:r>
              <a:rPr sz="2400" dirty="0">
                <a:latin typeface="Times New Roman"/>
                <a:cs typeface="Times New Roman"/>
              </a:rPr>
              <a:t>captured</a:t>
            </a:r>
            <a:r>
              <a:rPr sz="2400" spc="-45" dirty="0">
                <a:latin typeface="Times New Roman"/>
                <a:cs typeface="Times New Roman"/>
              </a:rPr>
              <a:t> </a:t>
            </a:r>
            <a:r>
              <a:rPr sz="2400" dirty="0">
                <a:latin typeface="Times New Roman"/>
                <a:cs typeface="Times New Roman"/>
              </a:rPr>
              <a:t>by</a:t>
            </a:r>
            <a:r>
              <a:rPr sz="2400" spc="-15" dirty="0">
                <a:latin typeface="Times New Roman"/>
                <a:cs typeface="Times New Roman"/>
              </a:rPr>
              <a:t> </a:t>
            </a:r>
            <a:r>
              <a:rPr sz="2400" dirty="0">
                <a:latin typeface="Times New Roman"/>
                <a:cs typeface="Times New Roman"/>
              </a:rPr>
              <a:t>a</a:t>
            </a:r>
            <a:r>
              <a:rPr sz="2400" spc="10" dirty="0">
                <a:latin typeface="Times New Roman"/>
                <a:cs typeface="Times New Roman"/>
              </a:rPr>
              <a:t> </a:t>
            </a:r>
            <a:r>
              <a:rPr sz="2400" b="1" dirty="0">
                <a:latin typeface="Times New Roman"/>
                <a:cs typeface="Times New Roman"/>
              </a:rPr>
              <a:t>performance</a:t>
            </a:r>
            <a:r>
              <a:rPr sz="2400" b="1" spc="-35" dirty="0">
                <a:latin typeface="Times New Roman"/>
                <a:cs typeface="Times New Roman"/>
              </a:rPr>
              <a:t> </a:t>
            </a:r>
            <a:r>
              <a:rPr sz="2400" b="1" dirty="0">
                <a:latin typeface="Times New Roman"/>
                <a:cs typeface="Times New Roman"/>
              </a:rPr>
              <a:t>measure</a:t>
            </a:r>
            <a:r>
              <a:rPr sz="2400" b="1" spc="-15" dirty="0">
                <a:latin typeface="Times New Roman"/>
                <a:cs typeface="Times New Roman"/>
              </a:rPr>
              <a:t> </a:t>
            </a:r>
            <a:r>
              <a:rPr sz="2400" dirty="0">
                <a:latin typeface="Times New Roman"/>
                <a:cs typeface="Times New Roman"/>
              </a:rPr>
              <a:t>that</a:t>
            </a:r>
            <a:r>
              <a:rPr sz="2400" spc="-30" dirty="0">
                <a:latin typeface="Times New Roman"/>
                <a:cs typeface="Times New Roman"/>
              </a:rPr>
              <a:t> </a:t>
            </a:r>
            <a:r>
              <a:rPr sz="2400" spc="-10" dirty="0">
                <a:latin typeface="Times New Roman"/>
                <a:cs typeface="Times New Roman"/>
              </a:rPr>
              <a:t>evaluates </a:t>
            </a:r>
            <a:r>
              <a:rPr sz="2400" dirty="0">
                <a:latin typeface="Times New Roman"/>
                <a:cs typeface="Times New Roman"/>
              </a:rPr>
              <a:t>any</a:t>
            </a:r>
            <a:r>
              <a:rPr sz="2400" spc="-10" dirty="0">
                <a:latin typeface="Times New Roman"/>
                <a:cs typeface="Times New Roman"/>
              </a:rPr>
              <a:t> </a:t>
            </a:r>
            <a:r>
              <a:rPr sz="2400" dirty="0">
                <a:latin typeface="Times New Roman"/>
                <a:cs typeface="Times New Roman"/>
              </a:rPr>
              <a:t>given</a:t>
            </a:r>
            <a:r>
              <a:rPr sz="2400" spc="-25" dirty="0">
                <a:latin typeface="Times New Roman"/>
                <a:cs typeface="Times New Roman"/>
              </a:rPr>
              <a:t> </a:t>
            </a:r>
            <a:r>
              <a:rPr sz="2400" dirty="0">
                <a:latin typeface="Times New Roman"/>
                <a:cs typeface="Times New Roman"/>
              </a:rPr>
              <a:t>sequence</a:t>
            </a:r>
            <a:r>
              <a:rPr sz="2400" spc="-15" dirty="0">
                <a:latin typeface="Times New Roman"/>
                <a:cs typeface="Times New Roman"/>
              </a:rPr>
              <a:t>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environment</a:t>
            </a:r>
            <a:r>
              <a:rPr sz="2400" spc="-5" dirty="0">
                <a:latin typeface="Times New Roman"/>
                <a:cs typeface="Times New Roman"/>
              </a:rPr>
              <a:t> </a:t>
            </a:r>
            <a:r>
              <a:rPr sz="2400" spc="-10" dirty="0">
                <a:latin typeface="Times New Roman"/>
                <a:cs typeface="Times New Roman"/>
              </a:rPr>
              <a:t>states.</a:t>
            </a:r>
            <a:endParaRPr sz="2400">
              <a:latin typeface="Times New Roman"/>
              <a:cs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5844" y="-5384"/>
            <a:ext cx="9697085" cy="1674483"/>
          </a:xfrm>
          <a:prstGeom prst="rect">
            <a:avLst/>
          </a:prstGeom>
        </p:spPr>
        <p:txBody>
          <a:bodyPr vert="horz" wrap="square" lIns="0" tIns="926769" rIns="0" bIns="0" rtlCol="0">
            <a:spAutoFit/>
          </a:bodyPr>
          <a:lstStyle/>
          <a:p>
            <a:pPr marL="43180">
              <a:lnSpc>
                <a:spcPct val="100000"/>
              </a:lnSpc>
              <a:spcBef>
                <a:spcPts val="100"/>
              </a:spcBef>
            </a:pPr>
            <a:r>
              <a:rPr spc="-55" dirty="0">
                <a:solidFill>
                  <a:srgbClr val="404040"/>
                </a:solidFill>
              </a:rPr>
              <a:t>Rationality</a:t>
            </a:r>
          </a:p>
        </p:txBody>
      </p:sp>
      <p:sp>
        <p:nvSpPr>
          <p:cNvPr id="3" name="object 3"/>
          <p:cNvSpPr txBox="1"/>
          <p:nvPr/>
        </p:nvSpPr>
        <p:spPr>
          <a:xfrm>
            <a:off x="1084580" y="1777112"/>
            <a:ext cx="9768205" cy="3710631"/>
          </a:xfrm>
          <a:prstGeom prst="rect">
            <a:avLst/>
          </a:prstGeom>
        </p:spPr>
        <p:txBody>
          <a:bodyPr vert="horz" wrap="square" lIns="0" tIns="12065" rIns="0" bIns="0" rtlCol="0">
            <a:spAutoFit/>
          </a:bodyPr>
          <a:lstStyle/>
          <a:p>
            <a:pPr marL="111125" indent="-111125">
              <a:lnSpc>
                <a:spcPts val="2440"/>
              </a:lnSpc>
              <a:spcBef>
                <a:spcPts val="95"/>
              </a:spcBef>
              <a:buClr>
                <a:srgbClr val="E38312"/>
              </a:buClr>
              <a:buSzPct val="95454"/>
              <a:buFont typeface="Arial MT"/>
              <a:buChar char="•"/>
              <a:tabLst>
                <a:tab pos="111125" algn="l"/>
              </a:tabLst>
            </a:pPr>
            <a:r>
              <a:rPr sz="2200" dirty="0">
                <a:latin typeface="Times New Roman"/>
                <a:cs typeface="Times New Roman"/>
              </a:rPr>
              <a:t>What</a:t>
            </a:r>
            <a:r>
              <a:rPr sz="2200" spc="-45" dirty="0">
                <a:latin typeface="Times New Roman"/>
                <a:cs typeface="Times New Roman"/>
              </a:rPr>
              <a:t> </a:t>
            </a:r>
            <a:r>
              <a:rPr sz="2200" dirty="0">
                <a:latin typeface="Times New Roman"/>
                <a:cs typeface="Times New Roman"/>
              </a:rPr>
              <a:t>is</a:t>
            </a:r>
            <a:r>
              <a:rPr sz="2200" spc="-50" dirty="0">
                <a:latin typeface="Times New Roman"/>
                <a:cs typeface="Times New Roman"/>
              </a:rPr>
              <a:t> </a:t>
            </a:r>
            <a:r>
              <a:rPr sz="2200" dirty="0">
                <a:latin typeface="Times New Roman"/>
                <a:cs typeface="Times New Roman"/>
              </a:rPr>
              <a:t>rational</a:t>
            </a:r>
            <a:r>
              <a:rPr sz="2200" spc="-25" dirty="0">
                <a:latin typeface="Times New Roman"/>
                <a:cs typeface="Times New Roman"/>
              </a:rPr>
              <a:t> </a:t>
            </a:r>
            <a:r>
              <a:rPr sz="2200" dirty="0">
                <a:latin typeface="Times New Roman"/>
                <a:cs typeface="Times New Roman"/>
              </a:rPr>
              <a:t>at</a:t>
            </a:r>
            <a:r>
              <a:rPr sz="2200" spc="-45" dirty="0">
                <a:latin typeface="Times New Roman"/>
                <a:cs typeface="Times New Roman"/>
              </a:rPr>
              <a:t> </a:t>
            </a:r>
            <a:r>
              <a:rPr sz="2200" dirty="0">
                <a:latin typeface="Times New Roman"/>
                <a:cs typeface="Times New Roman"/>
              </a:rPr>
              <a:t>any</a:t>
            </a:r>
            <a:r>
              <a:rPr sz="2200" spc="-40" dirty="0">
                <a:latin typeface="Times New Roman"/>
                <a:cs typeface="Times New Roman"/>
              </a:rPr>
              <a:t> </a:t>
            </a:r>
            <a:r>
              <a:rPr sz="2200" dirty="0">
                <a:latin typeface="Times New Roman"/>
                <a:cs typeface="Times New Roman"/>
              </a:rPr>
              <a:t>given</a:t>
            </a:r>
            <a:r>
              <a:rPr sz="2200" spc="-45" dirty="0">
                <a:latin typeface="Times New Roman"/>
                <a:cs typeface="Times New Roman"/>
              </a:rPr>
              <a:t> </a:t>
            </a:r>
            <a:r>
              <a:rPr sz="2200" dirty="0">
                <a:latin typeface="Times New Roman"/>
                <a:cs typeface="Times New Roman"/>
              </a:rPr>
              <a:t>time</a:t>
            </a:r>
            <a:r>
              <a:rPr sz="2200" spc="-20" dirty="0">
                <a:latin typeface="Times New Roman"/>
                <a:cs typeface="Times New Roman"/>
              </a:rPr>
              <a:t> </a:t>
            </a:r>
            <a:r>
              <a:rPr sz="2200" dirty="0">
                <a:latin typeface="Times New Roman"/>
                <a:cs typeface="Times New Roman"/>
              </a:rPr>
              <a:t>depends</a:t>
            </a:r>
            <a:r>
              <a:rPr sz="2200" spc="-50" dirty="0">
                <a:latin typeface="Times New Roman"/>
                <a:cs typeface="Times New Roman"/>
              </a:rPr>
              <a:t> </a:t>
            </a:r>
            <a:r>
              <a:rPr sz="2200" dirty="0">
                <a:latin typeface="Times New Roman"/>
                <a:cs typeface="Times New Roman"/>
              </a:rPr>
              <a:t>on</a:t>
            </a:r>
            <a:r>
              <a:rPr sz="2200" spc="-40" dirty="0">
                <a:latin typeface="Times New Roman"/>
                <a:cs typeface="Times New Roman"/>
              </a:rPr>
              <a:t> </a:t>
            </a:r>
            <a:r>
              <a:rPr sz="2200" dirty="0">
                <a:latin typeface="Times New Roman"/>
                <a:cs typeface="Times New Roman"/>
              </a:rPr>
              <a:t>four</a:t>
            </a:r>
            <a:r>
              <a:rPr sz="2200" spc="-40" dirty="0">
                <a:latin typeface="Times New Roman"/>
                <a:cs typeface="Times New Roman"/>
              </a:rPr>
              <a:t> </a:t>
            </a:r>
            <a:r>
              <a:rPr sz="2200" spc="-10" dirty="0">
                <a:latin typeface="Times New Roman"/>
                <a:cs typeface="Times New Roman"/>
              </a:rPr>
              <a:t>things:</a:t>
            </a:r>
            <a:endParaRPr sz="2200">
              <a:latin typeface="Times New Roman"/>
              <a:cs typeface="Times New Roman"/>
            </a:endParaRPr>
          </a:p>
          <a:p>
            <a:pPr marL="396240" lvl="1" indent="-182245">
              <a:lnSpc>
                <a:spcPts val="2345"/>
              </a:lnSpc>
              <a:buClr>
                <a:srgbClr val="E38312"/>
              </a:buClr>
              <a:buFont typeface="Arial MT"/>
              <a:buChar char="–"/>
              <a:tabLst>
                <a:tab pos="396240" algn="l"/>
              </a:tabLst>
            </a:pPr>
            <a:r>
              <a:rPr sz="2200" spc="-10" dirty="0">
                <a:solidFill>
                  <a:srgbClr val="404040"/>
                </a:solidFill>
                <a:latin typeface="Calibri"/>
                <a:cs typeface="Calibri"/>
              </a:rPr>
              <a:t>Performance</a:t>
            </a:r>
            <a:r>
              <a:rPr sz="2200" spc="-95" dirty="0">
                <a:solidFill>
                  <a:srgbClr val="404040"/>
                </a:solidFill>
                <a:latin typeface="Calibri"/>
                <a:cs typeface="Calibri"/>
              </a:rPr>
              <a:t> </a:t>
            </a:r>
            <a:r>
              <a:rPr sz="2200" dirty="0">
                <a:solidFill>
                  <a:srgbClr val="404040"/>
                </a:solidFill>
                <a:latin typeface="Calibri"/>
                <a:cs typeface="Calibri"/>
              </a:rPr>
              <a:t>measuring</a:t>
            </a:r>
            <a:r>
              <a:rPr sz="2200" spc="-95" dirty="0">
                <a:solidFill>
                  <a:srgbClr val="404040"/>
                </a:solidFill>
                <a:latin typeface="Calibri"/>
                <a:cs typeface="Calibri"/>
              </a:rPr>
              <a:t> </a:t>
            </a:r>
            <a:r>
              <a:rPr sz="2200" spc="-10" dirty="0">
                <a:solidFill>
                  <a:srgbClr val="404040"/>
                </a:solidFill>
                <a:latin typeface="Calibri"/>
                <a:cs typeface="Calibri"/>
              </a:rPr>
              <a:t>success</a:t>
            </a:r>
            <a:endParaRPr sz="2200">
              <a:latin typeface="Calibri"/>
              <a:cs typeface="Calibri"/>
            </a:endParaRPr>
          </a:p>
          <a:p>
            <a:pPr marL="396240" lvl="1" indent="-182245">
              <a:lnSpc>
                <a:spcPts val="2450"/>
              </a:lnSpc>
              <a:buClr>
                <a:srgbClr val="E38312"/>
              </a:buClr>
              <a:buFont typeface="Arial MT"/>
              <a:buChar char="–"/>
              <a:tabLst>
                <a:tab pos="396240" algn="l"/>
              </a:tabLst>
            </a:pPr>
            <a:r>
              <a:rPr sz="2200" dirty="0">
                <a:solidFill>
                  <a:srgbClr val="404040"/>
                </a:solidFill>
                <a:latin typeface="Calibri"/>
                <a:cs typeface="Calibri"/>
              </a:rPr>
              <a:t>Agents</a:t>
            </a:r>
            <a:r>
              <a:rPr sz="2200" spc="-55" dirty="0">
                <a:solidFill>
                  <a:srgbClr val="404040"/>
                </a:solidFill>
                <a:latin typeface="Calibri"/>
                <a:cs typeface="Calibri"/>
              </a:rPr>
              <a:t> </a:t>
            </a:r>
            <a:r>
              <a:rPr sz="2200" dirty="0">
                <a:solidFill>
                  <a:srgbClr val="404040"/>
                </a:solidFill>
                <a:latin typeface="Calibri"/>
                <a:cs typeface="Calibri"/>
              </a:rPr>
              <a:t>prior</a:t>
            </a:r>
            <a:r>
              <a:rPr sz="2200" spc="-80" dirty="0">
                <a:solidFill>
                  <a:srgbClr val="404040"/>
                </a:solidFill>
                <a:latin typeface="Calibri"/>
                <a:cs typeface="Calibri"/>
              </a:rPr>
              <a:t> </a:t>
            </a:r>
            <a:r>
              <a:rPr sz="2200" dirty="0">
                <a:solidFill>
                  <a:srgbClr val="404040"/>
                </a:solidFill>
                <a:latin typeface="Calibri"/>
                <a:cs typeface="Calibri"/>
              </a:rPr>
              <a:t>knowledge</a:t>
            </a:r>
            <a:r>
              <a:rPr sz="2200" spc="-50" dirty="0">
                <a:solidFill>
                  <a:srgbClr val="404040"/>
                </a:solidFill>
                <a:latin typeface="Calibri"/>
                <a:cs typeface="Calibri"/>
              </a:rPr>
              <a:t> </a:t>
            </a:r>
            <a:r>
              <a:rPr sz="2200" dirty="0">
                <a:solidFill>
                  <a:srgbClr val="404040"/>
                </a:solidFill>
                <a:latin typeface="Calibri"/>
                <a:cs typeface="Calibri"/>
              </a:rPr>
              <a:t>of</a:t>
            </a:r>
            <a:r>
              <a:rPr sz="2200" spc="-70" dirty="0">
                <a:solidFill>
                  <a:srgbClr val="404040"/>
                </a:solidFill>
                <a:latin typeface="Calibri"/>
                <a:cs typeface="Calibri"/>
              </a:rPr>
              <a:t> </a:t>
            </a:r>
            <a:r>
              <a:rPr sz="2200" spc="-10" dirty="0">
                <a:solidFill>
                  <a:srgbClr val="404040"/>
                </a:solidFill>
                <a:latin typeface="Calibri"/>
                <a:cs typeface="Calibri"/>
              </a:rPr>
              <a:t>environment</a:t>
            </a:r>
            <a:endParaRPr sz="2200">
              <a:latin typeface="Calibri"/>
              <a:cs typeface="Calibri"/>
            </a:endParaRPr>
          </a:p>
          <a:p>
            <a:pPr marL="396240" lvl="1" indent="-182245">
              <a:lnSpc>
                <a:spcPts val="2450"/>
              </a:lnSpc>
              <a:buClr>
                <a:srgbClr val="E38312"/>
              </a:buClr>
              <a:buFont typeface="Arial MT"/>
              <a:buChar char="–"/>
              <a:tabLst>
                <a:tab pos="396240" algn="l"/>
              </a:tabLst>
            </a:pPr>
            <a:r>
              <a:rPr sz="2200" dirty="0">
                <a:solidFill>
                  <a:srgbClr val="404040"/>
                </a:solidFill>
                <a:latin typeface="Calibri"/>
                <a:cs typeface="Calibri"/>
              </a:rPr>
              <a:t>Actions</a:t>
            </a:r>
            <a:r>
              <a:rPr sz="2200" spc="-60" dirty="0">
                <a:solidFill>
                  <a:srgbClr val="404040"/>
                </a:solidFill>
                <a:latin typeface="Calibri"/>
                <a:cs typeface="Calibri"/>
              </a:rPr>
              <a:t> </a:t>
            </a:r>
            <a:r>
              <a:rPr sz="2200" dirty="0">
                <a:solidFill>
                  <a:srgbClr val="404040"/>
                </a:solidFill>
                <a:latin typeface="Calibri"/>
                <a:cs typeface="Calibri"/>
              </a:rPr>
              <a:t>that</a:t>
            </a:r>
            <a:r>
              <a:rPr sz="2200" spc="-70" dirty="0">
                <a:solidFill>
                  <a:srgbClr val="404040"/>
                </a:solidFill>
                <a:latin typeface="Calibri"/>
                <a:cs typeface="Calibri"/>
              </a:rPr>
              <a:t> </a:t>
            </a:r>
            <a:r>
              <a:rPr sz="2200" dirty="0">
                <a:solidFill>
                  <a:srgbClr val="404040"/>
                </a:solidFill>
                <a:latin typeface="Calibri"/>
                <a:cs typeface="Calibri"/>
              </a:rPr>
              <a:t>agent</a:t>
            </a:r>
            <a:r>
              <a:rPr sz="2200" spc="-55" dirty="0">
                <a:solidFill>
                  <a:srgbClr val="404040"/>
                </a:solidFill>
                <a:latin typeface="Calibri"/>
                <a:cs typeface="Calibri"/>
              </a:rPr>
              <a:t> </a:t>
            </a:r>
            <a:r>
              <a:rPr sz="2200" dirty="0">
                <a:solidFill>
                  <a:srgbClr val="404040"/>
                </a:solidFill>
                <a:latin typeface="Calibri"/>
                <a:cs typeface="Calibri"/>
              </a:rPr>
              <a:t>can</a:t>
            </a:r>
            <a:r>
              <a:rPr sz="2200" spc="-60" dirty="0">
                <a:solidFill>
                  <a:srgbClr val="404040"/>
                </a:solidFill>
                <a:latin typeface="Calibri"/>
                <a:cs typeface="Calibri"/>
              </a:rPr>
              <a:t> </a:t>
            </a:r>
            <a:r>
              <a:rPr sz="2200" spc="-10" dirty="0">
                <a:solidFill>
                  <a:srgbClr val="404040"/>
                </a:solidFill>
                <a:latin typeface="Calibri"/>
                <a:cs typeface="Calibri"/>
              </a:rPr>
              <a:t>perform</a:t>
            </a:r>
            <a:endParaRPr sz="2200">
              <a:latin typeface="Calibri"/>
              <a:cs typeface="Calibri"/>
            </a:endParaRPr>
          </a:p>
          <a:p>
            <a:pPr marL="396240" lvl="1" indent="-182245">
              <a:lnSpc>
                <a:spcPts val="2545"/>
              </a:lnSpc>
              <a:buClr>
                <a:srgbClr val="E38312"/>
              </a:buClr>
              <a:buFont typeface="Arial MT"/>
              <a:buChar char="–"/>
              <a:tabLst>
                <a:tab pos="396240" algn="l"/>
              </a:tabLst>
            </a:pPr>
            <a:r>
              <a:rPr sz="2200" spc="-10" dirty="0">
                <a:solidFill>
                  <a:srgbClr val="404040"/>
                </a:solidFill>
                <a:latin typeface="Calibri"/>
                <a:cs typeface="Calibri"/>
              </a:rPr>
              <a:t>Agent’s</a:t>
            </a:r>
            <a:r>
              <a:rPr sz="2200" spc="-60" dirty="0">
                <a:solidFill>
                  <a:srgbClr val="404040"/>
                </a:solidFill>
                <a:latin typeface="Calibri"/>
                <a:cs typeface="Calibri"/>
              </a:rPr>
              <a:t> </a:t>
            </a:r>
            <a:r>
              <a:rPr sz="2200" spc="-10" dirty="0">
                <a:solidFill>
                  <a:srgbClr val="404040"/>
                </a:solidFill>
                <a:latin typeface="Calibri"/>
                <a:cs typeface="Calibri"/>
              </a:rPr>
              <a:t>percept</a:t>
            </a:r>
            <a:r>
              <a:rPr sz="2200" spc="-70" dirty="0">
                <a:solidFill>
                  <a:srgbClr val="404040"/>
                </a:solidFill>
                <a:latin typeface="Calibri"/>
                <a:cs typeface="Calibri"/>
              </a:rPr>
              <a:t> </a:t>
            </a:r>
            <a:r>
              <a:rPr sz="2200" dirty="0">
                <a:solidFill>
                  <a:srgbClr val="404040"/>
                </a:solidFill>
                <a:latin typeface="Calibri"/>
                <a:cs typeface="Calibri"/>
              </a:rPr>
              <a:t>sequence</a:t>
            </a:r>
            <a:r>
              <a:rPr sz="2200" spc="-75" dirty="0">
                <a:solidFill>
                  <a:srgbClr val="404040"/>
                </a:solidFill>
                <a:latin typeface="Calibri"/>
                <a:cs typeface="Calibri"/>
              </a:rPr>
              <a:t> </a:t>
            </a:r>
            <a:r>
              <a:rPr sz="2200" dirty="0">
                <a:solidFill>
                  <a:srgbClr val="404040"/>
                </a:solidFill>
                <a:latin typeface="Calibri"/>
                <a:cs typeface="Calibri"/>
              </a:rPr>
              <a:t>to</a:t>
            </a:r>
            <a:r>
              <a:rPr sz="2200" spc="-65" dirty="0">
                <a:solidFill>
                  <a:srgbClr val="404040"/>
                </a:solidFill>
                <a:latin typeface="Calibri"/>
                <a:cs typeface="Calibri"/>
              </a:rPr>
              <a:t> </a:t>
            </a:r>
            <a:r>
              <a:rPr sz="2200" spc="-20" dirty="0">
                <a:solidFill>
                  <a:srgbClr val="404040"/>
                </a:solidFill>
                <a:latin typeface="Calibri"/>
                <a:cs typeface="Calibri"/>
              </a:rPr>
              <a:t>date</a:t>
            </a:r>
            <a:endParaRPr sz="2200">
              <a:latin typeface="Calibri"/>
              <a:cs typeface="Calibri"/>
            </a:endParaRPr>
          </a:p>
          <a:p>
            <a:pPr lvl="1">
              <a:lnSpc>
                <a:spcPct val="100000"/>
              </a:lnSpc>
              <a:spcBef>
                <a:spcPts val="1350"/>
              </a:spcBef>
              <a:buClr>
                <a:srgbClr val="E38312"/>
              </a:buClr>
              <a:buFont typeface="Arial MT"/>
              <a:buChar char="–"/>
            </a:pPr>
            <a:endParaRPr sz="2200">
              <a:latin typeface="Calibri"/>
              <a:cs typeface="Calibri"/>
            </a:endParaRPr>
          </a:p>
          <a:p>
            <a:pPr marL="104139" marR="5080" indent="-104139">
              <a:lnSpc>
                <a:spcPct val="70000"/>
              </a:lnSpc>
              <a:buClr>
                <a:srgbClr val="E38312"/>
              </a:buClr>
              <a:buSzPct val="96666"/>
              <a:buFont typeface="Arial MT"/>
              <a:buChar char="•"/>
              <a:tabLst>
                <a:tab pos="104139" algn="l"/>
                <a:tab pos="146050" algn="l"/>
              </a:tabLst>
            </a:pPr>
            <a:r>
              <a:rPr sz="3000" dirty="0">
                <a:solidFill>
                  <a:srgbClr val="FF0000"/>
                </a:solidFill>
                <a:latin typeface="Calibri"/>
                <a:cs typeface="Calibri"/>
              </a:rPr>
              <a:t>Rational</a:t>
            </a:r>
            <a:r>
              <a:rPr sz="3000" spc="-90" dirty="0">
                <a:solidFill>
                  <a:srgbClr val="FF0000"/>
                </a:solidFill>
                <a:latin typeface="Calibri"/>
                <a:cs typeface="Calibri"/>
              </a:rPr>
              <a:t> </a:t>
            </a:r>
            <a:r>
              <a:rPr sz="3000" dirty="0">
                <a:solidFill>
                  <a:srgbClr val="FF0000"/>
                </a:solidFill>
                <a:latin typeface="Calibri"/>
                <a:cs typeface="Calibri"/>
              </a:rPr>
              <a:t>Agent</a:t>
            </a:r>
            <a:r>
              <a:rPr sz="3000" dirty="0">
                <a:solidFill>
                  <a:srgbClr val="404040"/>
                </a:solidFill>
                <a:latin typeface="Calibri"/>
                <a:cs typeface="Calibri"/>
              </a:rPr>
              <a:t>:</a:t>
            </a:r>
            <a:r>
              <a:rPr sz="3000" spc="-75" dirty="0">
                <a:solidFill>
                  <a:srgbClr val="404040"/>
                </a:solidFill>
                <a:latin typeface="Calibri"/>
                <a:cs typeface="Calibri"/>
              </a:rPr>
              <a:t> </a:t>
            </a:r>
            <a:r>
              <a:rPr sz="3000" dirty="0">
                <a:solidFill>
                  <a:srgbClr val="404040"/>
                </a:solidFill>
                <a:latin typeface="Calibri"/>
                <a:cs typeface="Calibri"/>
              </a:rPr>
              <a:t>For</a:t>
            </a:r>
            <a:r>
              <a:rPr sz="3000" spc="-55" dirty="0">
                <a:solidFill>
                  <a:srgbClr val="404040"/>
                </a:solidFill>
                <a:latin typeface="Calibri"/>
                <a:cs typeface="Calibri"/>
              </a:rPr>
              <a:t> </a:t>
            </a:r>
            <a:r>
              <a:rPr sz="3000" dirty="0">
                <a:solidFill>
                  <a:srgbClr val="404040"/>
                </a:solidFill>
                <a:latin typeface="Calibri"/>
                <a:cs typeface="Calibri"/>
              </a:rPr>
              <a:t>each</a:t>
            </a:r>
            <a:r>
              <a:rPr sz="3000" spc="-60" dirty="0">
                <a:solidFill>
                  <a:srgbClr val="404040"/>
                </a:solidFill>
                <a:latin typeface="Calibri"/>
                <a:cs typeface="Calibri"/>
              </a:rPr>
              <a:t> </a:t>
            </a:r>
            <a:r>
              <a:rPr sz="3000" dirty="0">
                <a:solidFill>
                  <a:srgbClr val="404040"/>
                </a:solidFill>
                <a:latin typeface="Calibri"/>
                <a:cs typeface="Calibri"/>
              </a:rPr>
              <a:t>possible</a:t>
            </a:r>
            <a:r>
              <a:rPr sz="3000" spc="-60" dirty="0">
                <a:solidFill>
                  <a:srgbClr val="404040"/>
                </a:solidFill>
                <a:latin typeface="Calibri"/>
                <a:cs typeface="Calibri"/>
              </a:rPr>
              <a:t> </a:t>
            </a:r>
            <a:r>
              <a:rPr sz="3000" dirty="0">
                <a:solidFill>
                  <a:srgbClr val="404040"/>
                </a:solidFill>
                <a:latin typeface="Calibri"/>
                <a:cs typeface="Calibri"/>
              </a:rPr>
              <a:t>percept</a:t>
            </a:r>
            <a:r>
              <a:rPr sz="3000" spc="-60" dirty="0">
                <a:solidFill>
                  <a:srgbClr val="404040"/>
                </a:solidFill>
                <a:latin typeface="Calibri"/>
                <a:cs typeface="Calibri"/>
              </a:rPr>
              <a:t> </a:t>
            </a:r>
            <a:r>
              <a:rPr sz="3000" dirty="0">
                <a:solidFill>
                  <a:srgbClr val="404040"/>
                </a:solidFill>
                <a:latin typeface="Calibri"/>
                <a:cs typeface="Calibri"/>
              </a:rPr>
              <a:t>sequence,</a:t>
            </a:r>
            <a:r>
              <a:rPr sz="3000" spc="-70" dirty="0">
                <a:solidFill>
                  <a:srgbClr val="404040"/>
                </a:solidFill>
                <a:latin typeface="Calibri"/>
                <a:cs typeface="Calibri"/>
              </a:rPr>
              <a:t> </a:t>
            </a:r>
            <a:r>
              <a:rPr sz="3000" dirty="0">
                <a:solidFill>
                  <a:srgbClr val="404040"/>
                </a:solidFill>
                <a:latin typeface="Calibri"/>
                <a:cs typeface="Calibri"/>
              </a:rPr>
              <a:t>a</a:t>
            </a:r>
            <a:r>
              <a:rPr sz="3000" spc="-60" dirty="0">
                <a:solidFill>
                  <a:srgbClr val="404040"/>
                </a:solidFill>
                <a:latin typeface="Calibri"/>
                <a:cs typeface="Calibri"/>
              </a:rPr>
              <a:t> </a:t>
            </a:r>
            <a:r>
              <a:rPr sz="3000" spc="-10" dirty="0">
                <a:solidFill>
                  <a:srgbClr val="404040"/>
                </a:solidFill>
                <a:latin typeface="Calibri"/>
                <a:cs typeface="Calibri"/>
              </a:rPr>
              <a:t>rational </a:t>
            </a:r>
            <a:r>
              <a:rPr sz="3000" dirty="0">
                <a:solidFill>
                  <a:srgbClr val="404040"/>
                </a:solidFill>
                <a:latin typeface="Calibri"/>
                <a:cs typeface="Calibri"/>
              </a:rPr>
              <a:t>agent</a:t>
            </a:r>
            <a:r>
              <a:rPr sz="3000" spc="-65" dirty="0">
                <a:solidFill>
                  <a:srgbClr val="404040"/>
                </a:solidFill>
                <a:latin typeface="Calibri"/>
                <a:cs typeface="Calibri"/>
              </a:rPr>
              <a:t> </a:t>
            </a:r>
            <a:r>
              <a:rPr sz="3000" dirty="0">
                <a:solidFill>
                  <a:srgbClr val="404040"/>
                </a:solidFill>
                <a:latin typeface="Calibri"/>
                <a:cs typeface="Calibri"/>
              </a:rPr>
              <a:t>should</a:t>
            </a:r>
            <a:r>
              <a:rPr sz="3000" spc="-50" dirty="0">
                <a:solidFill>
                  <a:srgbClr val="404040"/>
                </a:solidFill>
                <a:latin typeface="Calibri"/>
                <a:cs typeface="Calibri"/>
              </a:rPr>
              <a:t> </a:t>
            </a:r>
            <a:r>
              <a:rPr sz="3000" dirty="0">
                <a:solidFill>
                  <a:srgbClr val="404040"/>
                </a:solidFill>
                <a:latin typeface="Calibri"/>
                <a:cs typeface="Calibri"/>
              </a:rPr>
              <a:t>select</a:t>
            </a:r>
            <a:r>
              <a:rPr sz="3000" spc="-70" dirty="0">
                <a:solidFill>
                  <a:srgbClr val="404040"/>
                </a:solidFill>
                <a:latin typeface="Calibri"/>
                <a:cs typeface="Calibri"/>
              </a:rPr>
              <a:t> </a:t>
            </a:r>
            <a:r>
              <a:rPr sz="3000" dirty="0">
                <a:solidFill>
                  <a:srgbClr val="404040"/>
                </a:solidFill>
                <a:latin typeface="Calibri"/>
                <a:cs typeface="Calibri"/>
              </a:rPr>
              <a:t>an</a:t>
            </a:r>
            <a:r>
              <a:rPr sz="3000" spc="-55" dirty="0">
                <a:solidFill>
                  <a:srgbClr val="404040"/>
                </a:solidFill>
                <a:latin typeface="Calibri"/>
                <a:cs typeface="Calibri"/>
              </a:rPr>
              <a:t> </a:t>
            </a:r>
            <a:r>
              <a:rPr sz="3000" dirty="0">
                <a:solidFill>
                  <a:srgbClr val="404040"/>
                </a:solidFill>
                <a:latin typeface="Calibri"/>
                <a:cs typeface="Calibri"/>
              </a:rPr>
              <a:t>action</a:t>
            </a:r>
            <a:r>
              <a:rPr sz="3000" spc="-85" dirty="0">
                <a:solidFill>
                  <a:srgbClr val="404040"/>
                </a:solidFill>
                <a:latin typeface="Calibri"/>
                <a:cs typeface="Calibri"/>
              </a:rPr>
              <a:t> </a:t>
            </a:r>
            <a:r>
              <a:rPr sz="3000" dirty="0">
                <a:solidFill>
                  <a:srgbClr val="404040"/>
                </a:solidFill>
                <a:latin typeface="Calibri"/>
                <a:cs typeface="Calibri"/>
              </a:rPr>
              <a:t>that</a:t>
            </a:r>
            <a:r>
              <a:rPr sz="3000" spc="-60" dirty="0">
                <a:solidFill>
                  <a:srgbClr val="404040"/>
                </a:solidFill>
                <a:latin typeface="Calibri"/>
                <a:cs typeface="Calibri"/>
              </a:rPr>
              <a:t> </a:t>
            </a:r>
            <a:r>
              <a:rPr sz="3000" dirty="0">
                <a:solidFill>
                  <a:srgbClr val="404040"/>
                </a:solidFill>
                <a:latin typeface="Calibri"/>
                <a:cs typeface="Calibri"/>
              </a:rPr>
              <a:t>is</a:t>
            </a:r>
            <a:r>
              <a:rPr sz="3000" spc="-60" dirty="0">
                <a:solidFill>
                  <a:srgbClr val="404040"/>
                </a:solidFill>
                <a:latin typeface="Calibri"/>
                <a:cs typeface="Calibri"/>
              </a:rPr>
              <a:t> </a:t>
            </a:r>
            <a:r>
              <a:rPr sz="3000" dirty="0">
                <a:solidFill>
                  <a:srgbClr val="404040"/>
                </a:solidFill>
                <a:latin typeface="Calibri"/>
                <a:cs typeface="Calibri"/>
              </a:rPr>
              <a:t>expected</a:t>
            </a:r>
            <a:r>
              <a:rPr sz="3000" spc="-60" dirty="0">
                <a:solidFill>
                  <a:srgbClr val="404040"/>
                </a:solidFill>
                <a:latin typeface="Calibri"/>
                <a:cs typeface="Calibri"/>
              </a:rPr>
              <a:t> </a:t>
            </a:r>
            <a:r>
              <a:rPr sz="3000" dirty="0">
                <a:solidFill>
                  <a:srgbClr val="404040"/>
                </a:solidFill>
                <a:latin typeface="Calibri"/>
                <a:cs typeface="Calibri"/>
              </a:rPr>
              <a:t>to</a:t>
            </a:r>
            <a:r>
              <a:rPr sz="3000" spc="-55" dirty="0">
                <a:solidFill>
                  <a:srgbClr val="404040"/>
                </a:solidFill>
                <a:latin typeface="Calibri"/>
                <a:cs typeface="Calibri"/>
              </a:rPr>
              <a:t> </a:t>
            </a:r>
            <a:r>
              <a:rPr sz="3000" spc="-10" dirty="0">
                <a:solidFill>
                  <a:srgbClr val="404040"/>
                </a:solidFill>
                <a:latin typeface="Calibri"/>
                <a:cs typeface="Calibri"/>
              </a:rPr>
              <a:t>maximize</a:t>
            </a:r>
            <a:r>
              <a:rPr sz="3000" spc="-60" dirty="0">
                <a:solidFill>
                  <a:srgbClr val="404040"/>
                </a:solidFill>
                <a:latin typeface="Calibri"/>
                <a:cs typeface="Calibri"/>
              </a:rPr>
              <a:t> </a:t>
            </a:r>
            <a:r>
              <a:rPr sz="3000" spc="-25" dirty="0">
                <a:solidFill>
                  <a:srgbClr val="404040"/>
                </a:solidFill>
                <a:latin typeface="Calibri"/>
                <a:cs typeface="Calibri"/>
              </a:rPr>
              <a:t>its </a:t>
            </a:r>
            <a:r>
              <a:rPr sz="3000" spc="-10" dirty="0">
                <a:solidFill>
                  <a:srgbClr val="404040"/>
                </a:solidFill>
                <a:latin typeface="Calibri"/>
                <a:cs typeface="Calibri"/>
              </a:rPr>
              <a:t>performance</a:t>
            </a:r>
            <a:r>
              <a:rPr sz="3000" spc="-65" dirty="0">
                <a:solidFill>
                  <a:srgbClr val="404040"/>
                </a:solidFill>
                <a:latin typeface="Calibri"/>
                <a:cs typeface="Calibri"/>
              </a:rPr>
              <a:t> </a:t>
            </a:r>
            <a:r>
              <a:rPr sz="3000" dirty="0">
                <a:solidFill>
                  <a:srgbClr val="404040"/>
                </a:solidFill>
                <a:latin typeface="Calibri"/>
                <a:cs typeface="Calibri"/>
              </a:rPr>
              <a:t>measure,</a:t>
            </a:r>
            <a:r>
              <a:rPr sz="3000" spc="-80" dirty="0">
                <a:solidFill>
                  <a:srgbClr val="404040"/>
                </a:solidFill>
                <a:latin typeface="Calibri"/>
                <a:cs typeface="Calibri"/>
              </a:rPr>
              <a:t> </a:t>
            </a:r>
            <a:r>
              <a:rPr sz="3000" dirty="0">
                <a:solidFill>
                  <a:srgbClr val="404040"/>
                </a:solidFill>
                <a:latin typeface="Calibri"/>
                <a:cs typeface="Calibri"/>
              </a:rPr>
              <a:t>given</a:t>
            </a:r>
            <a:r>
              <a:rPr sz="3000" spc="-95" dirty="0">
                <a:solidFill>
                  <a:srgbClr val="404040"/>
                </a:solidFill>
                <a:latin typeface="Calibri"/>
                <a:cs typeface="Calibri"/>
              </a:rPr>
              <a:t> </a:t>
            </a:r>
            <a:r>
              <a:rPr sz="3000" dirty="0">
                <a:solidFill>
                  <a:srgbClr val="404040"/>
                </a:solidFill>
                <a:latin typeface="Calibri"/>
                <a:cs typeface="Calibri"/>
              </a:rPr>
              <a:t>the</a:t>
            </a:r>
            <a:r>
              <a:rPr sz="3000" spc="-75" dirty="0">
                <a:solidFill>
                  <a:srgbClr val="404040"/>
                </a:solidFill>
                <a:latin typeface="Calibri"/>
                <a:cs typeface="Calibri"/>
              </a:rPr>
              <a:t> </a:t>
            </a:r>
            <a:r>
              <a:rPr sz="3000" dirty="0">
                <a:solidFill>
                  <a:srgbClr val="404040"/>
                </a:solidFill>
                <a:latin typeface="Calibri"/>
                <a:cs typeface="Calibri"/>
              </a:rPr>
              <a:t>evidence</a:t>
            </a:r>
            <a:r>
              <a:rPr sz="3000" spc="-85" dirty="0">
                <a:solidFill>
                  <a:srgbClr val="404040"/>
                </a:solidFill>
                <a:latin typeface="Calibri"/>
                <a:cs typeface="Calibri"/>
              </a:rPr>
              <a:t> </a:t>
            </a:r>
            <a:r>
              <a:rPr sz="3000" dirty="0">
                <a:solidFill>
                  <a:srgbClr val="404040"/>
                </a:solidFill>
                <a:latin typeface="Calibri"/>
                <a:cs typeface="Calibri"/>
              </a:rPr>
              <a:t>provided</a:t>
            </a:r>
            <a:r>
              <a:rPr sz="3000" spc="-65" dirty="0">
                <a:solidFill>
                  <a:srgbClr val="404040"/>
                </a:solidFill>
                <a:latin typeface="Calibri"/>
                <a:cs typeface="Calibri"/>
              </a:rPr>
              <a:t> </a:t>
            </a:r>
            <a:r>
              <a:rPr sz="3000" dirty="0">
                <a:solidFill>
                  <a:srgbClr val="404040"/>
                </a:solidFill>
                <a:latin typeface="Calibri"/>
                <a:cs typeface="Calibri"/>
              </a:rPr>
              <a:t>by</a:t>
            </a:r>
            <a:r>
              <a:rPr sz="3000" spc="-65" dirty="0">
                <a:solidFill>
                  <a:srgbClr val="404040"/>
                </a:solidFill>
                <a:latin typeface="Calibri"/>
                <a:cs typeface="Calibri"/>
              </a:rPr>
              <a:t> </a:t>
            </a:r>
            <a:r>
              <a:rPr sz="3000" spc="-25" dirty="0">
                <a:solidFill>
                  <a:srgbClr val="404040"/>
                </a:solidFill>
                <a:latin typeface="Calibri"/>
                <a:cs typeface="Calibri"/>
              </a:rPr>
              <a:t>the </a:t>
            </a:r>
            <a:r>
              <a:rPr sz="3000" dirty="0">
                <a:solidFill>
                  <a:srgbClr val="404040"/>
                </a:solidFill>
                <a:latin typeface="Calibri"/>
                <a:cs typeface="Calibri"/>
              </a:rPr>
              <a:t>percept</a:t>
            </a:r>
            <a:r>
              <a:rPr sz="3000" spc="-55" dirty="0">
                <a:solidFill>
                  <a:srgbClr val="404040"/>
                </a:solidFill>
                <a:latin typeface="Calibri"/>
                <a:cs typeface="Calibri"/>
              </a:rPr>
              <a:t> </a:t>
            </a:r>
            <a:r>
              <a:rPr sz="3000" dirty="0">
                <a:solidFill>
                  <a:srgbClr val="404040"/>
                </a:solidFill>
                <a:latin typeface="Calibri"/>
                <a:cs typeface="Calibri"/>
              </a:rPr>
              <a:t>sequence</a:t>
            </a:r>
            <a:r>
              <a:rPr sz="3000" spc="-60" dirty="0">
                <a:solidFill>
                  <a:srgbClr val="404040"/>
                </a:solidFill>
                <a:latin typeface="Calibri"/>
                <a:cs typeface="Calibri"/>
              </a:rPr>
              <a:t> </a:t>
            </a:r>
            <a:r>
              <a:rPr sz="3000" dirty="0">
                <a:solidFill>
                  <a:srgbClr val="404040"/>
                </a:solidFill>
                <a:latin typeface="Calibri"/>
                <a:cs typeface="Calibri"/>
              </a:rPr>
              <a:t>and</a:t>
            </a:r>
            <a:r>
              <a:rPr sz="3000" spc="-50" dirty="0">
                <a:solidFill>
                  <a:srgbClr val="404040"/>
                </a:solidFill>
                <a:latin typeface="Calibri"/>
                <a:cs typeface="Calibri"/>
              </a:rPr>
              <a:t> </a:t>
            </a:r>
            <a:r>
              <a:rPr sz="3000" spc="-10" dirty="0">
                <a:solidFill>
                  <a:srgbClr val="404040"/>
                </a:solidFill>
                <a:latin typeface="Calibri"/>
                <a:cs typeface="Calibri"/>
              </a:rPr>
              <a:t>whatever</a:t>
            </a:r>
            <a:r>
              <a:rPr sz="3000" spc="-75" dirty="0">
                <a:solidFill>
                  <a:srgbClr val="404040"/>
                </a:solidFill>
                <a:latin typeface="Calibri"/>
                <a:cs typeface="Calibri"/>
              </a:rPr>
              <a:t> </a:t>
            </a:r>
            <a:r>
              <a:rPr sz="3000" spc="-10" dirty="0">
                <a:solidFill>
                  <a:srgbClr val="404040"/>
                </a:solidFill>
                <a:latin typeface="Calibri"/>
                <a:cs typeface="Calibri"/>
              </a:rPr>
              <a:t>built-</a:t>
            </a:r>
            <a:r>
              <a:rPr sz="3000" dirty="0">
                <a:solidFill>
                  <a:srgbClr val="404040"/>
                </a:solidFill>
                <a:latin typeface="Calibri"/>
                <a:cs typeface="Calibri"/>
              </a:rPr>
              <a:t>in</a:t>
            </a:r>
            <a:r>
              <a:rPr sz="3000" spc="-60" dirty="0">
                <a:solidFill>
                  <a:srgbClr val="404040"/>
                </a:solidFill>
                <a:latin typeface="Calibri"/>
                <a:cs typeface="Calibri"/>
              </a:rPr>
              <a:t> </a:t>
            </a:r>
            <a:r>
              <a:rPr sz="3000" dirty="0">
                <a:solidFill>
                  <a:srgbClr val="404040"/>
                </a:solidFill>
                <a:latin typeface="Calibri"/>
                <a:cs typeface="Calibri"/>
              </a:rPr>
              <a:t>knowledge</a:t>
            </a:r>
            <a:r>
              <a:rPr sz="3000" spc="-65" dirty="0">
                <a:solidFill>
                  <a:srgbClr val="404040"/>
                </a:solidFill>
                <a:latin typeface="Calibri"/>
                <a:cs typeface="Calibri"/>
              </a:rPr>
              <a:t> </a:t>
            </a:r>
            <a:r>
              <a:rPr sz="3000" dirty="0">
                <a:solidFill>
                  <a:srgbClr val="404040"/>
                </a:solidFill>
                <a:latin typeface="Calibri"/>
                <a:cs typeface="Calibri"/>
              </a:rPr>
              <a:t>the</a:t>
            </a:r>
            <a:r>
              <a:rPr sz="3000" spc="-60" dirty="0">
                <a:solidFill>
                  <a:srgbClr val="404040"/>
                </a:solidFill>
                <a:latin typeface="Calibri"/>
                <a:cs typeface="Calibri"/>
              </a:rPr>
              <a:t> </a:t>
            </a:r>
            <a:r>
              <a:rPr sz="3000" spc="-10" dirty="0">
                <a:solidFill>
                  <a:srgbClr val="404040"/>
                </a:solidFill>
                <a:latin typeface="Calibri"/>
                <a:cs typeface="Calibri"/>
              </a:rPr>
              <a:t>agent </a:t>
            </a:r>
            <a:r>
              <a:rPr sz="3000" spc="-20" dirty="0">
                <a:solidFill>
                  <a:srgbClr val="404040"/>
                </a:solidFill>
                <a:latin typeface="Calibri"/>
                <a:cs typeface="Calibri"/>
              </a:rPr>
              <a:t>has.</a:t>
            </a:r>
            <a:endParaRPr sz="30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5844" y="-5384"/>
            <a:ext cx="9697085" cy="1674483"/>
          </a:xfrm>
          <a:prstGeom prst="rect">
            <a:avLst/>
          </a:prstGeom>
        </p:spPr>
        <p:txBody>
          <a:bodyPr vert="horz" wrap="square" lIns="0" tIns="926769" rIns="0" bIns="0" rtlCol="0">
            <a:spAutoFit/>
          </a:bodyPr>
          <a:lstStyle/>
          <a:p>
            <a:pPr marL="43180">
              <a:lnSpc>
                <a:spcPct val="100000"/>
              </a:lnSpc>
              <a:spcBef>
                <a:spcPts val="100"/>
              </a:spcBef>
            </a:pPr>
            <a:r>
              <a:rPr spc="-70" dirty="0">
                <a:solidFill>
                  <a:srgbClr val="404040"/>
                </a:solidFill>
              </a:rPr>
              <a:t>Example-</a:t>
            </a:r>
            <a:r>
              <a:rPr spc="-125" dirty="0">
                <a:solidFill>
                  <a:srgbClr val="404040"/>
                </a:solidFill>
              </a:rPr>
              <a:t> </a:t>
            </a:r>
            <a:r>
              <a:rPr spc="-105" dirty="0">
                <a:solidFill>
                  <a:srgbClr val="404040"/>
                </a:solidFill>
              </a:rPr>
              <a:t>Vacuum</a:t>
            </a:r>
            <a:r>
              <a:rPr spc="-160" dirty="0">
                <a:solidFill>
                  <a:srgbClr val="404040"/>
                </a:solidFill>
              </a:rPr>
              <a:t> </a:t>
            </a:r>
            <a:r>
              <a:rPr spc="-10" dirty="0">
                <a:solidFill>
                  <a:srgbClr val="404040"/>
                </a:solidFill>
              </a:rPr>
              <a:t>Cleaner</a:t>
            </a:r>
          </a:p>
        </p:txBody>
      </p:sp>
      <p:sp>
        <p:nvSpPr>
          <p:cNvPr id="3" name="object 3"/>
          <p:cNvSpPr txBox="1"/>
          <p:nvPr/>
        </p:nvSpPr>
        <p:spPr>
          <a:xfrm>
            <a:off x="1084580" y="1757299"/>
            <a:ext cx="9834245" cy="3757439"/>
          </a:xfrm>
          <a:prstGeom prst="rect">
            <a:avLst/>
          </a:prstGeom>
        </p:spPr>
        <p:txBody>
          <a:bodyPr vert="horz" wrap="square" lIns="0" tIns="132080" rIns="0" bIns="0" rtlCol="0">
            <a:spAutoFit/>
          </a:bodyPr>
          <a:lstStyle/>
          <a:p>
            <a:pPr marL="299085" marR="304165" indent="-287020">
              <a:lnSpc>
                <a:spcPct val="70000"/>
              </a:lnSpc>
              <a:spcBef>
                <a:spcPts val="1040"/>
              </a:spcBef>
              <a:buClr>
                <a:srgbClr val="E38312"/>
              </a:buClr>
              <a:buFont typeface="Arial MT"/>
              <a:buChar char="•"/>
              <a:tabLst>
                <a:tab pos="299085" algn="l"/>
              </a:tabLst>
            </a:pPr>
            <a:r>
              <a:rPr sz="2600" dirty="0">
                <a:solidFill>
                  <a:srgbClr val="404040"/>
                </a:solidFill>
                <a:latin typeface="Calibri"/>
                <a:cs typeface="Calibri"/>
              </a:rPr>
              <a:t>The</a:t>
            </a:r>
            <a:r>
              <a:rPr sz="2600" spc="-60" dirty="0">
                <a:solidFill>
                  <a:srgbClr val="404040"/>
                </a:solidFill>
                <a:latin typeface="Calibri"/>
                <a:cs typeface="Calibri"/>
              </a:rPr>
              <a:t> </a:t>
            </a:r>
            <a:r>
              <a:rPr sz="2600" dirty="0">
                <a:solidFill>
                  <a:srgbClr val="404040"/>
                </a:solidFill>
                <a:latin typeface="Calibri"/>
                <a:cs typeface="Calibri"/>
              </a:rPr>
              <a:t>performance</a:t>
            </a:r>
            <a:r>
              <a:rPr sz="2600" spc="-65" dirty="0">
                <a:solidFill>
                  <a:srgbClr val="404040"/>
                </a:solidFill>
                <a:latin typeface="Calibri"/>
                <a:cs typeface="Calibri"/>
              </a:rPr>
              <a:t> </a:t>
            </a:r>
            <a:r>
              <a:rPr sz="2600" dirty="0">
                <a:solidFill>
                  <a:srgbClr val="404040"/>
                </a:solidFill>
                <a:latin typeface="Calibri"/>
                <a:cs typeface="Calibri"/>
              </a:rPr>
              <a:t>measure</a:t>
            </a:r>
            <a:r>
              <a:rPr sz="2600" spc="-65" dirty="0">
                <a:solidFill>
                  <a:srgbClr val="404040"/>
                </a:solidFill>
                <a:latin typeface="Calibri"/>
                <a:cs typeface="Calibri"/>
              </a:rPr>
              <a:t> </a:t>
            </a:r>
            <a:r>
              <a:rPr sz="2600" spc="-10" dirty="0">
                <a:solidFill>
                  <a:srgbClr val="404040"/>
                </a:solidFill>
                <a:latin typeface="Calibri"/>
                <a:cs typeface="Calibri"/>
              </a:rPr>
              <a:t>awards</a:t>
            </a:r>
            <a:r>
              <a:rPr sz="2600" spc="-65" dirty="0">
                <a:solidFill>
                  <a:srgbClr val="404040"/>
                </a:solidFill>
                <a:latin typeface="Calibri"/>
                <a:cs typeface="Calibri"/>
              </a:rPr>
              <a:t> </a:t>
            </a:r>
            <a:r>
              <a:rPr sz="2600" dirty="0">
                <a:solidFill>
                  <a:srgbClr val="404040"/>
                </a:solidFill>
                <a:latin typeface="Calibri"/>
                <a:cs typeface="Calibri"/>
              </a:rPr>
              <a:t>one</a:t>
            </a:r>
            <a:r>
              <a:rPr sz="2600" spc="-40" dirty="0">
                <a:solidFill>
                  <a:srgbClr val="404040"/>
                </a:solidFill>
                <a:latin typeface="Calibri"/>
                <a:cs typeface="Calibri"/>
              </a:rPr>
              <a:t> </a:t>
            </a:r>
            <a:r>
              <a:rPr sz="2600" dirty="0">
                <a:solidFill>
                  <a:srgbClr val="404040"/>
                </a:solidFill>
                <a:latin typeface="Calibri"/>
                <a:cs typeface="Calibri"/>
              </a:rPr>
              <a:t>point</a:t>
            </a:r>
            <a:r>
              <a:rPr sz="2600" spc="-50" dirty="0">
                <a:solidFill>
                  <a:srgbClr val="404040"/>
                </a:solidFill>
                <a:latin typeface="Calibri"/>
                <a:cs typeface="Calibri"/>
              </a:rPr>
              <a:t> </a:t>
            </a:r>
            <a:r>
              <a:rPr sz="2600" dirty="0">
                <a:solidFill>
                  <a:srgbClr val="404040"/>
                </a:solidFill>
                <a:latin typeface="Calibri"/>
                <a:cs typeface="Calibri"/>
              </a:rPr>
              <a:t>for</a:t>
            </a:r>
            <a:r>
              <a:rPr sz="2600" spc="-40" dirty="0">
                <a:solidFill>
                  <a:srgbClr val="404040"/>
                </a:solidFill>
                <a:latin typeface="Calibri"/>
                <a:cs typeface="Calibri"/>
              </a:rPr>
              <a:t> </a:t>
            </a:r>
            <a:r>
              <a:rPr sz="2600" dirty="0">
                <a:solidFill>
                  <a:srgbClr val="404040"/>
                </a:solidFill>
                <a:latin typeface="Calibri"/>
                <a:cs typeface="Calibri"/>
              </a:rPr>
              <a:t>each</a:t>
            </a:r>
            <a:r>
              <a:rPr sz="2600" spc="-55" dirty="0">
                <a:solidFill>
                  <a:srgbClr val="404040"/>
                </a:solidFill>
                <a:latin typeface="Calibri"/>
                <a:cs typeface="Calibri"/>
              </a:rPr>
              <a:t> </a:t>
            </a:r>
            <a:r>
              <a:rPr sz="2600" dirty="0">
                <a:solidFill>
                  <a:srgbClr val="404040"/>
                </a:solidFill>
                <a:latin typeface="Calibri"/>
                <a:cs typeface="Calibri"/>
              </a:rPr>
              <a:t>clean</a:t>
            </a:r>
            <a:r>
              <a:rPr sz="2600" spc="-60" dirty="0">
                <a:solidFill>
                  <a:srgbClr val="404040"/>
                </a:solidFill>
                <a:latin typeface="Calibri"/>
                <a:cs typeface="Calibri"/>
              </a:rPr>
              <a:t> </a:t>
            </a:r>
            <a:r>
              <a:rPr sz="2600" dirty="0">
                <a:solidFill>
                  <a:srgbClr val="404040"/>
                </a:solidFill>
                <a:latin typeface="Calibri"/>
                <a:cs typeface="Calibri"/>
              </a:rPr>
              <a:t>square</a:t>
            </a:r>
            <a:r>
              <a:rPr sz="2600" spc="-65" dirty="0">
                <a:solidFill>
                  <a:srgbClr val="404040"/>
                </a:solidFill>
                <a:latin typeface="Calibri"/>
                <a:cs typeface="Calibri"/>
              </a:rPr>
              <a:t> </a:t>
            </a:r>
            <a:r>
              <a:rPr sz="2600" spc="-25" dirty="0">
                <a:solidFill>
                  <a:srgbClr val="404040"/>
                </a:solidFill>
                <a:latin typeface="Calibri"/>
                <a:cs typeface="Calibri"/>
              </a:rPr>
              <a:t>at </a:t>
            </a:r>
            <a:r>
              <a:rPr sz="2600" dirty="0">
                <a:solidFill>
                  <a:srgbClr val="404040"/>
                </a:solidFill>
                <a:latin typeface="Calibri"/>
                <a:cs typeface="Calibri"/>
              </a:rPr>
              <a:t>each</a:t>
            </a:r>
            <a:r>
              <a:rPr sz="2600" spc="-35" dirty="0">
                <a:solidFill>
                  <a:srgbClr val="404040"/>
                </a:solidFill>
                <a:latin typeface="Calibri"/>
                <a:cs typeface="Calibri"/>
              </a:rPr>
              <a:t> </a:t>
            </a:r>
            <a:r>
              <a:rPr sz="2600" dirty="0">
                <a:solidFill>
                  <a:srgbClr val="404040"/>
                </a:solidFill>
                <a:latin typeface="Calibri"/>
                <a:cs typeface="Calibri"/>
              </a:rPr>
              <a:t>time</a:t>
            </a:r>
            <a:r>
              <a:rPr sz="2600" spc="-20" dirty="0">
                <a:solidFill>
                  <a:srgbClr val="404040"/>
                </a:solidFill>
                <a:latin typeface="Calibri"/>
                <a:cs typeface="Calibri"/>
              </a:rPr>
              <a:t> step</a:t>
            </a:r>
            <a:endParaRPr sz="2600">
              <a:latin typeface="Calibri"/>
              <a:cs typeface="Calibri"/>
            </a:endParaRPr>
          </a:p>
          <a:p>
            <a:pPr marL="299085" marR="5080" indent="-287020">
              <a:lnSpc>
                <a:spcPct val="70000"/>
              </a:lnSpc>
              <a:spcBef>
                <a:spcPts val="1390"/>
              </a:spcBef>
              <a:buClr>
                <a:srgbClr val="E38312"/>
              </a:buClr>
              <a:buFont typeface="Arial MT"/>
              <a:buChar char="•"/>
              <a:tabLst>
                <a:tab pos="299085" algn="l"/>
              </a:tabLst>
            </a:pPr>
            <a:r>
              <a:rPr sz="2600" dirty="0">
                <a:solidFill>
                  <a:srgbClr val="404040"/>
                </a:solidFill>
                <a:latin typeface="Calibri"/>
                <a:cs typeface="Calibri"/>
              </a:rPr>
              <a:t>The</a:t>
            </a:r>
            <a:r>
              <a:rPr sz="2600" spc="-50" dirty="0">
                <a:solidFill>
                  <a:srgbClr val="404040"/>
                </a:solidFill>
                <a:latin typeface="Calibri"/>
                <a:cs typeface="Calibri"/>
              </a:rPr>
              <a:t> </a:t>
            </a:r>
            <a:r>
              <a:rPr sz="2600" spc="-10" dirty="0">
                <a:solidFill>
                  <a:srgbClr val="404040"/>
                </a:solidFill>
                <a:latin typeface="Calibri"/>
                <a:cs typeface="Calibri"/>
              </a:rPr>
              <a:t>“geography”</a:t>
            </a:r>
            <a:r>
              <a:rPr sz="2600" spc="-50" dirty="0">
                <a:solidFill>
                  <a:srgbClr val="404040"/>
                </a:solidFill>
                <a:latin typeface="Calibri"/>
                <a:cs typeface="Calibri"/>
              </a:rPr>
              <a:t> </a:t>
            </a:r>
            <a:r>
              <a:rPr sz="2600" dirty="0">
                <a:solidFill>
                  <a:srgbClr val="404040"/>
                </a:solidFill>
                <a:latin typeface="Calibri"/>
                <a:cs typeface="Calibri"/>
              </a:rPr>
              <a:t>of</a:t>
            </a:r>
            <a:r>
              <a:rPr sz="2600" spc="-35" dirty="0">
                <a:solidFill>
                  <a:srgbClr val="404040"/>
                </a:solidFill>
                <a:latin typeface="Calibri"/>
                <a:cs typeface="Calibri"/>
              </a:rPr>
              <a:t> </a:t>
            </a:r>
            <a:r>
              <a:rPr sz="2600" dirty="0">
                <a:solidFill>
                  <a:srgbClr val="404040"/>
                </a:solidFill>
                <a:latin typeface="Calibri"/>
                <a:cs typeface="Calibri"/>
              </a:rPr>
              <a:t>the</a:t>
            </a:r>
            <a:r>
              <a:rPr sz="2600" spc="-40" dirty="0">
                <a:solidFill>
                  <a:srgbClr val="404040"/>
                </a:solidFill>
                <a:latin typeface="Calibri"/>
                <a:cs typeface="Calibri"/>
              </a:rPr>
              <a:t> </a:t>
            </a:r>
            <a:r>
              <a:rPr sz="2600" spc="-10" dirty="0">
                <a:solidFill>
                  <a:srgbClr val="404040"/>
                </a:solidFill>
                <a:latin typeface="Calibri"/>
                <a:cs typeface="Calibri"/>
              </a:rPr>
              <a:t>environment</a:t>
            </a:r>
            <a:r>
              <a:rPr sz="2600" spc="-55" dirty="0">
                <a:solidFill>
                  <a:srgbClr val="404040"/>
                </a:solidFill>
                <a:latin typeface="Calibri"/>
                <a:cs typeface="Calibri"/>
              </a:rPr>
              <a:t> </a:t>
            </a:r>
            <a:r>
              <a:rPr sz="2600" dirty="0">
                <a:solidFill>
                  <a:srgbClr val="404040"/>
                </a:solidFill>
                <a:latin typeface="Calibri"/>
                <a:cs typeface="Calibri"/>
              </a:rPr>
              <a:t>is</a:t>
            </a:r>
            <a:r>
              <a:rPr sz="2600" spc="-25" dirty="0">
                <a:solidFill>
                  <a:srgbClr val="404040"/>
                </a:solidFill>
                <a:latin typeface="Calibri"/>
                <a:cs typeface="Calibri"/>
              </a:rPr>
              <a:t> </a:t>
            </a:r>
            <a:r>
              <a:rPr sz="2600" dirty="0">
                <a:solidFill>
                  <a:srgbClr val="404040"/>
                </a:solidFill>
                <a:latin typeface="Calibri"/>
                <a:cs typeface="Calibri"/>
              </a:rPr>
              <a:t>known</a:t>
            </a:r>
            <a:r>
              <a:rPr sz="2600" spc="-25" dirty="0">
                <a:solidFill>
                  <a:srgbClr val="404040"/>
                </a:solidFill>
                <a:latin typeface="Calibri"/>
                <a:cs typeface="Calibri"/>
              </a:rPr>
              <a:t> </a:t>
            </a:r>
            <a:r>
              <a:rPr sz="2600" dirty="0">
                <a:solidFill>
                  <a:srgbClr val="404040"/>
                </a:solidFill>
                <a:latin typeface="Calibri"/>
                <a:cs typeface="Calibri"/>
              </a:rPr>
              <a:t>a</a:t>
            </a:r>
            <a:r>
              <a:rPr sz="2600" spc="-25" dirty="0">
                <a:solidFill>
                  <a:srgbClr val="404040"/>
                </a:solidFill>
                <a:latin typeface="Calibri"/>
                <a:cs typeface="Calibri"/>
              </a:rPr>
              <a:t> </a:t>
            </a:r>
            <a:r>
              <a:rPr sz="2600" dirty="0">
                <a:solidFill>
                  <a:srgbClr val="404040"/>
                </a:solidFill>
                <a:latin typeface="Calibri"/>
                <a:cs typeface="Calibri"/>
              </a:rPr>
              <a:t>priori</a:t>
            </a:r>
            <a:r>
              <a:rPr sz="2600" spc="-25" dirty="0">
                <a:solidFill>
                  <a:srgbClr val="404040"/>
                </a:solidFill>
                <a:latin typeface="Calibri"/>
                <a:cs typeface="Calibri"/>
              </a:rPr>
              <a:t> </a:t>
            </a:r>
            <a:r>
              <a:rPr sz="2600" dirty="0">
                <a:solidFill>
                  <a:srgbClr val="404040"/>
                </a:solidFill>
                <a:latin typeface="Calibri"/>
                <a:cs typeface="Calibri"/>
              </a:rPr>
              <a:t>but</a:t>
            </a:r>
            <a:r>
              <a:rPr sz="2600" spc="-35" dirty="0">
                <a:solidFill>
                  <a:srgbClr val="404040"/>
                </a:solidFill>
                <a:latin typeface="Calibri"/>
                <a:cs typeface="Calibri"/>
              </a:rPr>
              <a:t> </a:t>
            </a:r>
            <a:r>
              <a:rPr sz="2600" dirty="0">
                <a:solidFill>
                  <a:srgbClr val="404040"/>
                </a:solidFill>
                <a:latin typeface="Calibri"/>
                <a:cs typeface="Calibri"/>
              </a:rPr>
              <a:t>the</a:t>
            </a:r>
            <a:r>
              <a:rPr sz="2600" spc="-40" dirty="0">
                <a:solidFill>
                  <a:srgbClr val="404040"/>
                </a:solidFill>
                <a:latin typeface="Calibri"/>
                <a:cs typeface="Calibri"/>
              </a:rPr>
              <a:t> </a:t>
            </a:r>
            <a:r>
              <a:rPr sz="2600" spc="-20" dirty="0">
                <a:solidFill>
                  <a:srgbClr val="404040"/>
                </a:solidFill>
                <a:latin typeface="Calibri"/>
                <a:cs typeface="Calibri"/>
              </a:rPr>
              <a:t>dirt </a:t>
            </a:r>
            <a:r>
              <a:rPr sz="2600" dirty="0">
                <a:solidFill>
                  <a:srgbClr val="404040"/>
                </a:solidFill>
                <a:latin typeface="Calibri"/>
                <a:cs typeface="Calibri"/>
              </a:rPr>
              <a:t>distribution</a:t>
            </a:r>
            <a:r>
              <a:rPr sz="2600" spc="-75" dirty="0">
                <a:solidFill>
                  <a:srgbClr val="404040"/>
                </a:solidFill>
                <a:latin typeface="Calibri"/>
                <a:cs typeface="Calibri"/>
              </a:rPr>
              <a:t> </a:t>
            </a:r>
            <a:r>
              <a:rPr sz="2600" dirty="0">
                <a:solidFill>
                  <a:srgbClr val="404040"/>
                </a:solidFill>
                <a:latin typeface="Calibri"/>
                <a:cs typeface="Calibri"/>
              </a:rPr>
              <a:t>and</a:t>
            </a:r>
            <a:r>
              <a:rPr sz="2600" spc="-60" dirty="0">
                <a:solidFill>
                  <a:srgbClr val="404040"/>
                </a:solidFill>
                <a:latin typeface="Calibri"/>
                <a:cs typeface="Calibri"/>
              </a:rPr>
              <a:t> </a:t>
            </a:r>
            <a:r>
              <a:rPr sz="2600" dirty="0">
                <a:solidFill>
                  <a:srgbClr val="404040"/>
                </a:solidFill>
                <a:latin typeface="Calibri"/>
                <a:cs typeface="Calibri"/>
              </a:rPr>
              <a:t>the</a:t>
            </a:r>
            <a:r>
              <a:rPr sz="2600" spc="-70" dirty="0">
                <a:solidFill>
                  <a:srgbClr val="404040"/>
                </a:solidFill>
                <a:latin typeface="Calibri"/>
                <a:cs typeface="Calibri"/>
              </a:rPr>
              <a:t> </a:t>
            </a:r>
            <a:r>
              <a:rPr sz="2600" dirty="0">
                <a:solidFill>
                  <a:srgbClr val="404040"/>
                </a:solidFill>
                <a:latin typeface="Calibri"/>
                <a:cs typeface="Calibri"/>
              </a:rPr>
              <a:t>initial</a:t>
            </a:r>
            <a:r>
              <a:rPr sz="2600" spc="-45" dirty="0">
                <a:solidFill>
                  <a:srgbClr val="404040"/>
                </a:solidFill>
                <a:latin typeface="Calibri"/>
                <a:cs typeface="Calibri"/>
              </a:rPr>
              <a:t> </a:t>
            </a:r>
            <a:r>
              <a:rPr sz="2600" dirty="0">
                <a:solidFill>
                  <a:srgbClr val="404040"/>
                </a:solidFill>
                <a:latin typeface="Calibri"/>
                <a:cs typeface="Calibri"/>
              </a:rPr>
              <a:t>location</a:t>
            </a:r>
            <a:r>
              <a:rPr sz="2600" spc="-40" dirty="0">
                <a:solidFill>
                  <a:srgbClr val="404040"/>
                </a:solidFill>
                <a:latin typeface="Calibri"/>
                <a:cs typeface="Calibri"/>
              </a:rPr>
              <a:t> </a:t>
            </a:r>
            <a:r>
              <a:rPr sz="2600" dirty="0">
                <a:solidFill>
                  <a:srgbClr val="404040"/>
                </a:solidFill>
                <a:latin typeface="Calibri"/>
                <a:cs typeface="Calibri"/>
              </a:rPr>
              <a:t>of</a:t>
            </a:r>
            <a:r>
              <a:rPr sz="2600" spc="-50" dirty="0">
                <a:solidFill>
                  <a:srgbClr val="404040"/>
                </a:solidFill>
                <a:latin typeface="Calibri"/>
                <a:cs typeface="Calibri"/>
              </a:rPr>
              <a:t> </a:t>
            </a:r>
            <a:r>
              <a:rPr sz="2600" dirty="0">
                <a:solidFill>
                  <a:srgbClr val="404040"/>
                </a:solidFill>
                <a:latin typeface="Calibri"/>
                <a:cs typeface="Calibri"/>
              </a:rPr>
              <a:t>the</a:t>
            </a:r>
            <a:r>
              <a:rPr sz="2600" spc="-60" dirty="0">
                <a:solidFill>
                  <a:srgbClr val="404040"/>
                </a:solidFill>
                <a:latin typeface="Calibri"/>
                <a:cs typeface="Calibri"/>
              </a:rPr>
              <a:t> </a:t>
            </a:r>
            <a:r>
              <a:rPr sz="2600" dirty="0">
                <a:solidFill>
                  <a:srgbClr val="404040"/>
                </a:solidFill>
                <a:latin typeface="Calibri"/>
                <a:cs typeface="Calibri"/>
              </a:rPr>
              <a:t>agent</a:t>
            </a:r>
            <a:r>
              <a:rPr sz="2600" spc="-60" dirty="0">
                <a:solidFill>
                  <a:srgbClr val="404040"/>
                </a:solidFill>
                <a:latin typeface="Calibri"/>
                <a:cs typeface="Calibri"/>
              </a:rPr>
              <a:t> </a:t>
            </a:r>
            <a:r>
              <a:rPr sz="2600" dirty="0">
                <a:solidFill>
                  <a:srgbClr val="404040"/>
                </a:solidFill>
                <a:latin typeface="Calibri"/>
                <a:cs typeface="Calibri"/>
              </a:rPr>
              <a:t>are</a:t>
            </a:r>
            <a:r>
              <a:rPr sz="2600" spc="-60" dirty="0">
                <a:solidFill>
                  <a:srgbClr val="404040"/>
                </a:solidFill>
                <a:latin typeface="Calibri"/>
                <a:cs typeface="Calibri"/>
              </a:rPr>
              <a:t> </a:t>
            </a:r>
            <a:r>
              <a:rPr sz="2600" dirty="0">
                <a:solidFill>
                  <a:srgbClr val="404040"/>
                </a:solidFill>
                <a:latin typeface="Calibri"/>
                <a:cs typeface="Calibri"/>
              </a:rPr>
              <a:t>not.</a:t>
            </a:r>
            <a:r>
              <a:rPr sz="2600" spc="-40" dirty="0">
                <a:solidFill>
                  <a:srgbClr val="404040"/>
                </a:solidFill>
                <a:latin typeface="Calibri"/>
                <a:cs typeface="Calibri"/>
              </a:rPr>
              <a:t> </a:t>
            </a:r>
            <a:r>
              <a:rPr sz="2600" dirty="0">
                <a:solidFill>
                  <a:srgbClr val="404040"/>
                </a:solidFill>
                <a:latin typeface="Calibri"/>
                <a:cs typeface="Calibri"/>
              </a:rPr>
              <a:t>Clean</a:t>
            </a:r>
            <a:r>
              <a:rPr sz="2600" spc="-70" dirty="0">
                <a:solidFill>
                  <a:srgbClr val="404040"/>
                </a:solidFill>
                <a:latin typeface="Calibri"/>
                <a:cs typeface="Calibri"/>
              </a:rPr>
              <a:t> </a:t>
            </a:r>
            <a:r>
              <a:rPr sz="2600" spc="-10" dirty="0">
                <a:solidFill>
                  <a:srgbClr val="404040"/>
                </a:solidFill>
                <a:latin typeface="Calibri"/>
                <a:cs typeface="Calibri"/>
              </a:rPr>
              <a:t>squares </a:t>
            </a:r>
            <a:r>
              <a:rPr sz="2600" dirty="0">
                <a:solidFill>
                  <a:srgbClr val="404040"/>
                </a:solidFill>
                <a:latin typeface="Calibri"/>
                <a:cs typeface="Calibri"/>
              </a:rPr>
              <a:t>stay</a:t>
            </a:r>
            <a:r>
              <a:rPr sz="2600" spc="-50" dirty="0">
                <a:solidFill>
                  <a:srgbClr val="404040"/>
                </a:solidFill>
                <a:latin typeface="Calibri"/>
                <a:cs typeface="Calibri"/>
              </a:rPr>
              <a:t> </a:t>
            </a:r>
            <a:r>
              <a:rPr sz="2600" dirty="0">
                <a:solidFill>
                  <a:srgbClr val="404040"/>
                </a:solidFill>
                <a:latin typeface="Calibri"/>
                <a:cs typeface="Calibri"/>
              </a:rPr>
              <a:t>clean</a:t>
            </a:r>
            <a:r>
              <a:rPr sz="2600" spc="-45" dirty="0">
                <a:solidFill>
                  <a:srgbClr val="404040"/>
                </a:solidFill>
                <a:latin typeface="Calibri"/>
                <a:cs typeface="Calibri"/>
              </a:rPr>
              <a:t> </a:t>
            </a:r>
            <a:r>
              <a:rPr sz="2600" dirty="0">
                <a:solidFill>
                  <a:srgbClr val="404040"/>
                </a:solidFill>
                <a:latin typeface="Calibri"/>
                <a:cs typeface="Calibri"/>
              </a:rPr>
              <a:t>and</a:t>
            </a:r>
            <a:r>
              <a:rPr sz="2600" spc="-45" dirty="0">
                <a:solidFill>
                  <a:srgbClr val="404040"/>
                </a:solidFill>
                <a:latin typeface="Calibri"/>
                <a:cs typeface="Calibri"/>
              </a:rPr>
              <a:t> </a:t>
            </a:r>
            <a:r>
              <a:rPr sz="2600" dirty="0">
                <a:solidFill>
                  <a:srgbClr val="404040"/>
                </a:solidFill>
                <a:latin typeface="Calibri"/>
                <a:cs typeface="Calibri"/>
              </a:rPr>
              <a:t>sucking</a:t>
            </a:r>
            <a:r>
              <a:rPr sz="2600" spc="-60" dirty="0">
                <a:solidFill>
                  <a:srgbClr val="404040"/>
                </a:solidFill>
                <a:latin typeface="Calibri"/>
                <a:cs typeface="Calibri"/>
              </a:rPr>
              <a:t> </a:t>
            </a:r>
            <a:r>
              <a:rPr sz="2600" dirty="0">
                <a:solidFill>
                  <a:srgbClr val="404040"/>
                </a:solidFill>
                <a:latin typeface="Calibri"/>
                <a:cs typeface="Calibri"/>
              </a:rPr>
              <a:t>cleans</a:t>
            </a:r>
            <a:r>
              <a:rPr sz="2600" spc="-50" dirty="0">
                <a:solidFill>
                  <a:srgbClr val="404040"/>
                </a:solidFill>
                <a:latin typeface="Calibri"/>
                <a:cs typeface="Calibri"/>
              </a:rPr>
              <a:t> </a:t>
            </a:r>
            <a:r>
              <a:rPr sz="2600" dirty="0">
                <a:solidFill>
                  <a:srgbClr val="404040"/>
                </a:solidFill>
                <a:latin typeface="Calibri"/>
                <a:cs typeface="Calibri"/>
              </a:rPr>
              <a:t>the</a:t>
            </a:r>
            <a:r>
              <a:rPr sz="2600" spc="-45" dirty="0">
                <a:solidFill>
                  <a:srgbClr val="404040"/>
                </a:solidFill>
                <a:latin typeface="Calibri"/>
                <a:cs typeface="Calibri"/>
              </a:rPr>
              <a:t> </a:t>
            </a:r>
            <a:r>
              <a:rPr sz="2600" dirty="0">
                <a:solidFill>
                  <a:srgbClr val="404040"/>
                </a:solidFill>
                <a:latin typeface="Calibri"/>
                <a:cs typeface="Calibri"/>
              </a:rPr>
              <a:t>current</a:t>
            </a:r>
            <a:r>
              <a:rPr sz="2600" spc="-55" dirty="0">
                <a:solidFill>
                  <a:srgbClr val="404040"/>
                </a:solidFill>
                <a:latin typeface="Calibri"/>
                <a:cs typeface="Calibri"/>
              </a:rPr>
              <a:t> </a:t>
            </a:r>
            <a:r>
              <a:rPr sz="2600" dirty="0">
                <a:solidFill>
                  <a:srgbClr val="404040"/>
                </a:solidFill>
                <a:latin typeface="Calibri"/>
                <a:cs typeface="Calibri"/>
              </a:rPr>
              <a:t>square.</a:t>
            </a:r>
            <a:r>
              <a:rPr sz="2600" spc="-55" dirty="0">
                <a:solidFill>
                  <a:srgbClr val="404040"/>
                </a:solidFill>
                <a:latin typeface="Calibri"/>
                <a:cs typeface="Calibri"/>
              </a:rPr>
              <a:t> </a:t>
            </a:r>
            <a:r>
              <a:rPr sz="2600" dirty="0">
                <a:solidFill>
                  <a:srgbClr val="404040"/>
                </a:solidFill>
                <a:latin typeface="Calibri"/>
                <a:cs typeface="Calibri"/>
              </a:rPr>
              <a:t>The</a:t>
            </a:r>
            <a:r>
              <a:rPr sz="2600" spc="-55" dirty="0">
                <a:solidFill>
                  <a:srgbClr val="404040"/>
                </a:solidFill>
                <a:latin typeface="Calibri"/>
                <a:cs typeface="Calibri"/>
              </a:rPr>
              <a:t> </a:t>
            </a:r>
            <a:r>
              <a:rPr sz="2600" dirty="0">
                <a:solidFill>
                  <a:srgbClr val="404040"/>
                </a:solidFill>
                <a:latin typeface="Calibri"/>
                <a:cs typeface="Calibri"/>
              </a:rPr>
              <a:t>Left</a:t>
            </a:r>
            <a:r>
              <a:rPr sz="2600" spc="-40" dirty="0">
                <a:solidFill>
                  <a:srgbClr val="404040"/>
                </a:solidFill>
                <a:latin typeface="Calibri"/>
                <a:cs typeface="Calibri"/>
              </a:rPr>
              <a:t> </a:t>
            </a:r>
            <a:r>
              <a:rPr sz="2600" dirty="0">
                <a:solidFill>
                  <a:srgbClr val="404040"/>
                </a:solidFill>
                <a:latin typeface="Calibri"/>
                <a:cs typeface="Calibri"/>
              </a:rPr>
              <a:t>and</a:t>
            </a:r>
            <a:r>
              <a:rPr sz="2600" spc="-50" dirty="0">
                <a:solidFill>
                  <a:srgbClr val="404040"/>
                </a:solidFill>
                <a:latin typeface="Calibri"/>
                <a:cs typeface="Calibri"/>
              </a:rPr>
              <a:t> </a:t>
            </a:r>
            <a:r>
              <a:rPr sz="2600" spc="-10" dirty="0">
                <a:solidFill>
                  <a:srgbClr val="404040"/>
                </a:solidFill>
                <a:latin typeface="Calibri"/>
                <a:cs typeface="Calibri"/>
              </a:rPr>
              <a:t>Right </a:t>
            </a:r>
            <a:r>
              <a:rPr sz="2600" dirty="0">
                <a:solidFill>
                  <a:srgbClr val="404040"/>
                </a:solidFill>
                <a:latin typeface="Calibri"/>
                <a:cs typeface="Calibri"/>
              </a:rPr>
              <a:t>actions</a:t>
            </a:r>
            <a:r>
              <a:rPr sz="2600" spc="-70" dirty="0">
                <a:solidFill>
                  <a:srgbClr val="404040"/>
                </a:solidFill>
                <a:latin typeface="Calibri"/>
                <a:cs typeface="Calibri"/>
              </a:rPr>
              <a:t> </a:t>
            </a:r>
            <a:r>
              <a:rPr sz="2600" dirty="0">
                <a:solidFill>
                  <a:srgbClr val="404040"/>
                </a:solidFill>
                <a:latin typeface="Calibri"/>
                <a:cs typeface="Calibri"/>
              </a:rPr>
              <a:t>move</a:t>
            </a:r>
            <a:r>
              <a:rPr sz="2600" spc="-50" dirty="0">
                <a:solidFill>
                  <a:srgbClr val="404040"/>
                </a:solidFill>
                <a:latin typeface="Calibri"/>
                <a:cs typeface="Calibri"/>
              </a:rPr>
              <a:t> </a:t>
            </a:r>
            <a:r>
              <a:rPr sz="2600" dirty="0">
                <a:solidFill>
                  <a:srgbClr val="404040"/>
                </a:solidFill>
                <a:latin typeface="Calibri"/>
                <a:cs typeface="Calibri"/>
              </a:rPr>
              <a:t>the</a:t>
            </a:r>
            <a:r>
              <a:rPr sz="2600" spc="-60" dirty="0">
                <a:solidFill>
                  <a:srgbClr val="404040"/>
                </a:solidFill>
                <a:latin typeface="Calibri"/>
                <a:cs typeface="Calibri"/>
              </a:rPr>
              <a:t> </a:t>
            </a:r>
            <a:r>
              <a:rPr sz="2600" dirty="0">
                <a:solidFill>
                  <a:srgbClr val="404040"/>
                </a:solidFill>
                <a:latin typeface="Calibri"/>
                <a:cs typeface="Calibri"/>
              </a:rPr>
              <a:t>agent</a:t>
            </a:r>
            <a:r>
              <a:rPr sz="2600" spc="-60" dirty="0">
                <a:solidFill>
                  <a:srgbClr val="404040"/>
                </a:solidFill>
                <a:latin typeface="Calibri"/>
                <a:cs typeface="Calibri"/>
              </a:rPr>
              <a:t> </a:t>
            </a:r>
            <a:r>
              <a:rPr sz="2600" dirty="0">
                <a:solidFill>
                  <a:srgbClr val="404040"/>
                </a:solidFill>
                <a:latin typeface="Calibri"/>
                <a:cs typeface="Calibri"/>
              </a:rPr>
              <a:t>left</a:t>
            </a:r>
            <a:r>
              <a:rPr sz="2600" spc="-60" dirty="0">
                <a:solidFill>
                  <a:srgbClr val="404040"/>
                </a:solidFill>
                <a:latin typeface="Calibri"/>
                <a:cs typeface="Calibri"/>
              </a:rPr>
              <a:t> </a:t>
            </a:r>
            <a:r>
              <a:rPr sz="2600" dirty="0">
                <a:solidFill>
                  <a:srgbClr val="404040"/>
                </a:solidFill>
                <a:latin typeface="Calibri"/>
                <a:cs typeface="Calibri"/>
              </a:rPr>
              <a:t>and</a:t>
            </a:r>
            <a:r>
              <a:rPr sz="2600" spc="-65" dirty="0">
                <a:solidFill>
                  <a:srgbClr val="404040"/>
                </a:solidFill>
                <a:latin typeface="Calibri"/>
                <a:cs typeface="Calibri"/>
              </a:rPr>
              <a:t> </a:t>
            </a:r>
            <a:r>
              <a:rPr sz="2600" dirty="0">
                <a:solidFill>
                  <a:srgbClr val="404040"/>
                </a:solidFill>
                <a:latin typeface="Calibri"/>
                <a:cs typeface="Calibri"/>
              </a:rPr>
              <a:t>right</a:t>
            </a:r>
            <a:r>
              <a:rPr sz="2600" spc="-65" dirty="0">
                <a:solidFill>
                  <a:srgbClr val="404040"/>
                </a:solidFill>
                <a:latin typeface="Calibri"/>
                <a:cs typeface="Calibri"/>
              </a:rPr>
              <a:t> </a:t>
            </a:r>
            <a:r>
              <a:rPr sz="2600" spc="-10" dirty="0">
                <a:solidFill>
                  <a:srgbClr val="404040"/>
                </a:solidFill>
                <a:latin typeface="Calibri"/>
                <a:cs typeface="Calibri"/>
              </a:rPr>
              <a:t>except</a:t>
            </a:r>
            <a:r>
              <a:rPr sz="2600" spc="-65" dirty="0">
                <a:solidFill>
                  <a:srgbClr val="404040"/>
                </a:solidFill>
                <a:latin typeface="Calibri"/>
                <a:cs typeface="Calibri"/>
              </a:rPr>
              <a:t> </a:t>
            </a:r>
            <a:r>
              <a:rPr sz="2600" dirty="0">
                <a:solidFill>
                  <a:srgbClr val="404040"/>
                </a:solidFill>
                <a:latin typeface="Calibri"/>
                <a:cs typeface="Calibri"/>
              </a:rPr>
              <a:t>when</a:t>
            </a:r>
            <a:r>
              <a:rPr sz="2600" spc="-80" dirty="0">
                <a:solidFill>
                  <a:srgbClr val="404040"/>
                </a:solidFill>
                <a:latin typeface="Calibri"/>
                <a:cs typeface="Calibri"/>
              </a:rPr>
              <a:t> </a:t>
            </a:r>
            <a:r>
              <a:rPr sz="2600" dirty="0">
                <a:solidFill>
                  <a:srgbClr val="404040"/>
                </a:solidFill>
                <a:latin typeface="Calibri"/>
                <a:cs typeface="Calibri"/>
              </a:rPr>
              <a:t>this</a:t>
            </a:r>
            <a:r>
              <a:rPr sz="2600" spc="-55" dirty="0">
                <a:solidFill>
                  <a:srgbClr val="404040"/>
                </a:solidFill>
                <a:latin typeface="Calibri"/>
                <a:cs typeface="Calibri"/>
              </a:rPr>
              <a:t> </a:t>
            </a:r>
            <a:r>
              <a:rPr sz="2600" dirty="0">
                <a:solidFill>
                  <a:srgbClr val="404040"/>
                </a:solidFill>
                <a:latin typeface="Calibri"/>
                <a:cs typeface="Calibri"/>
              </a:rPr>
              <a:t>would</a:t>
            </a:r>
            <a:r>
              <a:rPr sz="2600" spc="-55" dirty="0">
                <a:solidFill>
                  <a:srgbClr val="404040"/>
                </a:solidFill>
                <a:latin typeface="Calibri"/>
                <a:cs typeface="Calibri"/>
              </a:rPr>
              <a:t> </a:t>
            </a:r>
            <a:r>
              <a:rPr sz="2600" spc="-10" dirty="0">
                <a:solidFill>
                  <a:srgbClr val="404040"/>
                </a:solidFill>
                <a:latin typeface="Calibri"/>
                <a:cs typeface="Calibri"/>
              </a:rPr>
              <a:t>take</a:t>
            </a:r>
            <a:r>
              <a:rPr sz="2600" spc="-65" dirty="0">
                <a:solidFill>
                  <a:srgbClr val="404040"/>
                </a:solidFill>
                <a:latin typeface="Calibri"/>
                <a:cs typeface="Calibri"/>
              </a:rPr>
              <a:t> </a:t>
            </a:r>
            <a:r>
              <a:rPr sz="2600" spc="-25" dirty="0">
                <a:solidFill>
                  <a:srgbClr val="404040"/>
                </a:solidFill>
                <a:latin typeface="Calibri"/>
                <a:cs typeface="Calibri"/>
              </a:rPr>
              <a:t>the </a:t>
            </a:r>
            <a:r>
              <a:rPr sz="2600" dirty="0">
                <a:solidFill>
                  <a:srgbClr val="404040"/>
                </a:solidFill>
                <a:latin typeface="Calibri"/>
                <a:cs typeface="Calibri"/>
              </a:rPr>
              <a:t>agent</a:t>
            </a:r>
            <a:r>
              <a:rPr sz="2600" spc="-50" dirty="0">
                <a:solidFill>
                  <a:srgbClr val="404040"/>
                </a:solidFill>
                <a:latin typeface="Calibri"/>
                <a:cs typeface="Calibri"/>
              </a:rPr>
              <a:t> </a:t>
            </a:r>
            <a:r>
              <a:rPr sz="2600" dirty="0">
                <a:solidFill>
                  <a:srgbClr val="404040"/>
                </a:solidFill>
                <a:latin typeface="Calibri"/>
                <a:cs typeface="Calibri"/>
              </a:rPr>
              <a:t>outside</a:t>
            </a:r>
            <a:r>
              <a:rPr sz="2600" spc="-55" dirty="0">
                <a:solidFill>
                  <a:srgbClr val="404040"/>
                </a:solidFill>
                <a:latin typeface="Calibri"/>
                <a:cs typeface="Calibri"/>
              </a:rPr>
              <a:t> </a:t>
            </a:r>
            <a:r>
              <a:rPr sz="2600" dirty="0">
                <a:solidFill>
                  <a:srgbClr val="404040"/>
                </a:solidFill>
                <a:latin typeface="Calibri"/>
                <a:cs typeface="Calibri"/>
              </a:rPr>
              <a:t>the</a:t>
            </a:r>
            <a:r>
              <a:rPr sz="2600" spc="-45" dirty="0">
                <a:solidFill>
                  <a:srgbClr val="404040"/>
                </a:solidFill>
                <a:latin typeface="Calibri"/>
                <a:cs typeface="Calibri"/>
              </a:rPr>
              <a:t> </a:t>
            </a:r>
            <a:r>
              <a:rPr sz="2600" spc="-10" dirty="0">
                <a:solidFill>
                  <a:srgbClr val="404040"/>
                </a:solidFill>
                <a:latin typeface="Calibri"/>
                <a:cs typeface="Calibri"/>
              </a:rPr>
              <a:t>environment,</a:t>
            </a:r>
            <a:r>
              <a:rPr sz="2600" spc="-60" dirty="0">
                <a:solidFill>
                  <a:srgbClr val="404040"/>
                </a:solidFill>
                <a:latin typeface="Calibri"/>
                <a:cs typeface="Calibri"/>
              </a:rPr>
              <a:t> </a:t>
            </a:r>
            <a:r>
              <a:rPr sz="2600" dirty="0">
                <a:solidFill>
                  <a:srgbClr val="404040"/>
                </a:solidFill>
                <a:latin typeface="Calibri"/>
                <a:cs typeface="Calibri"/>
              </a:rPr>
              <a:t>in</a:t>
            </a:r>
            <a:r>
              <a:rPr sz="2600" spc="-50" dirty="0">
                <a:solidFill>
                  <a:srgbClr val="404040"/>
                </a:solidFill>
                <a:latin typeface="Calibri"/>
                <a:cs typeface="Calibri"/>
              </a:rPr>
              <a:t> </a:t>
            </a:r>
            <a:r>
              <a:rPr sz="2600" dirty="0">
                <a:solidFill>
                  <a:srgbClr val="404040"/>
                </a:solidFill>
                <a:latin typeface="Calibri"/>
                <a:cs typeface="Calibri"/>
              </a:rPr>
              <a:t>which</a:t>
            </a:r>
            <a:r>
              <a:rPr sz="2600" spc="-45" dirty="0">
                <a:solidFill>
                  <a:srgbClr val="404040"/>
                </a:solidFill>
                <a:latin typeface="Calibri"/>
                <a:cs typeface="Calibri"/>
              </a:rPr>
              <a:t> </a:t>
            </a:r>
            <a:r>
              <a:rPr sz="2600" dirty="0">
                <a:solidFill>
                  <a:srgbClr val="404040"/>
                </a:solidFill>
                <a:latin typeface="Calibri"/>
                <a:cs typeface="Calibri"/>
              </a:rPr>
              <a:t>case</a:t>
            </a:r>
            <a:r>
              <a:rPr sz="2600" spc="-50" dirty="0">
                <a:solidFill>
                  <a:srgbClr val="404040"/>
                </a:solidFill>
                <a:latin typeface="Calibri"/>
                <a:cs typeface="Calibri"/>
              </a:rPr>
              <a:t> </a:t>
            </a:r>
            <a:r>
              <a:rPr sz="2600" dirty="0">
                <a:solidFill>
                  <a:srgbClr val="404040"/>
                </a:solidFill>
                <a:latin typeface="Calibri"/>
                <a:cs typeface="Calibri"/>
              </a:rPr>
              <a:t>the</a:t>
            </a:r>
            <a:r>
              <a:rPr sz="2600" spc="-45" dirty="0">
                <a:solidFill>
                  <a:srgbClr val="404040"/>
                </a:solidFill>
                <a:latin typeface="Calibri"/>
                <a:cs typeface="Calibri"/>
              </a:rPr>
              <a:t> </a:t>
            </a:r>
            <a:r>
              <a:rPr sz="2600" dirty="0">
                <a:solidFill>
                  <a:srgbClr val="404040"/>
                </a:solidFill>
                <a:latin typeface="Calibri"/>
                <a:cs typeface="Calibri"/>
              </a:rPr>
              <a:t>agent</a:t>
            </a:r>
            <a:r>
              <a:rPr sz="2600" spc="-45" dirty="0">
                <a:solidFill>
                  <a:srgbClr val="404040"/>
                </a:solidFill>
                <a:latin typeface="Calibri"/>
                <a:cs typeface="Calibri"/>
              </a:rPr>
              <a:t> </a:t>
            </a:r>
            <a:r>
              <a:rPr sz="2600" dirty="0">
                <a:solidFill>
                  <a:srgbClr val="404040"/>
                </a:solidFill>
                <a:latin typeface="Calibri"/>
                <a:cs typeface="Calibri"/>
              </a:rPr>
              <a:t>remains</a:t>
            </a:r>
            <a:r>
              <a:rPr sz="2600" spc="-65" dirty="0">
                <a:solidFill>
                  <a:srgbClr val="404040"/>
                </a:solidFill>
                <a:latin typeface="Calibri"/>
                <a:cs typeface="Calibri"/>
              </a:rPr>
              <a:t> </a:t>
            </a:r>
            <a:r>
              <a:rPr sz="2600" spc="-10" dirty="0">
                <a:solidFill>
                  <a:srgbClr val="404040"/>
                </a:solidFill>
                <a:latin typeface="Calibri"/>
                <a:cs typeface="Calibri"/>
              </a:rPr>
              <a:t>where </a:t>
            </a:r>
            <a:r>
              <a:rPr sz="2600" dirty="0">
                <a:solidFill>
                  <a:srgbClr val="404040"/>
                </a:solidFill>
                <a:latin typeface="Calibri"/>
                <a:cs typeface="Calibri"/>
              </a:rPr>
              <a:t>it</a:t>
            </a:r>
            <a:r>
              <a:rPr sz="2600" spc="-15" dirty="0">
                <a:solidFill>
                  <a:srgbClr val="404040"/>
                </a:solidFill>
                <a:latin typeface="Calibri"/>
                <a:cs typeface="Calibri"/>
              </a:rPr>
              <a:t> </a:t>
            </a:r>
            <a:r>
              <a:rPr sz="2600" spc="-25" dirty="0">
                <a:solidFill>
                  <a:srgbClr val="404040"/>
                </a:solidFill>
                <a:latin typeface="Calibri"/>
                <a:cs typeface="Calibri"/>
              </a:rPr>
              <a:t>is.</a:t>
            </a:r>
            <a:endParaRPr sz="2600">
              <a:latin typeface="Calibri"/>
              <a:cs typeface="Calibri"/>
            </a:endParaRPr>
          </a:p>
          <a:p>
            <a:pPr marL="299085" indent="-286385">
              <a:lnSpc>
                <a:spcPct val="100000"/>
              </a:lnSpc>
              <a:spcBef>
                <a:spcPts val="470"/>
              </a:spcBef>
              <a:buClr>
                <a:srgbClr val="E38312"/>
              </a:buClr>
              <a:buFont typeface="Arial MT"/>
              <a:buChar char="•"/>
              <a:tabLst>
                <a:tab pos="299085" algn="l"/>
              </a:tabLst>
            </a:pPr>
            <a:r>
              <a:rPr sz="2600" dirty="0">
                <a:solidFill>
                  <a:srgbClr val="404040"/>
                </a:solidFill>
                <a:latin typeface="Calibri"/>
                <a:cs typeface="Calibri"/>
              </a:rPr>
              <a:t>The</a:t>
            </a:r>
            <a:r>
              <a:rPr sz="2600" spc="-55" dirty="0">
                <a:solidFill>
                  <a:srgbClr val="404040"/>
                </a:solidFill>
                <a:latin typeface="Calibri"/>
                <a:cs typeface="Calibri"/>
              </a:rPr>
              <a:t> </a:t>
            </a:r>
            <a:r>
              <a:rPr sz="2600" dirty="0">
                <a:solidFill>
                  <a:srgbClr val="404040"/>
                </a:solidFill>
                <a:latin typeface="Calibri"/>
                <a:cs typeface="Calibri"/>
              </a:rPr>
              <a:t>only</a:t>
            </a:r>
            <a:r>
              <a:rPr sz="2600" spc="-40" dirty="0">
                <a:solidFill>
                  <a:srgbClr val="404040"/>
                </a:solidFill>
                <a:latin typeface="Calibri"/>
                <a:cs typeface="Calibri"/>
              </a:rPr>
              <a:t> </a:t>
            </a:r>
            <a:r>
              <a:rPr sz="2600" dirty="0">
                <a:solidFill>
                  <a:srgbClr val="404040"/>
                </a:solidFill>
                <a:latin typeface="Calibri"/>
                <a:cs typeface="Calibri"/>
              </a:rPr>
              <a:t>available</a:t>
            </a:r>
            <a:r>
              <a:rPr sz="2600" spc="-35" dirty="0">
                <a:solidFill>
                  <a:srgbClr val="404040"/>
                </a:solidFill>
                <a:latin typeface="Calibri"/>
                <a:cs typeface="Calibri"/>
              </a:rPr>
              <a:t> </a:t>
            </a:r>
            <a:r>
              <a:rPr sz="2600" dirty="0">
                <a:solidFill>
                  <a:srgbClr val="404040"/>
                </a:solidFill>
                <a:latin typeface="Calibri"/>
                <a:cs typeface="Calibri"/>
              </a:rPr>
              <a:t>actions</a:t>
            </a:r>
            <a:r>
              <a:rPr sz="2600" spc="-35" dirty="0">
                <a:solidFill>
                  <a:srgbClr val="404040"/>
                </a:solidFill>
                <a:latin typeface="Calibri"/>
                <a:cs typeface="Calibri"/>
              </a:rPr>
              <a:t> </a:t>
            </a:r>
            <a:r>
              <a:rPr sz="2600" dirty="0">
                <a:solidFill>
                  <a:srgbClr val="404040"/>
                </a:solidFill>
                <a:latin typeface="Calibri"/>
                <a:cs typeface="Calibri"/>
              </a:rPr>
              <a:t>are</a:t>
            </a:r>
            <a:r>
              <a:rPr sz="2600" spc="-50" dirty="0">
                <a:solidFill>
                  <a:srgbClr val="404040"/>
                </a:solidFill>
                <a:latin typeface="Calibri"/>
                <a:cs typeface="Calibri"/>
              </a:rPr>
              <a:t> </a:t>
            </a:r>
            <a:r>
              <a:rPr sz="2600" dirty="0">
                <a:solidFill>
                  <a:srgbClr val="404040"/>
                </a:solidFill>
                <a:latin typeface="Calibri"/>
                <a:cs typeface="Calibri"/>
              </a:rPr>
              <a:t>Left,</a:t>
            </a:r>
            <a:r>
              <a:rPr sz="2600" spc="-50" dirty="0">
                <a:solidFill>
                  <a:srgbClr val="404040"/>
                </a:solidFill>
                <a:latin typeface="Calibri"/>
                <a:cs typeface="Calibri"/>
              </a:rPr>
              <a:t> </a:t>
            </a:r>
            <a:r>
              <a:rPr sz="2600" dirty="0">
                <a:solidFill>
                  <a:srgbClr val="404040"/>
                </a:solidFill>
                <a:latin typeface="Calibri"/>
                <a:cs typeface="Calibri"/>
              </a:rPr>
              <a:t>Right,</a:t>
            </a:r>
            <a:r>
              <a:rPr sz="2600" spc="-50" dirty="0">
                <a:solidFill>
                  <a:srgbClr val="404040"/>
                </a:solidFill>
                <a:latin typeface="Calibri"/>
                <a:cs typeface="Calibri"/>
              </a:rPr>
              <a:t> </a:t>
            </a:r>
            <a:r>
              <a:rPr sz="2600" dirty="0">
                <a:solidFill>
                  <a:srgbClr val="404040"/>
                </a:solidFill>
                <a:latin typeface="Calibri"/>
                <a:cs typeface="Calibri"/>
              </a:rPr>
              <a:t>and</a:t>
            </a:r>
            <a:r>
              <a:rPr sz="2600" spc="-40" dirty="0">
                <a:solidFill>
                  <a:srgbClr val="404040"/>
                </a:solidFill>
                <a:latin typeface="Calibri"/>
                <a:cs typeface="Calibri"/>
              </a:rPr>
              <a:t> </a:t>
            </a:r>
            <a:r>
              <a:rPr sz="2600" spc="-10" dirty="0">
                <a:solidFill>
                  <a:srgbClr val="404040"/>
                </a:solidFill>
                <a:latin typeface="Calibri"/>
                <a:cs typeface="Calibri"/>
              </a:rPr>
              <a:t>Suck.</a:t>
            </a:r>
            <a:endParaRPr sz="2600">
              <a:latin typeface="Calibri"/>
              <a:cs typeface="Calibri"/>
            </a:endParaRPr>
          </a:p>
          <a:p>
            <a:pPr marL="299085" marR="421005" indent="-287020">
              <a:lnSpc>
                <a:spcPct val="70000"/>
              </a:lnSpc>
              <a:spcBef>
                <a:spcPts val="1405"/>
              </a:spcBef>
              <a:buChar char="•"/>
              <a:tabLst>
                <a:tab pos="299085" algn="l"/>
                <a:tab pos="374015" algn="l"/>
              </a:tabLst>
            </a:pPr>
            <a:r>
              <a:rPr sz="2600" dirty="0">
                <a:solidFill>
                  <a:srgbClr val="E38312"/>
                </a:solidFill>
                <a:latin typeface="Arial MT"/>
                <a:cs typeface="Arial MT"/>
              </a:rPr>
              <a:t>	</a:t>
            </a:r>
            <a:r>
              <a:rPr sz="2600" dirty="0">
                <a:solidFill>
                  <a:srgbClr val="404040"/>
                </a:solidFill>
                <a:latin typeface="Calibri"/>
                <a:cs typeface="Calibri"/>
              </a:rPr>
              <a:t>The</a:t>
            </a:r>
            <a:r>
              <a:rPr sz="2600" spc="-65" dirty="0">
                <a:solidFill>
                  <a:srgbClr val="404040"/>
                </a:solidFill>
                <a:latin typeface="Calibri"/>
                <a:cs typeface="Calibri"/>
              </a:rPr>
              <a:t> </a:t>
            </a:r>
            <a:r>
              <a:rPr sz="2600" dirty="0">
                <a:solidFill>
                  <a:srgbClr val="404040"/>
                </a:solidFill>
                <a:latin typeface="Calibri"/>
                <a:cs typeface="Calibri"/>
              </a:rPr>
              <a:t>agent</a:t>
            </a:r>
            <a:r>
              <a:rPr sz="2600" spc="-55" dirty="0">
                <a:solidFill>
                  <a:srgbClr val="404040"/>
                </a:solidFill>
                <a:latin typeface="Calibri"/>
                <a:cs typeface="Calibri"/>
              </a:rPr>
              <a:t> </a:t>
            </a:r>
            <a:r>
              <a:rPr sz="2600" dirty="0">
                <a:solidFill>
                  <a:srgbClr val="404040"/>
                </a:solidFill>
                <a:latin typeface="Calibri"/>
                <a:cs typeface="Calibri"/>
              </a:rPr>
              <a:t>correctly</a:t>
            </a:r>
            <a:r>
              <a:rPr sz="2600" spc="-45" dirty="0">
                <a:solidFill>
                  <a:srgbClr val="404040"/>
                </a:solidFill>
                <a:latin typeface="Calibri"/>
                <a:cs typeface="Calibri"/>
              </a:rPr>
              <a:t> </a:t>
            </a:r>
            <a:r>
              <a:rPr sz="2600" dirty="0">
                <a:solidFill>
                  <a:srgbClr val="404040"/>
                </a:solidFill>
                <a:latin typeface="Calibri"/>
                <a:cs typeface="Calibri"/>
              </a:rPr>
              <a:t>perceives</a:t>
            </a:r>
            <a:r>
              <a:rPr sz="2600" spc="-80" dirty="0">
                <a:solidFill>
                  <a:srgbClr val="404040"/>
                </a:solidFill>
                <a:latin typeface="Calibri"/>
                <a:cs typeface="Calibri"/>
              </a:rPr>
              <a:t> </a:t>
            </a:r>
            <a:r>
              <a:rPr sz="2600" dirty="0">
                <a:solidFill>
                  <a:srgbClr val="404040"/>
                </a:solidFill>
                <a:latin typeface="Calibri"/>
                <a:cs typeface="Calibri"/>
              </a:rPr>
              <a:t>its</a:t>
            </a:r>
            <a:r>
              <a:rPr sz="2600" spc="-45" dirty="0">
                <a:solidFill>
                  <a:srgbClr val="404040"/>
                </a:solidFill>
                <a:latin typeface="Calibri"/>
                <a:cs typeface="Calibri"/>
              </a:rPr>
              <a:t> </a:t>
            </a:r>
            <a:r>
              <a:rPr sz="2600" spc="-10" dirty="0">
                <a:solidFill>
                  <a:srgbClr val="404040"/>
                </a:solidFill>
                <a:latin typeface="Calibri"/>
                <a:cs typeface="Calibri"/>
              </a:rPr>
              <a:t>location</a:t>
            </a:r>
            <a:r>
              <a:rPr sz="2600" spc="-35" dirty="0">
                <a:solidFill>
                  <a:srgbClr val="404040"/>
                </a:solidFill>
                <a:latin typeface="Calibri"/>
                <a:cs typeface="Calibri"/>
              </a:rPr>
              <a:t> </a:t>
            </a:r>
            <a:r>
              <a:rPr sz="2600" dirty="0">
                <a:solidFill>
                  <a:srgbClr val="404040"/>
                </a:solidFill>
                <a:latin typeface="Calibri"/>
                <a:cs typeface="Calibri"/>
              </a:rPr>
              <a:t>and</a:t>
            </a:r>
            <a:r>
              <a:rPr sz="2600" spc="-60" dirty="0">
                <a:solidFill>
                  <a:srgbClr val="404040"/>
                </a:solidFill>
                <a:latin typeface="Calibri"/>
                <a:cs typeface="Calibri"/>
              </a:rPr>
              <a:t> </a:t>
            </a:r>
            <a:r>
              <a:rPr sz="2600" dirty="0">
                <a:solidFill>
                  <a:srgbClr val="404040"/>
                </a:solidFill>
                <a:latin typeface="Calibri"/>
                <a:cs typeface="Calibri"/>
              </a:rPr>
              <a:t>whether</a:t>
            </a:r>
            <a:r>
              <a:rPr sz="2600" spc="-75" dirty="0">
                <a:solidFill>
                  <a:srgbClr val="404040"/>
                </a:solidFill>
                <a:latin typeface="Calibri"/>
                <a:cs typeface="Calibri"/>
              </a:rPr>
              <a:t> </a:t>
            </a:r>
            <a:r>
              <a:rPr sz="2600" dirty="0">
                <a:solidFill>
                  <a:srgbClr val="404040"/>
                </a:solidFill>
                <a:latin typeface="Calibri"/>
                <a:cs typeface="Calibri"/>
              </a:rPr>
              <a:t>that</a:t>
            </a:r>
            <a:r>
              <a:rPr sz="2600" spc="-45" dirty="0">
                <a:solidFill>
                  <a:srgbClr val="404040"/>
                </a:solidFill>
                <a:latin typeface="Calibri"/>
                <a:cs typeface="Calibri"/>
              </a:rPr>
              <a:t> </a:t>
            </a:r>
            <a:r>
              <a:rPr sz="2600" spc="-10" dirty="0">
                <a:solidFill>
                  <a:srgbClr val="404040"/>
                </a:solidFill>
                <a:latin typeface="Calibri"/>
                <a:cs typeface="Calibri"/>
              </a:rPr>
              <a:t>location </a:t>
            </a:r>
            <a:r>
              <a:rPr sz="2600" dirty="0">
                <a:solidFill>
                  <a:srgbClr val="404040"/>
                </a:solidFill>
                <a:latin typeface="Calibri"/>
                <a:cs typeface="Calibri"/>
              </a:rPr>
              <a:t>contains</a:t>
            </a:r>
            <a:r>
              <a:rPr sz="2600" spc="-130" dirty="0">
                <a:solidFill>
                  <a:srgbClr val="404040"/>
                </a:solidFill>
                <a:latin typeface="Calibri"/>
                <a:cs typeface="Calibri"/>
              </a:rPr>
              <a:t> </a:t>
            </a:r>
            <a:r>
              <a:rPr sz="2600" spc="-20" dirty="0">
                <a:solidFill>
                  <a:srgbClr val="404040"/>
                </a:solidFill>
                <a:latin typeface="Calibri"/>
                <a:cs typeface="Calibri"/>
              </a:rPr>
              <a:t>dirt</a:t>
            </a:r>
            <a:endParaRPr sz="26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25" y="908684"/>
            <a:ext cx="6543675" cy="751488"/>
          </a:xfrm>
          <a:prstGeom prst="rect">
            <a:avLst/>
          </a:prstGeom>
        </p:spPr>
        <p:txBody>
          <a:bodyPr vert="horz" wrap="square" lIns="0" tIns="12700" rIns="0" bIns="0" rtlCol="0">
            <a:spAutoFit/>
          </a:bodyPr>
          <a:lstStyle/>
          <a:p>
            <a:pPr marL="12700">
              <a:lnSpc>
                <a:spcPct val="100000"/>
              </a:lnSpc>
              <a:spcBef>
                <a:spcPts val="100"/>
              </a:spcBef>
            </a:pPr>
            <a:r>
              <a:rPr dirty="0">
                <a:solidFill>
                  <a:srgbClr val="404040"/>
                </a:solidFill>
              </a:rPr>
              <a:t>The</a:t>
            </a:r>
            <a:r>
              <a:rPr spc="-250" dirty="0">
                <a:solidFill>
                  <a:srgbClr val="404040"/>
                </a:solidFill>
              </a:rPr>
              <a:t> </a:t>
            </a:r>
            <a:r>
              <a:rPr spc="-100" dirty="0">
                <a:solidFill>
                  <a:srgbClr val="404040"/>
                </a:solidFill>
              </a:rPr>
              <a:t>Vacuum</a:t>
            </a:r>
            <a:r>
              <a:rPr spc="-175" dirty="0">
                <a:solidFill>
                  <a:srgbClr val="404040"/>
                </a:solidFill>
              </a:rPr>
              <a:t> </a:t>
            </a:r>
            <a:r>
              <a:rPr spc="-45" dirty="0">
                <a:solidFill>
                  <a:srgbClr val="404040"/>
                </a:solidFill>
              </a:rPr>
              <a:t>Cleaner</a:t>
            </a:r>
            <a:r>
              <a:rPr spc="-215" dirty="0">
                <a:solidFill>
                  <a:srgbClr val="404040"/>
                </a:solidFill>
              </a:rPr>
              <a:t> </a:t>
            </a:r>
            <a:r>
              <a:rPr spc="-10" dirty="0">
                <a:solidFill>
                  <a:srgbClr val="404040"/>
                </a:solidFill>
              </a:rPr>
              <a:t>World</a:t>
            </a:r>
          </a:p>
        </p:txBody>
      </p:sp>
      <p:sp>
        <p:nvSpPr>
          <p:cNvPr id="3" name="object 3"/>
          <p:cNvSpPr txBox="1"/>
          <p:nvPr/>
        </p:nvSpPr>
        <p:spPr>
          <a:xfrm>
            <a:off x="1176324" y="1688109"/>
            <a:ext cx="9879331" cy="2086597"/>
          </a:xfrm>
          <a:prstGeom prst="rect">
            <a:avLst/>
          </a:prstGeom>
        </p:spPr>
        <p:txBody>
          <a:bodyPr vert="horz" wrap="square" lIns="0" tIns="125095" rIns="0" bIns="0" rtlCol="0">
            <a:spAutoFit/>
          </a:bodyPr>
          <a:lstStyle/>
          <a:p>
            <a:pPr marL="12700">
              <a:lnSpc>
                <a:spcPct val="100000"/>
              </a:lnSpc>
              <a:spcBef>
                <a:spcPts val="985"/>
              </a:spcBef>
            </a:pPr>
            <a:r>
              <a:rPr sz="2200" dirty="0">
                <a:latin typeface="Times New Roman"/>
                <a:cs typeface="Times New Roman"/>
              </a:rPr>
              <a:t>This</a:t>
            </a:r>
            <a:r>
              <a:rPr sz="2200" spc="-45" dirty="0">
                <a:latin typeface="Times New Roman"/>
                <a:cs typeface="Times New Roman"/>
              </a:rPr>
              <a:t> </a:t>
            </a:r>
            <a:r>
              <a:rPr sz="2200" dirty="0">
                <a:latin typeface="Times New Roman"/>
                <a:cs typeface="Times New Roman"/>
              </a:rPr>
              <a:t>particular</a:t>
            </a:r>
            <a:r>
              <a:rPr sz="2200" spc="-25" dirty="0">
                <a:latin typeface="Times New Roman"/>
                <a:cs typeface="Times New Roman"/>
              </a:rPr>
              <a:t> </a:t>
            </a:r>
            <a:r>
              <a:rPr sz="2200" dirty="0">
                <a:latin typeface="Times New Roman"/>
                <a:cs typeface="Times New Roman"/>
              </a:rPr>
              <a:t>world</a:t>
            </a:r>
            <a:r>
              <a:rPr sz="2200" spc="-35" dirty="0">
                <a:latin typeface="Times New Roman"/>
                <a:cs typeface="Times New Roman"/>
              </a:rPr>
              <a:t> </a:t>
            </a:r>
            <a:r>
              <a:rPr sz="2200" dirty="0">
                <a:latin typeface="Times New Roman"/>
                <a:cs typeface="Times New Roman"/>
              </a:rPr>
              <a:t>has</a:t>
            </a:r>
            <a:r>
              <a:rPr sz="2200" spc="-50" dirty="0">
                <a:latin typeface="Times New Roman"/>
                <a:cs typeface="Times New Roman"/>
              </a:rPr>
              <a:t> </a:t>
            </a:r>
            <a:r>
              <a:rPr sz="2200" dirty="0">
                <a:latin typeface="Times New Roman"/>
                <a:cs typeface="Times New Roman"/>
              </a:rPr>
              <a:t>just</a:t>
            </a:r>
            <a:r>
              <a:rPr sz="2200" spc="-40" dirty="0">
                <a:latin typeface="Times New Roman"/>
                <a:cs typeface="Times New Roman"/>
              </a:rPr>
              <a:t> </a:t>
            </a:r>
            <a:r>
              <a:rPr sz="2200" dirty="0">
                <a:latin typeface="Times New Roman"/>
                <a:cs typeface="Times New Roman"/>
              </a:rPr>
              <a:t>two</a:t>
            </a:r>
            <a:r>
              <a:rPr sz="2200" spc="-35" dirty="0">
                <a:latin typeface="Times New Roman"/>
                <a:cs typeface="Times New Roman"/>
              </a:rPr>
              <a:t> </a:t>
            </a:r>
            <a:r>
              <a:rPr sz="2200" dirty="0">
                <a:latin typeface="Times New Roman"/>
                <a:cs typeface="Times New Roman"/>
              </a:rPr>
              <a:t>locations:</a:t>
            </a:r>
            <a:r>
              <a:rPr sz="2200" spc="-45" dirty="0">
                <a:latin typeface="Times New Roman"/>
                <a:cs typeface="Times New Roman"/>
              </a:rPr>
              <a:t> </a:t>
            </a:r>
            <a:r>
              <a:rPr sz="2200" dirty="0">
                <a:latin typeface="Times New Roman"/>
                <a:cs typeface="Times New Roman"/>
              </a:rPr>
              <a:t>squares</a:t>
            </a:r>
            <a:r>
              <a:rPr sz="2200" spc="-15" dirty="0">
                <a:latin typeface="Times New Roman"/>
                <a:cs typeface="Times New Roman"/>
              </a:rPr>
              <a:t> </a:t>
            </a:r>
            <a:r>
              <a:rPr sz="2200" dirty="0">
                <a:latin typeface="Calibri"/>
                <a:cs typeface="Calibri"/>
              </a:rPr>
              <a:t>A</a:t>
            </a:r>
            <a:r>
              <a:rPr sz="2200" spc="-25" dirty="0">
                <a:latin typeface="Calibri"/>
                <a:cs typeface="Calibri"/>
              </a:rPr>
              <a:t> </a:t>
            </a:r>
            <a:r>
              <a:rPr sz="2200" dirty="0">
                <a:latin typeface="Times New Roman"/>
                <a:cs typeface="Times New Roman"/>
              </a:rPr>
              <a:t>and</a:t>
            </a:r>
            <a:r>
              <a:rPr sz="2200" spc="-45" dirty="0">
                <a:latin typeface="Times New Roman"/>
                <a:cs typeface="Times New Roman"/>
              </a:rPr>
              <a:t> </a:t>
            </a:r>
            <a:r>
              <a:rPr sz="2200" spc="-25" dirty="0">
                <a:latin typeface="Calibri"/>
                <a:cs typeface="Calibri"/>
              </a:rPr>
              <a:t>B</a:t>
            </a:r>
            <a:r>
              <a:rPr sz="2200" spc="-25" dirty="0">
                <a:latin typeface="Times New Roman"/>
                <a:cs typeface="Times New Roman"/>
              </a:rPr>
              <a:t>.</a:t>
            </a:r>
            <a:endParaRPr sz="2200">
              <a:latin typeface="Times New Roman"/>
              <a:cs typeface="Times New Roman"/>
            </a:endParaRPr>
          </a:p>
          <a:p>
            <a:pPr marL="12700" marR="5080">
              <a:lnSpc>
                <a:spcPct val="132800"/>
              </a:lnSpc>
              <a:spcBef>
                <a:spcPts val="25"/>
              </a:spcBef>
            </a:pPr>
            <a:r>
              <a:rPr sz="2200" dirty="0">
                <a:latin typeface="Times New Roman"/>
                <a:cs typeface="Times New Roman"/>
              </a:rPr>
              <a:t>The</a:t>
            </a:r>
            <a:r>
              <a:rPr sz="2200" spc="-40" dirty="0">
                <a:latin typeface="Times New Roman"/>
                <a:cs typeface="Times New Roman"/>
              </a:rPr>
              <a:t> </a:t>
            </a:r>
            <a:r>
              <a:rPr sz="2200" dirty="0">
                <a:latin typeface="Times New Roman"/>
                <a:cs typeface="Times New Roman"/>
              </a:rPr>
              <a:t>vacuum</a:t>
            </a:r>
            <a:r>
              <a:rPr sz="2200" spc="-40" dirty="0">
                <a:latin typeface="Times New Roman"/>
                <a:cs typeface="Times New Roman"/>
              </a:rPr>
              <a:t> </a:t>
            </a:r>
            <a:r>
              <a:rPr sz="2200" dirty="0">
                <a:latin typeface="Times New Roman"/>
                <a:cs typeface="Times New Roman"/>
              </a:rPr>
              <a:t>agent</a:t>
            </a:r>
            <a:r>
              <a:rPr sz="2200" spc="-35" dirty="0">
                <a:latin typeface="Times New Roman"/>
                <a:cs typeface="Times New Roman"/>
              </a:rPr>
              <a:t> </a:t>
            </a:r>
            <a:r>
              <a:rPr sz="2200" dirty="0">
                <a:latin typeface="Times New Roman"/>
                <a:cs typeface="Times New Roman"/>
              </a:rPr>
              <a:t>perceives</a:t>
            </a:r>
            <a:r>
              <a:rPr sz="2200" spc="-30" dirty="0">
                <a:latin typeface="Times New Roman"/>
                <a:cs typeface="Times New Roman"/>
              </a:rPr>
              <a:t> </a:t>
            </a:r>
            <a:r>
              <a:rPr sz="2200" dirty="0">
                <a:latin typeface="Times New Roman"/>
                <a:cs typeface="Times New Roman"/>
              </a:rPr>
              <a:t>which</a:t>
            </a:r>
            <a:r>
              <a:rPr sz="2200" spc="-35" dirty="0">
                <a:latin typeface="Times New Roman"/>
                <a:cs typeface="Times New Roman"/>
              </a:rPr>
              <a:t> </a:t>
            </a:r>
            <a:r>
              <a:rPr sz="2200" dirty="0">
                <a:latin typeface="Times New Roman"/>
                <a:cs typeface="Times New Roman"/>
              </a:rPr>
              <a:t>square</a:t>
            </a:r>
            <a:r>
              <a:rPr sz="2200" spc="-40" dirty="0">
                <a:latin typeface="Times New Roman"/>
                <a:cs typeface="Times New Roman"/>
              </a:rPr>
              <a:t> </a:t>
            </a:r>
            <a:r>
              <a:rPr sz="2200" dirty="0">
                <a:latin typeface="Times New Roman"/>
                <a:cs typeface="Times New Roman"/>
              </a:rPr>
              <a:t>it</a:t>
            </a:r>
            <a:r>
              <a:rPr sz="2200" spc="-40" dirty="0">
                <a:latin typeface="Times New Roman"/>
                <a:cs typeface="Times New Roman"/>
              </a:rPr>
              <a:t> </a:t>
            </a:r>
            <a:r>
              <a:rPr sz="2200" dirty="0">
                <a:latin typeface="Times New Roman"/>
                <a:cs typeface="Times New Roman"/>
              </a:rPr>
              <a:t>is</a:t>
            </a:r>
            <a:r>
              <a:rPr sz="2200" spc="-40" dirty="0">
                <a:latin typeface="Times New Roman"/>
                <a:cs typeface="Times New Roman"/>
              </a:rPr>
              <a:t> </a:t>
            </a:r>
            <a:r>
              <a:rPr sz="2200" dirty="0">
                <a:latin typeface="Times New Roman"/>
                <a:cs typeface="Times New Roman"/>
              </a:rPr>
              <a:t>in</a:t>
            </a:r>
            <a:r>
              <a:rPr sz="2200" spc="-35" dirty="0">
                <a:latin typeface="Times New Roman"/>
                <a:cs typeface="Times New Roman"/>
              </a:rPr>
              <a:t> </a:t>
            </a:r>
            <a:r>
              <a:rPr sz="2200" dirty="0">
                <a:latin typeface="Times New Roman"/>
                <a:cs typeface="Times New Roman"/>
              </a:rPr>
              <a:t>and</a:t>
            </a:r>
            <a:r>
              <a:rPr sz="2200" spc="-30" dirty="0">
                <a:latin typeface="Times New Roman"/>
                <a:cs typeface="Times New Roman"/>
              </a:rPr>
              <a:t> </a:t>
            </a:r>
            <a:r>
              <a:rPr sz="2200" dirty="0">
                <a:latin typeface="Times New Roman"/>
                <a:cs typeface="Times New Roman"/>
              </a:rPr>
              <a:t>whether</a:t>
            </a:r>
            <a:r>
              <a:rPr sz="2200" spc="-40" dirty="0">
                <a:latin typeface="Times New Roman"/>
                <a:cs typeface="Times New Roman"/>
              </a:rPr>
              <a:t> </a:t>
            </a:r>
            <a:r>
              <a:rPr sz="2200" dirty="0">
                <a:latin typeface="Times New Roman"/>
                <a:cs typeface="Times New Roman"/>
              </a:rPr>
              <a:t>there</a:t>
            </a:r>
            <a:r>
              <a:rPr sz="2200" spc="-30" dirty="0">
                <a:latin typeface="Times New Roman"/>
                <a:cs typeface="Times New Roman"/>
              </a:rPr>
              <a:t> </a:t>
            </a:r>
            <a:r>
              <a:rPr sz="2200" dirty="0">
                <a:latin typeface="Times New Roman"/>
                <a:cs typeface="Times New Roman"/>
              </a:rPr>
              <a:t>is</a:t>
            </a:r>
            <a:r>
              <a:rPr sz="2200" spc="-50" dirty="0">
                <a:latin typeface="Times New Roman"/>
                <a:cs typeface="Times New Roman"/>
              </a:rPr>
              <a:t> </a:t>
            </a:r>
            <a:r>
              <a:rPr sz="2200" dirty="0">
                <a:latin typeface="Times New Roman"/>
                <a:cs typeface="Times New Roman"/>
              </a:rPr>
              <a:t>dirt</a:t>
            </a:r>
            <a:r>
              <a:rPr sz="2200" spc="-25" dirty="0">
                <a:latin typeface="Times New Roman"/>
                <a:cs typeface="Times New Roman"/>
              </a:rPr>
              <a:t> </a:t>
            </a:r>
            <a:r>
              <a:rPr sz="2200" dirty="0">
                <a:latin typeface="Times New Roman"/>
                <a:cs typeface="Times New Roman"/>
              </a:rPr>
              <a:t>in</a:t>
            </a:r>
            <a:r>
              <a:rPr sz="2200" spc="-40" dirty="0">
                <a:latin typeface="Times New Roman"/>
                <a:cs typeface="Times New Roman"/>
              </a:rPr>
              <a:t> </a:t>
            </a:r>
            <a:r>
              <a:rPr sz="2200" dirty="0">
                <a:latin typeface="Times New Roman"/>
                <a:cs typeface="Times New Roman"/>
              </a:rPr>
              <a:t>the</a:t>
            </a:r>
            <a:r>
              <a:rPr sz="2200" spc="-40" dirty="0">
                <a:latin typeface="Times New Roman"/>
                <a:cs typeface="Times New Roman"/>
              </a:rPr>
              <a:t> </a:t>
            </a:r>
            <a:r>
              <a:rPr sz="2200" spc="-10" dirty="0">
                <a:latin typeface="Times New Roman"/>
                <a:cs typeface="Times New Roman"/>
              </a:rPr>
              <a:t>square. </a:t>
            </a:r>
            <a:r>
              <a:rPr sz="2200" dirty="0">
                <a:latin typeface="Times New Roman"/>
                <a:cs typeface="Times New Roman"/>
              </a:rPr>
              <a:t>It</a:t>
            </a:r>
            <a:r>
              <a:rPr sz="2200" spc="-40" dirty="0">
                <a:latin typeface="Times New Roman"/>
                <a:cs typeface="Times New Roman"/>
              </a:rPr>
              <a:t> </a:t>
            </a:r>
            <a:r>
              <a:rPr sz="2200" dirty="0">
                <a:latin typeface="Times New Roman"/>
                <a:cs typeface="Times New Roman"/>
              </a:rPr>
              <a:t>can</a:t>
            </a:r>
            <a:r>
              <a:rPr sz="2200" spc="-25" dirty="0">
                <a:latin typeface="Times New Roman"/>
                <a:cs typeface="Times New Roman"/>
              </a:rPr>
              <a:t> </a:t>
            </a:r>
            <a:r>
              <a:rPr sz="2200" dirty="0">
                <a:latin typeface="Times New Roman"/>
                <a:cs typeface="Times New Roman"/>
              </a:rPr>
              <a:t>choose</a:t>
            </a:r>
            <a:r>
              <a:rPr sz="2200" spc="-40" dirty="0">
                <a:latin typeface="Times New Roman"/>
                <a:cs typeface="Times New Roman"/>
              </a:rPr>
              <a:t> </a:t>
            </a:r>
            <a:r>
              <a:rPr sz="2200" dirty="0">
                <a:latin typeface="Times New Roman"/>
                <a:cs typeface="Times New Roman"/>
              </a:rPr>
              <a:t>to</a:t>
            </a:r>
            <a:r>
              <a:rPr sz="2200" spc="-35" dirty="0">
                <a:latin typeface="Times New Roman"/>
                <a:cs typeface="Times New Roman"/>
              </a:rPr>
              <a:t> </a:t>
            </a:r>
            <a:r>
              <a:rPr sz="2200" dirty="0">
                <a:latin typeface="Times New Roman"/>
                <a:cs typeface="Times New Roman"/>
              </a:rPr>
              <a:t>move</a:t>
            </a:r>
            <a:r>
              <a:rPr sz="2200" spc="-25" dirty="0">
                <a:latin typeface="Times New Roman"/>
                <a:cs typeface="Times New Roman"/>
              </a:rPr>
              <a:t> </a:t>
            </a:r>
            <a:r>
              <a:rPr sz="2200" dirty="0">
                <a:latin typeface="Times New Roman"/>
                <a:cs typeface="Times New Roman"/>
              </a:rPr>
              <a:t>left,</a:t>
            </a:r>
            <a:r>
              <a:rPr sz="2200" spc="-15" dirty="0">
                <a:latin typeface="Times New Roman"/>
                <a:cs typeface="Times New Roman"/>
              </a:rPr>
              <a:t> </a:t>
            </a:r>
            <a:r>
              <a:rPr sz="2200" dirty="0">
                <a:latin typeface="Times New Roman"/>
                <a:cs typeface="Times New Roman"/>
              </a:rPr>
              <a:t>move</a:t>
            </a:r>
            <a:r>
              <a:rPr sz="2200" spc="-30" dirty="0">
                <a:latin typeface="Times New Roman"/>
                <a:cs typeface="Times New Roman"/>
              </a:rPr>
              <a:t> </a:t>
            </a:r>
            <a:r>
              <a:rPr sz="2200" dirty="0">
                <a:latin typeface="Times New Roman"/>
                <a:cs typeface="Times New Roman"/>
              </a:rPr>
              <a:t>right,</a:t>
            </a:r>
            <a:r>
              <a:rPr sz="2200" spc="-35" dirty="0">
                <a:latin typeface="Times New Roman"/>
                <a:cs typeface="Times New Roman"/>
              </a:rPr>
              <a:t> </a:t>
            </a:r>
            <a:r>
              <a:rPr sz="2200" dirty="0">
                <a:latin typeface="Times New Roman"/>
                <a:cs typeface="Times New Roman"/>
              </a:rPr>
              <a:t>suck</a:t>
            </a:r>
            <a:r>
              <a:rPr sz="2200" spc="-25" dirty="0">
                <a:latin typeface="Times New Roman"/>
                <a:cs typeface="Times New Roman"/>
              </a:rPr>
              <a:t> </a:t>
            </a:r>
            <a:r>
              <a:rPr sz="2200" dirty="0">
                <a:latin typeface="Times New Roman"/>
                <a:cs typeface="Times New Roman"/>
              </a:rPr>
              <a:t>up</a:t>
            </a:r>
            <a:r>
              <a:rPr sz="2200" spc="-35" dirty="0">
                <a:latin typeface="Times New Roman"/>
                <a:cs typeface="Times New Roman"/>
              </a:rPr>
              <a:t> </a:t>
            </a:r>
            <a:r>
              <a:rPr sz="2200" dirty="0">
                <a:latin typeface="Times New Roman"/>
                <a:cs typeface="Times New Roman"/>
              </a:rPr>
              <a:t>the</a:t>
            </a:r>
            <a:r>
              <a:rPr sz="2200" spc="-40" dirty="0">
                <a:latin typeface="Times New Roman"/>
                <a:cs typeface="Times New Roman"/>
              </a:rPr>
              <a:t> </a:t>
            </a:r>
            <a:r>
              <a:rPr sz="2200" dirty="0">
                <a:latin typeface="Times New Roman"/>
                <a:cs typeface="Times New Roman"/>
              </a:rPr>
              <a:t>dirt,</a:t>
            </a:r>
            <a:r>
              <a:rPr sz="2200" spc="-40" dirty="0">
                <a:latin typeface="Times New Roman"/>
                <a:cs typeface="Times New Roman"/>
              </a:rPr>
              <a:t> </a:t>
            </a:r>
            <a:r>
              <a:rPr sz="2200" dirty="0">
                <a:latin typeface="Times New Roman"/>
                <a:cs typeface="Times New Roman"/>
              </a:rPr>
              <a:t>or</a:t>
            </a:r>
            <a:r>
              <a:rPr sz="2200" spc="-30" dirty="0">
                <a:latin typeface="Times New Roman"/>
                <a:cs typeface="Times New Roman"/>
              </a:rPr>
              <a:t> </a:t>
            </a:r>
            <a:r>
              <a:rPr sz="2200" dirty="0">
                <a:latin typeface="Times New Roman"/>
                <a:cs typeface="Times New Roman"/>
              </a:rPr>
              <a:t>do</a:t>
            </a:r>
            <a:r>
              <a:rPr sz="2200" spc="-25" dirty="0">
                <a:latin typeface="Times New Roman"/>
                <a:cs typeface="Times New Roman"/>
              </a:rPr>
              <a:t> </a:t>
            </a:r>
            <a:r>
              <a:rPr sz="2200" spc="-10" dirty="0">
                <a:latin typeface="Times New Roman"/>
                <a:cs typeface="Times New Roman"/>
              </a:rPr>
              <a:t>nothing.</a:t>
            </a:r>
            <a:endParaRPr sz="2200">
              <a:latin typeface="Times New Roman"/>
              <a:cs typeface="Times New Roman"/>
            </a:endParaRPr>
          </a:p>
          <a:p>
            <a:pPr marL="12700" marR="11430">
              <a:lnSpc>
                <a:spcPct val="80000"/>
              </a:lnSpc>
              <a:spcBef>
                <a:spcPts val="1405"/>
              </a:spcBef>
            </a:pPr>
            <a:r>
              <a:rPr sz="2200" dirty="0">
                <a:latin typeface="Times New Roman"/>
                <a:cs typeface="Times New Roman"/>
              </a:rPr>
              <a:t>One</a:t>
            </a:r>
            <a:r>
              <a:rPr sz="2200" spc="-45" dirty="0">
                <a:latin typeface="Times New Roman"/>
                <a:cs typeface="Times New Roman"/>
              </a:rPr>
              <a:t> </a:t>
            </a:r>
            <a:r>
              <a:rPr sz="2200" dirty="0">
                <a:latin typeface="Times New Roman"/>
                <a:cs typeface="Times New Roman"/>
              </a:rPr>
              <a:t>very</a:t>
            </a:r>
            <a:r>
              <a:rPr sz="2200" spc="-40" dirty="0">
                <a:latin typeface="Times New Roman"/>
                <a:cs typeface="Times New Roman"/>
              </a:rPr>
              <a:t> </a:t>
            </a:r>
            <a:r>
              <a:rPr sz="2200" dirty="0">
                <a:latin typeface="Times New Roman"/>
                <a:cs typeface="Times New Roman"/>
              </a:rPr>
              <a:t>simple</a:t>
            </a:r>
            <a:r>
              <a:rPr sz="2200" spc="-35" dirty="0">
                <a:latin typeface="Times New Roman"/>
                <a:cs typeface="Times New Roman"/>
              </a:rPr>
              <a:t> </a:t>
            </a:r>
            <a:r>
              <a:rPr sz="2200" dirty="0">
                <a:latin typeface="Times New Roman"/>
                <a:cs typeface="Times New Roman"/>
              </a:rPr>
              <a:t>agent</a:t>
            </a:r>
            <a:r>
              <a:rPr sz="2200" spc="-40" dirty="0">
                <a:latin typeface="Times New Roman"/>
                <a:cs typeface="Times New Roman"/>
              </a:rPr>
              <a:t> </a:t>
            </a:r>
            <a:r>
              <a:rPr sz="2200" dirty="0">
                <a:latin typeface="Times New Roman"/>
                <a:cs typeface="Times New Roman"/>
              </a:rPr>
              <a:t>function</a:t>
            </a:r>
            <a:r>
              <a:rPr sz="2200" spc="-45" dirty="0">
                <a:latin typeface="Times New Roman"/>
                <a:cs typeface="Times New Roman"/>
              </a:rPr>
              <a:t> </a:t>
            </a:r>
            <a:r>
              <a:rPr sz="2200" dirty="0">
                <a:latin typeface="Times New Roman"/>
                <a:cs typeface="Times New Roman"/>
              </a:rPr>
              <a:t>is</a:t>
            </a:r>
            <a:r>
              <a:rPr sz="2200" spc="-45" dirty="0">
                <a:latin typeface="Times New Roman"/>
                <a:cs typeface="Times New Roman"/>
              </a:rPr>
              <a:t> </a:t>
            </a:r>
            <a:r>
              <a:rPr sz="2200" dirty="0">
                <a:latin typeface="Times New Roman"/>
                <a:cs typeface="Times New Roman"/>
              </a:rPr>
              <a:t>the</a:t>
            </a:r>
            <a:r>
              <a:rPr sz="2200" spc="-45" dirty="0">
                <a:latin typeface="Times New Roman"/>
                <a:cs typeface="Times New Roman"/>
              </a:rPr>
              <a:t> </a:t>
            </a:r>
            <a:r>
              <a:rPr sz="2200" dirty="0">
                <a:latin typeface="Times New Roman"/>
                <a:cs typeface="Times New Roman"/>
              </a:rPr>
              <a:t>following:</a:t>
            </a:r>
            <a:r>
              <a:rPr sz="2200" spc="-50" dirty="0">
                <a:latin typeface="Times New Roman"/>
                <a:cs typeface="Times New Roman"/>
              </a:rPr>
              <a:t> </a:t>
            </a:r>
            <a:r>
              <a:rPr sz="2200" dirty="0">
                <a:latin typeface="Times New Roman"/>
                <a:cs typeface="Times New Roman"/>
              </a:rPr>
              <a:t>if</a:t>
            </a:r>
            <a:r>
              <a:rPr sz="2200" spc="-30" dirty="0">
                <a:latin typeface="Times New Roman"/>
                <a:cs typeface="Times New Roman"/>
              </a:rPr>
              <a:t> </a:t>
            </a:r>
            <a:r>
              <a:rPr sz="2200" dirty="0">
                <a:latin typeface="Times New Roman"/>
                <a:cs typeface="Times New Roman"/>
              </a:rPr>
              <a:t>the</a:t>
            </a:r>
            <a:r>
              <a:rPr sz="2200" spc="-55" dirty="0">
                <a:latin typeface="Times New Roman"/>
                <a:cs typeface="Times New Roman"/>
              </a:rPr>
              <a:t> </a:t>
            </a:r>
            <a:r>
              <a:rPr sz="2200" dirty="0">
                <a:latin typeface="Times New Roman"/>
                <a:cs typeface="Times New Roman"/>
              </a:rPr>
              <a:t>current</a:t>
            </a:r>
            <a:r>
              <a:rPr sz="2200" spc="-30" dirty="0">
                <a:latin typeface="Times New Roman"/>
                <a:cs typeface="Times New Roman"/>
              </a:rPr>
              <a:t> </a:t>
            </a:r>
            <a:r>
              <a:rPr sz="2200" dirty="0">
                <a:latin typeface="Times New Roman"/>
                <a:cs typeface="Times New Roman"/>
              </a:rPr>
              <a:t>square</a:t>
            </a:r>
            <a:r>
              <a:rPr sz="2200" spc="-45" dirty="0">
                <a:latin typeface="Times New Roman"/>
                <a:cs typeface="Times New Roman"/>
              </a:rPr>
              <a:t> </a:t>
            </a:r>
            <a:r>
              <a:rPr sz="2200" dirty="0">
                <a:latin typeface="Times New Roman"/>
                <a:cs typeface="Times New Roman"/>
              </a:rPr>
              <a:t>is</a:t>
            </a:r>
            <a:r>
              <a:rPr sz="2200" spc="-45" dirty="0">
                <a:latin typeface="Times New Roman"/>
                <a:cs typeface="Times New Roman"/>
              </a:rPr>
              <a:t> </a:t>
            </a:r>
            <a:r>
              <a:rPr sz="2200" spc="-20" dirty="0">
                <a:latin typeface="Times New Roman"/>
                <a:cs typeface="Times New Roman"/>
              </a:rPr>
              <a:t>dirty,</a:t>
            </a:r>
            <a:r>
              <a:rPr sz="2200" spc="-55" dirty="0">
                <a:latin typeface="Times New Roman"/>
                <a:cs typeface="Times New Roman"/>
              </a:rPr>
              <a:t> </a:t>
            </a:r>
            <a:r>
              <a:rPr sz="2200" dirty="0">
                <a:latin typeface="Times New Roman"/>
                <a:cs typeface="Times New Roman"/>
              </a:rPr>
              <a:t>then</a:t>
            </a:r>
            <a:r>
              <a:rPr sz="2200" spc="-45" dirty="0">
                <a:latin typeface="Times New Roman"/>
                <a:cs typeface="Times New Roman"/>
              </a:rPr>
              <a:t> </a:t>
            </a:r>
            <a:r>
              <a:rPr sz="2200" spc="-10" dirty="0">
                <a:latin typeface="Times New Roman"/>
                <a:cs typeface="Times New Roman"/>
              </a:rPr>
              <a:t>suck; </a:t>
            </a:r>
            <a:r>
              <a:rPr sz="2200" dirty="0">
                <a:latin typeface="Times New Roman"/>
                <a:cs typeface="Times New Roman"/>
              </a:rPr>
              <a:t>otherwise,</a:t>
            </a:r>
            <a:r>
              <a:rPr sz="2200" spc="-55" dirty="0">
                <a:latin typeface="Times New Roman"/>
                <a:cs typeface="Times New Roman"/>
              </a:rPr>
              <a:t> </a:t>
            </a:r>
            <a:r>
              <a:rPr sz="2200" dirty="0">
                <a:latin typeface="Times New Roman"/>
                <a:cs typeface="Times New Roman"/>
              </a:rPr>
              <a:t>move</a:t>
            </a:r>
            <a:r>
              <a:rPr sz="2200" spc="-40" dirty="0">
                <a:latin typeface="Times New Roman"/>
                <a:cs typeface="Times New Roman"/>
              </a:rPr>
              <a:t> </a:t>
            </a:r>
            <a:r>
              <a:rPr sz="2200" dirty="0">
                <a:latin typeface="Times New Roman"/>
                <a:cs typeface="Times New Roman"/>
              </a:rPr>
              <a:t>to</a:t>
            </a:r>
            <a:r>
              <a:rPr sz="2200" spc="-50" dirty="0">
                <a:latin typeface="Times New Roman"/>
                <a:cs typeface="Times New Roman"/>
              </a:rPr>
              <a:t> </a:t>
            </a:r>
            <a:r>
              <a:rPr sz="2200" dirty="0">
                <a:latin typeface="Times New Roman"/>
                <a:cs typeface="Times New Roman"/>
              </a:rPr>
              <a:t>the</a:t>
            </a:r>
            <a:r>
              <a:rPr sz="2200" spc="-50" dirty="0">
                <a:latin typeface="Times New Roman"/>
                <a:cs typeface="Times New Roman"/>
              </a:rPr>
              <a:t> </a:t>
            </a:r>
            <a:r>
              <a:rPr sz="2200" dirty="0">
                <a:latin typeface="Times New Roman"/>
                <a:cs typeface="Times New Roman"/>
              </a:rPr>
              <a:t>other</a:t>
            </a:r>
            <a:r>
              <a:rPr sz="2200" spc="-45" dirty="0">
                <a:latin typeface="Times New Roman"/>
                <a:cs typeface="Times New Roman"/>
              </a:rPr>
              <a:t> </a:t>
            </a:r>
            <a:r>
              <a:rPr sz="2200" spc="-10" dirty="0">
                <a:latin typeface="Times New Roman"/>
                <a:cs typeface="Times New Roman"/>
              </a:rPr>
              <a:t>square.</a:t>
            </a:r>
            <a:endParaRPr sz="2200">
              <a:latin typeface="Times New Roman"/>
              <a:cs typeface="Times New Roman"/>
            </a:endParaRPr>
          </a:p>
        </p:txBody>
      </p:sp>
      <p:sp>
        <p:nvSpPr>
          <p:cNvPr id="4" name="object 4"/>
          <p:cNvSpPr txBox="1"/>
          <p:nvPr/>
        </p:nvSpPr>
        <p:spPr>
          <a:xfrm>
            <a:off x="1097280" y="3944112"/>
            <a:ext cx="7141845" cy="1605568"/>
          </a:xfrm>
          <a:prstGeom prst="rect">
            <a:avLst/>
          </a:prstGeom>
          <a:solidFill>
            <a:srgbClr val="E38312"/>
          </a:solidFill>
          <a:ln w="15875">
            <a:solidFill>
              <a:srgbClr val="A75F09"/>
            </a:solidFill>
          </a:ln>
        </p:spPr>
        <p:txBody>
          <a:bodyPr vert="horz" wrap="square" lIns="0" tIns="0" rIns="0" bIns="0" rtlCol="0">
            <a:spAutoFit/>
          </a:bodyPr>
          <a:lstStyle/>
          <a:p>
            <a:pPr marL="91440">
              <a:lnSpc>
                <a:spcPts val="2400"/>
              </a:lnSpc>
            </a:pPr>
            <a:r>
              <a:rPr sz="2600" spc="-10" dirty="0">
                <a:solidFill>
                  <a:srgbClr val="404040"/>
                </a:solidFill>
                <a:latin typeface="Calibri"/>
                <a:cs typeface="Calibri"/>
              </a:rPr>
              <a:t>Percepts:</a:t>
            </a:r>
            <a:r>
              <a:rPr sz="2600" spc="-120" dirty="0">
                <a:solidFill>
                  <a:srgbClr val="404040"/>
                </a:solidFill>
                <a:latin typeface="Calibri"/>
                <a:cs typeface="Calibri"/>
              </a:rPr>
              <a:t> </a:t>
            </a:r>
            <a:r>
              <a:rPr sz="2600" dirty="0">
                <a:solidFill>
                  <a:srgbClr val="404040"/>
                </a:solidFill>
                <a:latin typeface="Calibri"/>
                <a:cs typeface="Calibri"/>
              </a:rPr>
              <a:t>location</a:t>
            </a:r>
            <a:r>
              <a:rPr sz="2600" spc="-60" dirty="0">
                <a:solidFill>
                  <a:srgbClr val="404040"/>
                </a:solidFill>
                <a:latin typeface="Calibri"/>
                <a:cs typeface="Calibri"/>
              </a:rPr>
              <a:t> </a:t>
            </a:r>
            <a:r>
              <a:rPr sz="2600" dirty="0">
                <a:solidFill>
                  <a:srgbClr val="404040"/>
                </a:solidFill>
                <a:latin typeface="Calibri"/>
                <a:cs typeface="Calibri"/>
              </a:rPr>
              <a:t>and</a:t>
            </a:r>
            <a:r>
              <a:rPr sz="2600" spc="-85" dirty="0">
                <a:solidFill>
                  <a:srgbClr val="404040"/>
                </a:solidFill>
                <a:latin typeface="Calibri"/>
                <a:cs typeface="Calibri"/>
              </a:rPr>
              <a:t> </a:t>
            </a:r>
            <a:r>
              <a:rPr sz="2600" dirty="0">
                <a:solidFill>
                  <a:srgbClr val="404040"/>
                </a:solidFill>
                <a:latin typeface="Calibri"/>
                <a:cs typeface="Calibri"/>
              </a:rPr>
              <a:t>contents,</a:t>
            </a:r>
            <a:r>
              <a:rPr sz="2600" spc="-85" dirty="0">
                <a:solidFill>
                  <a:srgbClr val="404040"/>
                </a:solidFill>
                <a:latin typeface="Calibri"/>
                <a:cs typeface="Calibri"/>
              </a:rPr>
              <a:t> </a:t>
            </a:r>
            <a:r>
              <a:rPr sz="2600" dirty="0">
                <a:solidFill>
                  <a:srgbClr val="404040"/>
                </a:solidFill>
                <a:latin typeface="Calibri"/>
                <a:cs typeface="Calibri"/>
              </a:rPr>
              <a:t>e.g.,</a:t>
            </a:r>
            <a:r>
              <a:rPr sz="2600" spc="-70" dirty="0">
                <a:solidFill>
                  <a:srgbClr val="404040"/>
                </a:solidFill>
                <a:latin typeface="Calibri"/>
                <a:cs typeface="Calibri"/>
              </a:rPr>
              <a:t> </a:t>
            </a:r>
            <a:r>
              <a:rPr sz="2600" spc="-10" dirty="0">
                <a:solidFill>
                  <a:srgbClr val="404040"/>
                </a:solidFill>
                <a:latin typeface="Calibri"/>
                <a:cs typeface="Calibri"/>
              </a:rPr>
              <a:t>[A,Dirty]</a:t>
            </a:r>
            <a:endParaRPr sz="2600">
              <a:latin typeface="Calibri"/>
              <a:cs typeface="Calibri"/>
            </a:endParaRPr>
          </a:p>
          <a:p>
            <a:pPr marL="91440">
              <a:lnSpc>
                <a:spcPct val="100000"/>
              </a:lnSpc>
              <a:spcBef>
                <a:spcPts val="770"/>
              </a:spcBef>
            </a:pPr>
            <a:r>
              <a:rPr sz="2600" dirty="0">
                <a:solidFill>
                  <a:srgbClr val="404040"/>
                </a:solidFill>
                <a:latin typeface="Calibri"/>
                <a:cs typeface="Calibri"/>
              </a:rPr>
              <a:t>Actions:</a:t>
            </a:r>
            <a:r>
              <a:rPr sz="2600" spc="-55" dirty="0">
                <a:solidFill>
                  <a:srgbClr val="404040"/>
                </a:solidFill>
                <a:latin typeface="Calibri"/>
                <a:cs typeface="Calibri"/>
              </a:rPr>
              <a:t> </a:t>
            </a:r>
            <a:r>
              <a:rPr sz="2600" i="1" dirty="0">
                <a:solidFill>
                  <a:srgbClr val="404040"/>
                </a:solidFill>
                <a:latin typeface="Calibri"/>
                <a:cs typeface="Calibri"/>
              </a:rPr>
              <a:t>Left</a:t>
            </a:r>
            <a:r>
              <a:rPr sz="2600" dirty="0">
                <a:solidFill>
                  <a:srgbClr val="404040"/>
                </a:solidFill>
                <a:latin typeface="Calibri"/>
                <a:cs typeface="Calibri"/>
              </a:rPr>
              <a:t>,</a:t>
            </a:r>
            <a:r>
              <a:rPr sz="2600" spc="-40" dirty="0">
                <a:solidFill>
                  <a:srgbClr val="404040"/>
                </a:solidFill>
                <a:latin typeface="Calibri"/>
                <a:cs typeface="Calibri"/>
              </a:rPr>
              <a:t> </a:t>
            </a:r>
            <a:r>
              <a:rPr sz="2600" i="1" dirty="0">
                <a:solidFill>
                  <a:srgbClr val="404040"/>
                </a:solidFill>
                <a:latin typeface="Calibri"/>
                <a:cs typeface="Calibri"/>
              </a:rPr>
              <a:t>Right</a:t>
            </a:r>
            <a:r>
              <a:rPr sz="2600" dirty="0">
                <a:solidFill>
                  <a:srgbClr val="404040"/>
                </a:solidFill>
                <a:latin typeface="Calibri"/>
                <a:cs typeface="Calibri"/>
              </a:rPr>
              <a:t>,</a:t>
            </a:r>
            <a:r>
              <a:rPr sz="2600" spc="-50" dirty="0">
                <a:solidFill>
                  <a:srgbClr val="404040"/>
                </a:solidFill>
                <a:latin typeface="Calibri"/>
                <a:cs typeface="Calibri"/>
              </a:rPr>
              <a:t> </a:t>
            </a:r>
            <a:r>
              <a:rPr sz="2600" i="1" dirty="0">
                <a:solidFill>
                  <a:srgbClr val="404040"/>
                </a:solidFill>
                <a:latin typeface="Calibri"/>
                <a:cs typeface="Calibri"/>
              </a:rPr>
              <a:t>Suck</a:t>
            </a:r>
            <a:r>
              <a:rPr sz="2600" dirty="0">
                <a:solidFill>
                  <a:srgbClr val="404040"/>
                </a:solidFill>
                <a:latin typeface="Calibri"/>
                <a:cs typeface="Calibri"/>
              </a:rPr>
              <a:t>,</a:t>
            </a:r>
            <a:r>
              <a:rPr sz="2600" spc="-30" dirty="0">
                <a:solidFill>
                  <a:srgbClr val="404040"/>
                </a:solidFill>
                <a:latin typeface="Calibri"/>
                <a:cs typeface="Calibri"/>
              </a:rPr>
              <a:t> </a:t>
            </a:r>
            <a:r>
              <a:rPr sz="2600" i="1" spc="-20" dirty="0">
                <a:solidFill>
                  <a:srgbClr val="404040"/>
                </a:solidFill>
                <a:latin typeface="Calibri"/>
                <a:cs typeface="Calibri"/>
              </a:rPr>
              <a:t>NoOp</a:t>
            </a:r>
            <a:endParaRPr sz="2600">
              <a:latin typeface="Calibri"/>
              <a:cs typeface="Calibri"/>
            </a:endParaRPr>
          </a:p>
          <a:p>
            <a:pPr marL="91440">
              <a:lnSpc>
                <a:spcPts val="3270"/>
              </a:lnSpc>
              <a:spcBef>
                <a:spcPts val="630"/>
              </a:spcBef>
            </a:pPr>
            <a:r>
              <a:rPr sz="2600" i="1" dirty="0">
                <a:solidFill>
                  <a:srgbClr val="404040"/>
                </a:solidFill>
                <a:latin typeface="Calibri"/>
                <a:cs typeface="Calibri"/>
              </a:rPr>
              <a:t>Agent’s</a:t>
            </a:r>
            <a:r>
              <a:rPr sz="2600" i="1" spc="-100" dirty="0">
                <a:solidFill>
                  <a:srgbClr val="404040"/>
                </a:solidFill>
                <a:latin typeface="Calibri"/>
                <a:cs typeface="Calibri"/>
              </a:rPr>
              <a:t> </a:t>
            </a:r>
            <a:r>
              <a:rPr sz="2600" i="1" dirty="0">
                <a:solidFill>
                  <a:srgbClr val="404040"/>
                </a:solidFill>
                <a:latin typeface="Calibri"/>
                <a:cs typeface="Calibri"/>
              </a:rPr>
              <a:t>function</a:t>
            </a:r>
            <a:r>
              <a:rPr sz="2600" i="1" spc="-35" dirty="0">
                <a:solidFill>
                  <a:srgbClr val="404040"/>
                </a:solidFill>
                <a:latin typeface="Calibri"/>
                <a:cs typeface="Calibri"/>
              </a:rPr>
              <a:t> </a:t>
            </a:r>
            <a:r>
              <a:rPr sz="2750" spc="-170" dirty="0">
                <a:solidFill>
                  <a:srgbClr val="404040"/>
                </a:solidFill>
                <a:latin typeface="Wingdings"/>
                <a:cs typeface="Wingdings"/>
              </a:rPr>
              <a:t></a:t>
            </a:r>
            <a:r>
              <a:rPr sz="2750" spc="-105" dirty="0">
                <a:solidFill>
                  <a:srgbClr val="404040"/>
                </a:solidFill>
                <a:latin typeface="Times New Roman"/>
                <a:cs typeface="Times New Roman"/>
              </a:rPr>
              <a:t> </a:t>
            </a:r>
            <a:r>
              <a:rPr sz="2600" i="1" spc="-20" dirty="0">
                <a:solidFill>
                  <a:srgbClr val="404040"/>
                </a:solidFill>
                <a:latin typeface="Calibri"/>
                <a:cs typeface="Calibri"/>
              </a:rPr>
              <a:t>look-</a:t>
            </a:r>
            <a:r>
              <a:rPr sz="2600" i="1" dirty="0">
                <a:solidFill>
                  <a:srgbClr val="404040"/>
                </a:solidFill>
                <a:latin typeface="Calibri"/>
                <a:cs typeface="Calibri"/>
              </a:rPr>
              <a:t>up</a:t>
            </a:r>
            <a:r>
              <a:rPr sz="2600" i="1" spc="-25" dirty="0">
                <a:solidFill>
                  <a:srgbClr val="404040"/>
                </a:solidFill>
                <a:latin typeface="Calibri"/>
                <a:cs typeface="Calibri"/>
              </a:rPr>
              <a:t> </a:t>
            </a:r>
            <a:r>
              <a:rPr sz="2600" i="1" spc="-10" dirty="0">
                <a:solidFill>
                  <a:srgbClr val="404040"/>
                </a:solidFill>
                <a:latin typeface="Calibri"/>
                <a:cs typeface="Calibri"/>
              </a:rPr>
              <a:t>table</a:t>
            </a:r>
            <a:endParaRPr sz="2600">
              <a:latin typeface="Calibri"/>
              <a:cs typeface="Calibri"/>
            </a:endParaRPr>
          </a:p>
          <a:p>
            <a:pPr marL="384175">
              <a:lnSpc>
                <a:spcPts val="2250"/>
              </a:lnSpc>
            </a:pPr>
            <a:r>
              <a:rPr sz="1900" i="1" dirty="0">
                <a:solidFill>
                  <a:srgbClr val="404040"/>
                </a:solidFill>
                <a:latin typeface="Calibri"/>
                <a:cs typeface="Calibri"/>
              </a:rPr>
              <a:t>For</a:t>
            </a:r>
            <a:r>
              <a:rPr sz="1900" i="1" spc="-65" dirty="0">
                <a:solidFill>
                  <a:srgbClr val="404040"/>
                </a:solidFill>
                <a:latin typeface="Calibri"/>
                <a:cs typeface="Calibri"/>
              </a:rPr>
              <a:t> </a:t>
            </a:r>
            <a:r>
              <a:rPr sz="1900" i="1" dirty="0">
                <a:solidFill>
                  <a:srgbClr val="404040"/>
                </a:solidFill>
                <a:latin typeface="Calibri"/>
                <a:cs typeface="Calibri"/>
              </a:rPr>
              <a:t>many</a:t>
            </a:r>
            <a:r>
              <a:rPr sz="1900" i="1" spc="-50" dirty="0">
                <a:solidFill>
                  <a:srgbClr val="404040"/>
                </a:solidFill>
                <a:latin typeface="Calibri"/>
                <a:cs typeface="Calibri"/>
              </a:rPr>
              <a:t> </a:t>
            </a:r>
            <a:r>
              <a:rPr sz="1900" i="1" dirty="0">
                <a:solidFill>
                  <a:srgbClr val="404040"/>
                </a:solidFill>
                <a:latin typeface="Calibri"/>
                <a:cs typeface="Calibri"/>
              </a:rPr>
              <a:t>agents</a:t>
            </a:r>
            <a:r>
              <a:rPr sz="1900" i="1" spc="-35" dirty="0">
                <a:solidFill>
                  <a:srgbClr val="404040"/>
                </a:solidFill>
                <a:latin typeface="Calibri"/>
                <a:cs typeface="Calibri"/>
              </a:rPr>
              <a:t> </a:t>
            </a:r>
            <a:r>
              <a:rPr sz="1900" i="1" dirty="0">
                <a:solidFill>
                  <a:srgbClr val="404040"/>
                </a:solidFill>
                <a:latin typeface="Calibri"/>
                <a:cs typeface="Calibri"/>
              </a:rPr>
              <a:t>this</a:t>
            </a:r>
            <a:r>
              <a:rPr sz="1900" i="1" spc="-45" dirty="0">
                <a:solidFill>
                  <a:srgbClr val="404040"/>
                </a:solidFill>
                <a:latin typeface="Calibri"/>
                <a:cs typeface="Calibri"/>
              </a:rPr>
              <a:t> </a:t>
            </a:r>
            <a:r>
              <a:rPr sz="1900" i="1" dirty="0">
                <a:solidFill>
                  <a:srgbClr val="404040"/>
                </a:solidFill>
                <a:latin typeface="Calibri"/>
                <a:cs typeface="Calibri"/>
              </a:rPr>
              <a:t>is</a:t>
            </a:r>
            <a:r>
              <a:rPr sz="1900" i="1" spc="-50" dirty="0">
                <a:solidFill>
                  <a:srgbClr val="404040"/>
                </a:solidFill>
                <a:latin typeface="Calibri"/>
                <a:cs typeface="Calibri"/>
              </a:rPr>
              <a:t> </a:t>
            </a:r>
            <a:r>
              <a:rPr sz="1900" i="1" dirty="0">
                <a:solidFill>
                  <a:srgbClr val="404040"/>
                </a:solidFill>
                <a:latin typeface="Calibri"/>
                <a:cs typeface="Calibri"/>
              </a:rPr>
              <a:t>a</a:t>
            </a:r>
            <a:r>
              <a:rPr sz="1900" i="1" spc="-60" dirty="0">
                <a:solidFill>
                  <a:srgbClr val="404040"/>
                </a:solidFill>
                <a:latin typeface="Calibri"/>
                <a:cs typeface="Calibri"/>
              </a:rPr>
              <a:t> </a:t>
            </a:r>
            <a:r>
              <a:rPr sz="1900" i="1" dirty="0">
                <a:solidFill>
                  <a:srgbClr val="404040"/>
                </a:solidFill>
                <a:latin typeface="Calibri"/>
                <a:cs typeface="Calibri"/>
              </a:rPr>
              <a:t>very</a:t>
            </a:r>
            <a:r>
              <a:rPr sz="1900" i="1" spc="-35" dirty="0">
                <a:solidFill>
                  <a:srgbClr val="404040"/>
                </a:solidFill>
                <a:latin typeface="Calibri"/>
                <a:cs typeface="Calibri"/>
              </a:rPr>
              <a:t> </a:t>
            </a:r>
            <a:r>
              <a:rPr sz="1900" i="1" dirty="0">
                <a:solidFill>
                  <a:srgbClr val="404040"/>
                </a:solidFill>
                <a:latin typeface="Calibri"/>
                <a:cs typeface="Calibri"/>
              </a:rPr>
              <a:t>large</a:t>
            </a:r>
            <a:r>
              <a:rPr sz="1900" i="1" spc="-35" dirty="0">
                <a:solidFill>
                  <a:srgbClr val="404040"/>
                </a:solidFill>
                <a:latin typeface="Calibri"/>
                <a:cs typeface="Calibri"/>
              </a:rPr>
              <a:t> </a:t>
            </a:r>
            <a:r>
              <a:rPr sz="1900" i="1" spc="-10" dirty="0">
                <a:solidFill>
                  <a:srgbClr val="404040"/>
                </a:solidFill>
                <a:latin typeface="Calibri"/>
                <a:cs typeface="Calibri"/>
              </a:rPr>
              <a:t>table</a:t>
            </a:r>
            <a:endParaRPr sz="1900">
              <a:latin typeface="Calibri"/>
              <a:cs typeface="Calibri"/>
            </a:endParaRPr>
          </a:p>
        </p:txBody>
      </p:sp>
      <p:pic>
        <p:nvPicPr>
          <p:cNvPr id="5" name="object 5"/>
          <p:cNvPicPr/>
          <p:nvPr/>
        </p:nvPicPr>
        <p:blipFill>
          <a:blip r:embed="rId2" cstate="print"/>
          <a:stretch>
            <a:fillRect/>
          </a:stretch>
        </p:blipFill>
        <p:spPr>
          <a:xfrm>
            <a:off x="7899017" y="47684"/>
            <a:ext cx="4273107" cy="152192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5844" y="-5384"/>
            <a:ext cx="9697085" cy="1674483"/>
          </a:xfrm>
          <a:prstGeom prst="rect">
            <a:avLst/>
          </a:prstGeom>
        </p:spPr>
        <p:txBody>
          <a:bodyPr vert="horz" wrap="square" lIns="0" tIns="926769" rIns="0" bIns="0" rtlCol="0">
            <a:spAutoFit/>
          </a:bodyPr>
          <a:lstStyle/>
          <a:p>
            <a:pPr marL="43180">
              <a:lnSpc>
                <a:spcPct val="100000"/>
              </a:lnSpc>
              <a:spcBef>
                <a:spcPts val="100"/>
              </a:spcBef>
            </a:pPr>
            <a:r>
              <a:rPr spc="-55" dirty="0"/>
              <a:t>Omniscience,</a:t>
            </a:r>
            <a:r>
              <a:rPr spc="-220" dirty="0"/>
              <a:t> </a:t>
            </a:r>
            <a:r>
              <a:rPr spc="-45" dirty="0"/>
              <a:t>learning,</a:t>
            </a:r>
            <a:r>
              <a:rPr spc="-220" dirty="0"/>
              <a:t> </a:t>
            </a:r>
            <a:r>
              <a:rPr dirty="0"/>
              <a:t>and</a:t>
            </a:r>
            <a:r>
              <a:rPr spc="-210" dirty="0"/>
              <a:t> </a:t>
            </a:r>
            <a:r>
              <a:rPr spc="-10" dirty="0"/>
              <a:t>autonomy</a:t>
            </a:r>
          </a:p>
        </p:txBody>
      </p:sp>
      <p:sp>
        <p:nvSpPr>
          <p:cNvPr id="3" name="object 3"/>
          <p:cNvSpPr txBox="1"/>
          <p:nvPr/>
        </p:nvSpPr>
        <p:spPr>
          <a:xfrm>
            <a:off x="1176324" y="1777111"/>
            <a:ext cx="9575800" cy="3566489"/>
          </a:xfrm>
          <a:prstGeom prst="rect">
            <a:avLst/>
          </a:prstGeom>
        </p:spPr>
        <p:txBody>
          <a:bodyPr vert="horz" wrap="square" lIns="0" tIns="112395" rIns="0" bIns="0" rtlCol="0">
            <a:spAutoFit/>
          </a:bodyPr>
          <a:lstStyle/>
          <a:p>
            <a:pPr marL="12700" marR="5080">
              <a:lnSpc>
                <a:spcPct val="70000"/>
              </a:lnSpc>
              <a:spcBef>
                <a:spcPts val="885"/>
              </a:spcBef>
              <a:tabLst>
                <a:tab pos="2335530" algn="l"/>
              </a:tabLst>
            </a:pPr>
            <a:r>
              <a:rPr sz="2200" b="1" dirty="0">
                <a:latin typeface="Times New Roman"/>
                <a:cs typeface="Times New Roman"/>
              </a:rPr>
              <a:t>Omniscient</a:t>
            </a:r>
            <a:r>
              <a:rPr sz="2200" b="1" spc="-85" dirty="0">
                <a:latin typeface="Times New Roman"/>
                <a:cs typeface="Times New Roman"/>
              </a:rPr>
              <a:t> </a:t>
            </a:r>
            <a:r>
              <a:rPr sz="2200" b="1" spc="-10" dirty="0">
                <a:latin typeface="Times New Roman"/>
                <a:cs typeface="Times New Roman"/>
              </a:rPr>
              <a:t>agent:</a:t>
            </a:r>
            <a:r>
              <a:rPr sz="2200" b="1" dirty="0">
                <a:latin typeface="Times New Roman"/>
                <a:cs typeface="Times New Roman"/>
              </a:rPr>
              <a:t>	</a:t>
            </a:r>
            <a:r>
              <a:rPr sz="2200" dirty="0">
                <a:latin typeface="Times New Roman"/>
                <a:cs typeface="Times New Roman"/>
              </a:rPr>
              <a:t>knows</a:t>
            </a:r>
            <a:r>
              <a:rPr sz="2200" spc="-45" dirty="0">
                <a:latin typeface="Times New Roman"/>
                <a:cs typeface="Times New Roman"/>
              </a:rPr>
              <a:t> </a:t>
            </a:r>
            <a:r>
              <a:rPr sz="2200" dirty="0">
                <a:latin typeface="Times New Roman"/>
                <a:cs typeface="Times New Roman"/>
              </a:rPr>
              <a:t>the</a:t>
            </a:r>
            <a:r>
              <a:rPr sz="2200" spc="-35" dirty="0">
                <a:latin typeface="Times New Roman"/>
                <a:cs typeface="Times New Roman"/>
              </a:rPr>
              <a:t> </a:t>
            </a:r>
            <a:r>
              <a:rPr sz="2200" i="1" dirty="0">
                <a:latin typeface="Times New Roman"/>
                <a:cs typeface="Times New Roman"/>
              </a:rPr>
              <a:t>actual</a:t>
            </a:r>
            <a:r>
              <a:rPr sz="2200" i="1" spc="-40" dirty="0">
                <a:latin typeface="Times New Roman"/>
                <a:cs typeface="Times New Roman"/>
              </a:rPr>
              <a:t> </a:t>
            </a:r>
            <a:r>
              <a:rPr sz="2200" dirty="0">
                <a:latin typeface="Times New Roman"/>
                <a:cs typeface="Times New Roman"/>
              </a:rPr>
              <a:t>outcome</a:t>
            </a:r>
            <a:r>
              <a:rPr sz="2200" spc="-30" dirty="0">
                <a:latin typeface="Times New Roman"/>
                <a:cs typeface="Times New Roman"/>
              </a:rPr>
              <a:t> </a:t>
            </a:r>
            <a:r>
              <a:rPr sz="2200" dirty="0">
                <a:latin typeface="Times New Roman"/>
                <a:cs typeface="Times New Roman"/>
              </a:rPr>
              <a:t>of</a:t>
            </a:r>
            <a:r>
              <a:rPr sz="2200" spc="-35" dirty="0">
                <a:latin typeface="Times New Roman"/>
                <a:cs typeface="Times New Roman"/>
              </a:rPr>
              <a:t> </a:t>
            </a:r>
            <a:r>
              <a:rPr sz="2200" dirty="0">
                <a:latin typeface="Times New Roman"/>
                <a:cs typeface="Times New Roman"/>
              </a:rPr>
              <a:t>its</a:t>
            </a:r>
            <a:r>
              <a:rPr sz="2200" spc="-35" dirty="0">
                <a:latin typeface="Times New Roman"/>
                <a:cs typeface="Times New Roman"/>
              </a:rPr>
              <a:t> </a:t>
            </a:r>
            <a:r>
              <a:rPr sz="2200" dirty="0">
                <a:latin typeface="Times New Roman"/>
                <a:cs typeface="Times New Roman"/>
              </a:rPr>
              <a:t>actions</a:t>
            </a:r>
            <a:r>
              <a:rPr sz="2200" spc="-50" dirty="0">
                <a:latin typeface="Times New Roman"/>
                <a:cs typeface="Times New Roman"/>
              </a:rPr>
              <a:t> </a:t>
            </a:r>
            <a:r>
              <a:rPr sz="2200" dirty="0">
                <a:latin typeface="Times New Roman"/>
                <a:cs typeface="Times New Roman"/>
              </a:rPr>
              <a:t>and</a:t>
            </a:r>
            <a:r>
              <a:rPr sz="2200" spc="-30" dirty="0">
                <a:latin typeface="Times New Roman"/>
                <a:cs typeface="Times New Roman"/>
              </a:rPr>
              <a:t> </a:t>
            </a:r>
            <a:r>
              <a:rPr sz="2200" dirty="0">
                <a:latin typeface="Times New Roman"/>
                <a:cs typeface="Times New Roman"/>
              </a:rPr>
              <a:t>can</a:t>
            </a:r>
            <a:r>
              <a:rPr sz="2200" spc="-40" dirty="0">
                <a:latin typeface="Times New Roman"/>
                <a:cs typeface="Times New Roman"/>
              </a:rPr>
              <a:t> </a:t>
            </a:r>
            <a:r>
              <a:rPr sz="2200" dirty="0">
                <a:latin typeface="Times New Roman"/>
                <a:cs typeface="Times New Roman"/>
              </a:rPr>
              <a:t>act</a:t>
            </a:r>
            <a:r>
              <a:rPr sz="2200" spc="-40" dirty="0">
                <a:latin typeface="Times New Roman"/>
                <a:cs typeface="Times New Roman"/>
              </a:rPr>
              <a:t> </a:t>
            </a:r>
            <a:r>
              <a:rPr sz="2200" spc="-10" dirty="0">
                <a:latin typeface="Times New Roman"/>
                <a:cs typeface="Times New Roman"/>
              </a:rPr>
              <a:t>accordingly; </a:t>
            </a:r>
            <a:r>
              <a:rPr sz="2200" dirty="0">
                <a:latin typeface="Times New Roman"/>
                <a:cs typeface="Times New Roman"/>
              </a:rPr>
              <a:t>but</a:t>
            </a:r>
            <a:r>
              <a:rPr sz="2200" spc="-75" dirty="0">
                <a:latin typeface="Times New Roman"/>
                <a:cs typeface="Times New Roman"/>
              </a:rPr>
              <a:t> </a:t>
            </a:r>
            <a:r>
              <a:rPr sz="2200" dirty="0">
                <a:latin typeface="Times New Roman"/>
                <a:cs typeface="Times New Roman"/>
              </a:rPr>
              <a:t>omniscience</a:t>
            </a:r>
            <a:r>
              <a:rPr sz="2200" spc="-40" dirty="0">
                <a:latin typeface="Times New Roman"/>
                <a:cs typeface="Times New Roman"/>
              </a:rPr>
              <a:t> </a:t>
            </a:r>
            <a:r>
              <a:rPr sz="2200" spc="-25" dirty="0">
                <a:latin typeface="Times New Roman"/>
                <a:cs typeface="Times New Roman"/>
              </a:rPr>
              <a:t>is</a:t>
            </a:r>
            <a:r>
              <a:rPr lang="en-US" sz="2200" spc="-25" dirty="0">
                <a:latin typeface="Times New Roman"/>
                <a:cs typeface="Times New Roman"/>
              </a:rPr>
              <a:t>  </a:t>
            </a:r>
            <a:r>
              <a:rPr sz="2200" dirty="0">
                <a:latin typeface="Times New Roman"/>
                <a:cs typeface="Times New Roman"/>
              </a:rPr>
              <a:t>impossible</a:t>
            </a:r>
            <a:r>
              <a:rPr sz="2200" spc="-35" dirty="0">
                <a:latin typeface="Times New Roman"/>
                <a:cs typeface="Times New Roman"/>
              </a:rPr>
              <a:t> </a:t>
            </a:r>
            <a:r>
              <a:rPr sz="2200" dirty="0">
                <a:latin typeface="Times New Roman"/>
                <a:cs typeface="Times New Roman"/>
              </a:rPr>
              <a:t>in</a:t>
            </a:r>
            <a:r>
              <a:rPr sz="2200" spc="-45" dirty="0">
                <a:latin typeface="Times New Roman"/>
                <a:cs typeface="Times New Roman"/>
              </a:rPr>
              <a:t> </a:t>
            </a:r>
            <a:r>
              <a:rPr sz="2200" spc="-10" dirty="0">
                <a:latin typeface="Times New Roman"/>
                <a:cs typeface="Times New Roman"/>
              </a:rPr>
              <a:t>reality.</a:t>
            </a:r>
            <a:endParaRPr sz="2200" dirty="0">
              <a:latin typeface="Times New Roman"/>
              <a:cs typeface="Times New Roman"/>
            </a:endParaRPr>
          </a:p>
          <a:p>
            <a:pPr marL="12700">
              <a:lnSpc>
                <a:spcPct val="100000"/>
              </a:lnSpc>
              <a:spcBef>
                <a:spcPts val="615"/>
              </a:spcBef>
            </a:pPr>
            <a:r>
              <a:rPr lang="en-US" sz="2200" dirty="0">
                <a:latin typeface="Times New Roman"/>
                <a:cs typeface="Times New Roman"/>
              </a:rPr>
              <a:t>R</a:t>
            </a:r>
            <a:r>
              <a:rPr sz="2200" dirty="0">
                <a:latin typeface="Times New Roman"/>
                <a:cs typeface="Times New Roman"/>
              </a:rPr>
              <a:t>ationality</a:t>
            </a:r>
            <a:r>
              <a:rPr sz="2200" spc="-30" dirty="0">
                <a:latin typeface="Times New Roman"/>
                <a:cs typeface="Times New Roman"/>
              </a:rPr>
              <a:t> </a:t>
            </a:r>
            <a:r>
              <a:rPr sz="2200" dirty="0">
                <a:latin typeface="Times New Roman"/>
                <a:cs typeface="Times New Roman"/>
              </a:rPr>
              <a:t>is</a:t>
            </a:r>
            <a:r>
              <a:rPr sz="2200" spc="-35" dirty="0">
                <a:latin typeface="Times New Roman"/>
                <a:cs typeface="Times New Roman"/>
              </a:rPr>
              <a:t> </a:t>
            </a:r>
            <a:r>
              <a:rPr sz="2200" dirty="0">
                <a:latin typeface="Times New Roman"/>
                <a:cs typeface="Times New Roman"/>
              </a:rPr>
              <a:t>not</a:t>
            </a:r>
            <a:r>
              <a:rPr sz="2200" spc="-35" dirty="0">
                <a:latin typeface="Times New Roman"/>
                <a:cs typeface="Times New Roman"/>
              </a:rPr>
              <a:t> </a:t>
            </a:r>
            <a:r>
              <a:rPr sz="2200" dirty="0">
                <a:latin typeface="Times New Roman"/>
                <a:cs typeface="Times New Roman"/>
              </a:rPr>
              <a:t>the</a:t>
            </a:r>
            <a:r>
              <a:rPr sz="2200" spc="-35" dirty="0">
                <a:latin typeface="Times New Roman"/>
                <a:cs typeface="Times New Roman"/>
              </a:rPr>
              <a:t> </a:t>
            </a:r>
            <a:r>
              <a:rPr sz="2200" dirty="0">
                <a:latin typeface="Times New Roman"/>
                <a:cs typeface="Times New Roman"/>
              </a:rPr>
              <a:t>same</a:t>
            </a:r>
            <a:r>
              <a:rPr sz="2200" spc="-10" dirty="0">
                <a:latin typeface="Times New Roman"/>
                <a:cs typeface="Times New Roman"/>
              </a:rPr>
              <a:t> </a:t>
            </a:r>
            <a:r>
              <a:rPr sz="2200" dirty="0">
                <a:latin typeface="Times New Roman"/>
                <a:cs typeface="Times New Roman"/>
              </a:rPr>
              <a:t>as</a:t>
            </a:r>
            <a:r>
              <a:rPr sz="2200" spc="-40" dirty="0">
                <a:latin typeface="Times New Roman"/>
                <a:cs typeface="Times New Roman"/>
              </a:rPr>
              <a:t> </a:t>
            </a:r>
            <a:r>
              <a:rPr sz="2200" spc="-10" dirty="0">
                <a:latin typeface="Times New Roman"/>
                <a:cs typeface="Times New Roman"/>
              </a:rPr>
              <a:t>perfection.</a:t>
            </a:r>
            <a:endParaRPr sz="2200" dirty="0">
              <a:latin typeface="Times New Roman"/>
              <a:cs typeface="Times New Roman"/>
            </a:endParaRPr>
          </a:p>
          <a:p>
            <a:pPr marL="12700">
              <a:lnSpc>
                <a:spcPts val="2245"/>
              </a:lnSpc>
              <a:spcBef>
                <a:spcPts val="610"/>
              </a:spcBef>
            </a:pPr>
            <a:r>
              <a:rPr sz="2200" dirty="0">
                <a:latin typeface="Times New Roman"/>
                <a:cs typeface="Times New Roman"/>
              </a:rPr>
              <a:t>Rationality</a:t>
            </a:r>
            <a:r>
              <a:rPr sz="2200" spc="-100" dirty="0">
                <a:latin typeface="Times New Roman"/>
                <a:cs typeface="Times New Roman"/>
              </a:rPr>
              <a:t> </a:t>
            </a:r>
            <a:r>
              <a:rPr sz="2200" dirty="0">
                <a:latin typeface="Times New Roman"/>
                <a:cs typeface="Times New Roman"/>
              </a:rPr>
              <a:t>maximizes</a:t>
            </a:r>
            <a:r>
              <a:rPr sz="2200" spc="-50" dirty="0">
                <a:latin typeface="Times New Roman"/>
                <a:cs typeface="Times New Roman"/>
              </a:rPr>
              <a:t> </a:t>
            </a:r>
            <a:r>
              <a:rPr sz="2200" i="1" dirty="0">
                <a:latin typeface="Times New Roman"/>
                <a:cs typeface="Times New Roman"/>
              </a:rPr>
              <a:t>expected</a:t>
            </a:r>
            <a:r>
              <a:rPr sz="2200" i="1" spc="-85" dirty="0">
                <a:latin typeface="Times New Roman"/>
                <a:cs typeface="Times New Roman"/>
              </a:rPr>
              <a:t> </a:t>
            </a:r>
            <a:r>
              <a:rPr sz="2200" dirty="0">
                <a:latin typeface="Times New Roman"/>
                <a:cs typeface="Times New Roman"/>
              </a:rPr>
              <a:t>performance,</a:t>
            </a:r>
            <a:r>
              <a:rPr sz="2200" spc="-65" dirty="0">
                <a:latin typeface="Times New Roman"/>
                <a:cs typeface="Times New Roman"/>
              </a:rPr>
              <a:t> </a:t>
            </a:r>
            <a:r>
              <a:rPr sz="2200" dirty="0">
                <a:latin typeface="Times New Roman"/>
                <a:cs typeface="Times New Roman"/>
              </a:rPr>
              <a:t>while</a:t>
            </a:r>
            <a:r>
              <a:rPr sz="2200" spc="-95" dirty="0">
                <a:latin typeface="Times New Roman"/>
                <a:cs typeface="Times New Roman"/>
              </a:rPr>
              <a:t> </a:t>
            </a:r>
            <a:r>
              <a:rPr sz="2200" dirty="0">
                <a:latin typeface="Times New Roman"/>
                <a:cs typeface="Times New Roman"/>
              </a:rPr>
              <a:t>perfection</a:t>
            </a:r>
            <a:r>
              <a:rPr sz="2200" spc="-80" dirty="0">
                <a:latin typeface="Times New Roman"/>
                <a:cs typeface="Times New Roman"/>
              </a:rPr>
              <a:t> </a:t>
            </a:r>
            <a:r>
              <a:rPr sz="2200" dirty="0">
                <a:latin typeface="Times New Roman"/>
                <a:cs typeface="Times New Roman"/>
              </a:rPr>
              <a:t>maximizes</a:t>
            </a:r>
            <a:r>
              <a:rPr sz="2200" spc="-40" dirty="0">
                <a:latin typeface="Times New Roman"/>
                <a:cs typeface="Times New Roman"/>
              </a:rPr>
              <a:t> </a:t>
            </a:r>
            <a:r>
              <a:rPr sz="2200" i="1" spc="-10" dirty="0">
                <a:latin typeface="Times New Roman"/>
                <a:cs typeface="Times New Roman"/>
              </a:rPr>
              <a:t>actual</a:t>
            </a:r>
            <a:endParaRPr sz="2200" dirty="0">
              <a:latin typeface="Times New Roman"/>
              <a:cs typeface="Times New Roman"/>
            </a:endParaRPr>
          </a:p>
          <a:p>
            <a:pPr marL="12700">
              <a:lnSpc>
                <a:spcPts val="2245"/>
              </a:lnSpc>
            </a:pPr>
            <a:r>
              <a:rPr sz="2200" spc="-10" dirty="0">
                <a:latin typeface="Times New Roman"/>
                <a:cs typeface="Times New Roman"/>
              </a:rPr>
              <a:t>performance</a:t>
            </a:r>
            <a:endParaRPr sz="2200" dirty="0">
              <a:latin typeface="Times New Roman"/>
              <a:cs typeface="Times New Roman"/>
            </a:endParaRPr>
          </a:p>
          <a:p>
            <a:pPr marL="12700" marR="6909434">
              <a:lnSpc>
                <a:spcPts val="3250"/>
              </a:lnSpc>
              <a:spcBef>
                <a:spcPts val="204"/>
              </a:spcBef>
            </a:pPr>
            <a:r>
              <a:rPr sz="2200" b="1" dirty="0">
                <a:latin typeface="Times New Roman"/>
                <a:cs typeface="Times New Roman"/>
              </a:rPr>
              <a:t>information</a:t>
            </a:r>
            <a:r>
              <a:rPr sz="2200" b="1" spc="-110" dirty="0">
                <a:latin typeface="Times New Roman"/>
                <a:cs typeface="Times New Roman"/>
              </a:rPr>
              <a:t> </a:t>
            </a:r>
            <a:r>
              <a:rPr sz="2200" b="1" spc="-10" dirty="0">
                <a:latin typeface="Times New Roman"/>
                <a:cs typeface="Times New Roman"/>
              </a:rPr>
              <a:t>gathering Exploration</a:t>
            </a:r>
            <a:endParaRPr sz="2200" dirty="0">
              <a:latin typeface="Times New Roman"/>
              <a:cs typeface="Times New Roman"/>
            </a:endParaRPr>
          </a:p>
          <a:p>
            <a:pPr marL="12700">
              <a:lnSpc>
                <a:spcPct val="100000"/>
              </a:lnSpc>
              <a:spcBef>
                <a:spcPts val="405"/>
              </a:spcBef>
            </a:pPr>
            <a:r>
              <a:rPr sz="2200" b="1" dirty="0">
                <a:latin typeface="Times New Roman"/>
                <a:cs typeface="Times New Roman"/>
              </a:rPr>
              <a:t>learn</a:t>
            </a:r>
            <a:r>
              <a:rPr sz="2200" b="1" spc="-30" dirty="0">
                <a:latin typeface="Times New Roman"/>
                <a:cs typeface="Times New Roman"/>
              </a:rPr>
              <a:t> </a:t>
            </a:r>
            <a:r>
              <a:rPr sz="2200" dirty="0">
                <a:latin typeface="Times New Roman"/>
                <a:cs typeface="Times New Roman"/>
              </a:rPr>
              <a:t>as</a:t>
            </a:r>
            <a:r>
              <a:rPr sz="2200" spc="-40" dirty="0">
                <a:latin typeface="Times New Roman"/>
                <a:cs typeface="Times New Roman"/>
              </a:rPr>
              <a:t> </a:t>
            </a:r>
            <a:r>
              <a:rPr sz="2200" dirty="0">
                <a:latin typeface="Times New Roman"/>
                <a:cs typeface="Times New Roman"/>
              </a:rPr>
              <a:t>much</a:t>
            </a:r>
            <a:r>
              <a:rPr sz="2200" spc="-15" dirty="0">
                <a:latin typeface="Times New Roman"/>
                <a:cs typeface="Times New Roman"/>
              </a:rPr>
              <a:t> </a:t>
            </a:r>
            <a:r>
              <a:rPr sz="2200" dirty="0">
                <a:latin typeface="Times New Roman"/>
                <a:cs typeface="Times New Roman"/>
              </a:rPr>
              <a:t>as</a:t>
            </a:r>
            <a:r>
              <a:rPr sz="2200" spc="-40" dirty="0">
                <a:latin typeface="Times New Roman"/>
                <a:cs typeface="Times New Roman"/>
              </a:rPr>
              <a:t> </a:t>
            </a:r>
            <a:r>
              <a:rPr sz="2200" dirty="0">
                <a:latin typeface="Times New Roman"/>
                <a:cs typeface="Times New Roman"/>
              </a:rPr>
              <a:t>possible</a:t>
            </a:r>
            <a:r>
              <a:rPr sz="2200" spc="-40" dirty="0">
                <a:latin typeface="Times New Roman"/>
                <a:cs typeface="Times New Roman"/>
              </a:rPr>
              <a:t> </a:t>
            </a:r>
            <a:r>
              <a:rPr sz="2200" dirty="0">
                <a:latin typeface="Times New Roman"/>
                <a:cs typeface="Times New Roman"/>
              </a:rPr>
              <a:t>from</a:t>
            </a:r>
            <a:r>
              <a:rPr sz="2200" spc="-30" dirty="0">
                <a:latin typeface="Times New Roman"/>
                <a:cs typeface="Times New Roman"/>
              </a:rPr>
              <a:t> </a:t>
            </a:r>
            <a:r>
              <a:rPr sz="2200" dirty="0">
                <a:latin typeface="Times New Roman"/>
                <a:cs typeface="Times New Roman"/>
              </a:rPr>
              <a:t>what</a:t>
            </a:r>
            <a:r>
              <a:rPr sz="2200" spc="-40" dirty="0">
                <a:latin typeface="Times New Roman"/>
                <a:cs typeface="Times New Roman"/>
              </a:rPr>
              <a:t> </a:t>
            </a:r>
            <a:r>
              <a:rPr sz="2200" dirty="0">
                <a:latin typeface="Times New Roman"/>
                <a:cs typeface="Times New Roman"/>
              </a:rPr>
              <a:t>it</a:t>
            </a:r>
            <a:r>
              <a:rPr sz="2200" spc="-35" dirty="0">
                <a:latin typeface="Times New Roman"/>
                <a:cs typeface="Times New Roman"/>
              </a:rPr>
              <a:t> </a:t>
            </a:r>
            <a:r>
              <a:rPr sz="2200" spc="-10" dirty="0">
                <a:latin typeface="Times New Roman"/>
                <a:cs typeface="Times New Roman"/>
              </a:rPr>
              <a:t>perceives</a:t>
            </a:r>
            <a:endParaRPr sz="2200" dirty="0">
              <a:latin typeface="Times New Roman"/>
              <a:cs typeface="Times New Roman"/>
            </a:endParaRPr>
          </a:p>
          <a:p>
            <a:pPr marL="12700" marR="106680">
              <a:lnSpc>
                <a:spcPct val="70000"/>
              </a:lnSpc>
              <a:spcBef>
                <a:spcPts val="1390"/>
              </a:spcBef>
            </a:pPr>
            <a:r>
              <a:rPr sz="2200" dirty="0">
                <a:latin typeface="Times New Roman"/>
                <a:cs typeface="Times New Roman"/>
              </a:rPr>
              <a:t>rational</a:t>
            </a:r>
            <a:r>
              <a:rPr sz="2200" spc="-30" dirty="0">
                <a:latin typeface="Times New Roman"/>
                <a:cs typeface="Times New Roman"/>
              </a:rPr>
              <a:t> </a:t>
            </a:r>
            <a:r>
              <a:rPr sz="2200" dirty="0">
                <a:latin typeface="Times New Roman"/>
                <a:cs typeface="Times New Roman"/>
              </a:rPr>
              <a:t>agent</a:t>
            </a:r>
            <a:r>
              <a:rPr sz="2200" spc="-30" dirty="0">
                <a:latin typeface="Times New Roman"/>
                <a:cs typeface="Times New Roman"/>
              </a:rPr>
              <a:t> </a:t>
            </a:r>
            <a:r>
              <a:rPr sz="2200" dirty="0">
                <a:latin typeface="Times New Roman"/>
                <a:cs typeface="Times New Roman"/>
              </a:rPr>
              <a:t>should</a:t>
            </a:r>
            <a:r>
              <a:rPr sz="2200" spc="-50" dirty="0">
                <a:latin typeface="Times New Roman"/>
                <a:cs typeface="Times New Roman"/>
              </a:rPr>
              <a:t> </a:t>
            </a:r>
            <a:r>
              <a:rPr sz="2200" dirty="0">
                <a:latin typeface="Times New Roman"/>
                <a:cs typeface="Times New Roman"/>
              </a:rPr>
              <a:t>be</a:t>
            </a:r>
            <a:r>
              <a:rPr sz="2200" spc="-5" dirty="0">
                <a:latin typeface="Times New Roman"/>
                <a:cs typeface="Times New Roman"/>
              </a:rPr>
              <a:t> </a:t>
            </a:r>
            <a:r>
              <a:rPr sz="2200" b="1" spc="-20" dirty="0">
                <a:latin typeface="Times New Roman"/>
                <a:cs typeface="Times New Roman"/>
              </a:rPr>
              <a:t>autonomous</a:t>
            </a:r>
            <a:r>
              <a:rPr sz="2200" spc="-20" dirty="0">
                <a:latin typeface="Times New Roman"/>
                <a:cs typeface="Times New Roman"/>
              </a:rPr>
              <a:t>—</a:t>
            </a:r>
            <a:r>
              <a:rPr sz="2200" dirty="0">
                <a:latin typeface="Times New Roman"/>
                <a:cs typeface="Times New Roman"/>
              </a:rPr>
              <a:t>it</a:t>
            </a:r>
            <a:r>
              <a:rPr sz="2200" spc="-20" dirty="0">
                <a:latin typeface="Times New Roman"/>
                <a:cs typeface="Times New Roman"/>
              </a:rPr>
              <a:t> </a:t>
            </a:r>
            <a:r>
              <a:rPr sz="2200" dirty="0">
                <a:latin typeface="Times New Roman"/>
                <a:cs typeface="Times New Roman"/>
              </a:rPr>
              <a:t>should</a:t>
            </a:r>
            <a:r>
              <a:rPr sz="2200" spc="-50" dirty="0">
                <a:latin typeface="Times New Roman"/>
                <a:cs typeface="Times New Roman"/>
              </a:rPr>
              <a:t> </a:t>
            </a:r>
            <a:r>
              <a:rPr sz="2200" dirty="0">
                <a:latin typeface="Times New Roman"/>
                <a:cs typeface="Times New Roman"/>
              </a:rPr>
              <a:t>learn</a:t>
            </a:r>
            <a:r>
              <a:rPr sz="2200" spc="-20" dirty="0">
                <a:latin typeface="Times New Roman"/>
                <a:cs typeface="Times New Roman"/>
              </a:rPr>
              <a:t> </a:t>
            </a:r>
            <a:r>
              <a:rPr sz="2200" dirty="0">
                <a:latin typeface="Times New Roman"/>
                <a:cs typeface="Times New Roman"/>
              </a:rPr>
              <a:t>what</a:t>
            </a:r>
            <a:r>
              <a:rPr sz="2200" spc="-35" dirty="0">
                <a:latin typeface="Times New Roman"/>
                <a:cs typeface="Times New Roman"/>
              </a:rPr>
              <a:t> </a:t>
            </a:r>
            <a:r>
              <a:rPr sz="2200" dirty="0">
                <a:latin typeface="Times New Roman"/>
                <a:cs typeface="Times New Roman"/>
              </a:rPr>
              <a:t>it</a:t>
            </a:r>
            <a:r>
              <a:rPr sz="2200" spc="-30" dirty="0">
                <a:latin typeface="Times New Roman"/>
                <a:cs typeface="Times New Roman"/>
              </a:rPr>
              <a:t> </a:t>
            </a:r>
            <a:r>
              <a:rPr sz="2200" dirty="0">
                <a:latin typeface="Times New Roman"/>
                <a:cs typeface="Times New Roman"/>
              </a:rPr>
              <a:t>can</a:t>
            </a:r>
            <a:r>
              <a:rPr sz="2200" spc="-30" dirty="0">
                <a:latin typeface="Times New Roman"/>
                <a:cs typeface="Times New Roman"/>
              </a:rPr>
              <a:t> </a:t>
            </a:r>
            <a:r>
              <a:rPr sz="2200" dirty="0">
                <a:latin typeface="Times New Roman"/>
                <a:cs typeface="Times New Roman"/>
              </a:rPr>
              <a:t>to</a:t>
            </a:r>
            <a:r>
              <a:rPr sz="2200" spc="-40" dirty="0">
                <a:latin typeface="Times New Roman"/>
                <a:cs typeface="Times New Roman"/>
              </a:rPr>
              <a:t> </a:t>
            </a:r>
            <a:r>
              <a:rPr sz="2200" dirty="0">
                <a:latin typeface="Times New Roman"/>
                <a:cs typeface="Times New Roman"/>
              </a:rPr>
              <a:t>compensate</a:t>
            </a:r>
            <a:r>
              <a:rPr sz="2200" spc="-15" dirty="0">
                <a:latin typeface="Times New Roman"/>
                <a:cs typeface="Times New Roman"/>
              </a:rPr>
              <a:t> </a:t>
            </a:r>
            <a:r>
              <a:rPr sz="2200" spc="-25" dirty="0">
                <a:latin typeface="Times New Roman"/>
                <a:cs typeface="Times New Roman"/>
              </a:rPr>
              <a:t>for </a:t>
            </a:r>
            <a:r>
              <a:rPr sz="2200" dirty="0">
                <a:latin typeface="Times New Roman"/>
                <a:cs typeface="Times New Roman"/>
              </a:rPr>
              <a:t>partial</a:t>
            </a:r>
            <a:r>
              <a:rPr sz="2200" spc="-40" dirty="0">
                <a:latin typeface="Times New Roman"/>
                <a:cs typeface="Times New Roman"/>
              </a:rPr>
              <a:t> </a:t>
            </a:r>
            <a:r>
              <a:rPr sz="2200" dirty="0">
                <a:latin typeface="Times New Roman"/>
                <a:cs typeface="Times New Roman"/>
              </a:rPr>
              <a:t>or</a:t>
            </a:r>
            <a:r>
              <a:rPr sz="2200" spc="-45" dirty="0">
                <a:latin typeface="Times New Roman"/>
                <a:cs typeface="Times New Roman"/>
              </a:rPr>
              <a:t> </a:t>
            </a:r>
            <a:r>
              <a:rPr sz="2200" dirty="0">
                <a:latin typeface="Times New Roman"/>
                <a:cs typeface="Times New Roman"/>
              </a:rPr>
              <a:t>incorrect</a:t>
            </a:r>
            <a:r>
              <a:rPr sz="2200" spc="-50" dirty="0">
                <a:latin typeface="Times New Roman"/>
                <a:cs typeface="Times New Roman"/>
              </a:rPr>
              <a:t> </a:t>
            </a:r>
            <a:r>
              <a:rPr sz="2200" dirty="0">
                <a:latin typeface="Times New Roman"/>
                <a:cs typeface="Times New Roman"/>
              </a:rPr>
              <a:t>prior</a:t>
            </a:r>
            <a:r>
              <a:rPr sz="2200" spc="-35" dirty="0">
                <a:latin typeface="Times New Roman"/>
                <a:cs typeface="Times New Roman"/>
              </a:rPr>
              <a:t> </a:t>
            </a:r>
            <a:r>
              <a:rPr sz="2200" spc="-10" dirty="0">
                <a:latin typeface="Times New Roman"/>
                <a:cs typeface="Times New Roman"/>
              </a:rPr>
              <a:t>knowledge</a:t>
            </a:r>
            <a:endParaRPr sz="2200" dirty="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35EFE-1E04-4ACC-6255-76A8E346D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43B45-332D-4109-F80B-22A6EA5C5C84}"/>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Agents in AI</a:t>
            </a:r>
          </a:p>
        </p:txBody>
      </p:sp>
      <p:sp>
        <p:nvSpPr>
          <p:cNvPr id="4" name="Content Placeholder 3">
            <a:extLst>
              <a:ext uri="{FF2B5EF4-FFF2-40B4-BE49-F238E27FC236}">
                <a16:creationId xmlns:a16="http://schemas.microsoft.com/office/drawing/2014/main" id="{6233484C-8004-7B55-1677-89588A715BD6}"/>
              </a:ext>
            </a:extLst>
          </p:cNvPr>
          <p:cNvSpPr>
            <a:spLocks noGrp="1"/>
          </p:cNvSpPr>
          <p:nvPr>
            <p:ph idx="1"/>
          </p:nvPr>
        </p:nvSpPr>
        <p:spPr>
          <a:xfrm>
            <a:off x="280219" y="827215"/>
            <a:ext cx="11557820" cy="5455598"/>
          </a:xfrm>
        </p:spPr>
        <p:txBody>
          <a:bodyPr>
            <a:noAutofit/>
          </a:bodyPr>
          <a:lstStyle/>
          <a:p>
            <a:pPr marL="0" indent="0" algn="just">
              <a:buNone/>
            </a:pPr>
            <a:r>
              <a:rPr lang="en-US" sz="2600" b="1" dirty="0">
                <a:solidFill>
                  <a:srgbClr val="0000FF"/>
                </a:solidFill>
                <a:latin typeface="Cambria" panose="02040503050406030204" pitchFamily="18" charset="0"/>
                <a:ea typeface="Cambria" panose="02040503050406030204" pitchFamily="18" charset="0"/>
              </a:rPr>
              <a:t>What are the benefits of using AI agents?</a:t>
            </a:r>
            <a:endParaRPr lang="en-US" sz="2600" b="0" i="0" dirty="0">
              <a:solidFill>
                <a:srgbClr val="333333"/>
              </a:solidFill>
              <a:effectLst/>
              <a:latin typeface="Cambria" panose="02040503050406030204" pitchFamily="18" charset="0"/>
              <a:ea typeface="Cambria" panose="02040503050406030204" pitchFamily="18" charset="0"/>
            </a:endParaRPr>
          </a:p>
          <a:p>
            <a:pPr algn="just">
              <a:spcBef>
                <a:spcPts val="0"/>
              </a:spcBef>
              <a:buNone/>
            </a:pPr>
            <a:r>
              <a:rPr lang="en-US" sz="2600" b="0" i="0" dirty="0">
                <a:effectLst/>
                <a:latin typeface="Cambria" panose="02040503050406030204" pitchFamily="18" charset="0"/>
                <a:ea typeface="Cambria" panose="02040503050406030204" pitchFamily="18" charset="0"/>
              </a:rPr>
              <a:t>AI agents can improve your business operations and your customers</a:t>
            </a:r>
          </a:p>
          <a:p>
            <a:pPr algn="just">
              <a:spcBef>
                <a:spcPts val="0"/>
              </a:spcBef>
              <a:buNone/>
            </a:pPr>
            <a:r>
              <a:rPr lang="en-US" sz="2600" b="0" i="0" dirty="0">
                <a:effectLst/>
                <a:latin typeface="Cambria" panose="02040503050406030204" pitchFamily="18" charset="0"/>
                <a:ea typeface="Cambria" panose="02040503050406030204" pitchFamily="18" charset="0"/>
              </a:rPr>
              <a:t>experiences.</a:t>
            </a:r>
          </a:p>
          <a:p>
            <a:pPr algn="just">
              <a:spcBef>
                <a:spcPts val="0"/>
              </a:spcBef>
              <a:buNone/>
            </a:pPr>
            <a:r>
              <a:rPr lang="en-US" sz="2600" b="1" i="0" dirty="0">
                <a:effectLst/>
                <a:latin typeface="Cambria" panose="02040503050406030204" pitchFamily="18" charset="0"/>
                <a:ea typeface="Cambria" panose="02040503050406030204" pitchFamily="18" charset="0"/>
              </a:rPr>
              <a:t>1. Improved productivity</a:t>
            </a:r>
          </a:p>
          <a:p>
            <a:pPr algn="just">
              <a:spcBef>
                <a:spcPts val="0"/>
              </a:spcBef>
              <a:buNone/>
            </a:pPr>
            <a:r>
              <a:rPr lang="en-US" sz="2600" b="0" i="0" dirty="0">
                <a:effectLst/>
                <a:latin typeface="Cambria" panose="02040503050406030204" pitchFamily="18" charset="0"/>
                <a:ea typeface="Cambria" panose="02040503050406030204" pitchFamily="18" charset="0"/>
              </a:rPr>
              <a:t>Business teams are more productive when they delegate repetitive tasks to AI</a:t>
            </a:r>
          </a:p>
          <a:p>
            <a:pPr algn="just">
              <a:spcBef>
                <a:spcPts val="0"/>
              </a:spcBef>
              <a:buNone/>
            </a:pPr>
            <a:r>
              <a:rPr lang="en-US" sz="2600" b="0" i="0" dirty="0">
                <a:effectLst/>
                <a:latin typeface="Cambria" panose="02040503050406030204" pitchFamily="18" charset="0"/>
                <a:ea typeface="Cambria" panose="02040503050406030204" pitchFamily="18" charset="0"/>
              </a:rPr>
              <a:t>agents. This way, they can divert their attention to mission-critical or creative </a:t>
            </a:r>
          </a:p>
          <a:p>
            <a:pPr algn="just">
              <a:spcBef>
                <a:spcPts val="0"/>
              </a:spcBef>
              <a:buNone/>
            </a:pPr>
            <a:r>
              <a:rPr lang="en-US" sz="2600" b="0" i="0" dirty="0">
                <a:effectLst/>
                <a:latin typeface="Cambria" panose="02040503050406030204" pitchFamily="18" charset="0"/>
                <a:ea typeface="Cambria" panose="02040503050406030204" pitchFamily="18" charset="0"/>
              </a:rPr>
              <a:t>activities, adding more value to their organization.</a:t>
            </a:r>
          </a:p>
          <a:p>
            <a:pPr algn="just">
              <a:spcBef>
                <a:spcPts val="0"/>
              </a:spcBef>
              <a:buNone/>
            </a:pPr>
            <a:r>
              <a:rPr lang="en-US" sz="2600" b="1" i="0" dirty="0">
                <a:effectLst/>
                <a:latin typeface="Cambria" panose="02040503050406030204" pitchFamily="18" charset="0"/>
                <a:ea typeface="Cambria" panose="02040503050406030204" pitchFamily="18" charset="0"/>
              </a:rPr>
              <a:t>2. Reduced costs</a:t>
            </a:r>
          </a:p>
          <a:p>
            <a:pPr algn="just">
              <a:spcBef>
                <a:spcPts val="0"/>
              </a:spcBef>
              <a:buNone/>
            </a:pPr>
            <a:r>
              <a:rPr lang="en-US" sz="2600" b="0" i="0" dirty="0">
                <a:effectLst/>
                <a:latin typeface="Cambria" panose="02040503050406030204" pitchFamily="18" charset="0"/>
                <a:ea typeface="Cambria" panose="02040503050406030204" pitchFamily="18" charset="0"/>
              </a:rPr>
              <a:t>Businesses can utilize intelligent agents to minimize unnecessary costs </a:t>
            </a:r>
          </a:p>
          <a:p>
            <a:pPr algn="just">
              <a:spcBef>
                <a:spcPts val="0"/>
              </a:spcBef>
              <a:buNone/>
            </a:pPr>
            <a:r>
              <a:rPr lang="en-US" sz="2600" b="0" i="0" dirty="0">
                <a:effectLst/>
                <a:latin typeface="Cambria" panose="02040503050406030204" pitchFamily="18" charset="0"/>
                <a:ea typeface="Cambria" panose="02040503050406030204" pitchFamily="18" charset="0"/>
              </a:rPr>
              <a:t>resulting from process inefficiencies, human errors, and manual processes. </a:t>
            </a:r>
          </a:p>
          <a:p>
            <a:pPr algn="just">
              <a:spcBef>
                <a:spcPts val="0"/>
              </a:spcBef>
              <a:buNone/>
            </a:pPr>
            <a:r>
              <a:rPr lang="en-US" sz="2600" b="1" i="0" dirty="0">
                <a:effectLst/>
                <a:latin typeface="Cambria" panose="02040503050406030204" pitchFamily="18" charset="0"/>
                <a:ea typeface="Cambria" panose="02040503050406030204" pitchFamily="18" charset="0"/>
              </a:rPr>
              <a:t>3.Informed decision-making</a:t>
            </a:r>
          </a:p>
          <a:p>
            <a:pPr algn="just">
              <a:spcBef>
                <a:spcPts val="0"/>
              </a:spcBef>
              <a:buNone/>
            </a:pPr>
            <a:r>
              <a:rPr lang="en-US" sz="2600" b="0" i="0" dirty="0">
                <a:effectLst/>
                <a:latin typeface="Cambria" panose="02040503050406030204" pitchFamily="18" charset="0"/>
                <a:ea typeface="Cambria" panose="02040503050406030204" pitchFamily="18" charset="0"/>
              </a:rPr>
              <a:t>Advanced intelligent agents have predictive capabilities and can collect and  </a:t>
            </a:r>
          </a:p>
          <a:p>
            <a:pPr algn="just">
              <a:spcBef>
                <a:spcPts val="0"/>
              </a:spcBef>
              <a:buNone/>
            </a:pPr>
            <a:r>
              <a:rPr lang="en-US" sz="2600" b="0" i="0" dirty="0">
                <a:effectLst/>
                <a:latin typeface="Cambria" panose="02040503050406030204" pitchFamily="18" charset="0"/>
                <a:ea typeface="Cambria" panose="02040503050406030204" pitchFamily="18" charset="0"/>
              </a:rPr>
              <a:t>process massive amounts of real-time data. </a:t>
            </a:r>
          </a:p>
          <a:p>
            <a:pPr algn="just">
              <a:spcBef>
                <a:spcPts val="0"/>
              </a:spcBef>
              <a:buNone/>
            </a:pPr>
            <a:r>
              <a:rPr lang="en-US" sz="2600" b="1" i="0" dirty="0">
                <a:effectLst/>
                <a:latin typeface="Cambria" panose="02040503050406030204" pitchFamily="18" charset="0"/>
                <a:ea typeface="Cambria" panose="02040503050406030204" pitchFamily="18" charset="0"/>
              </a:rPr>
              <a:t>For example</a:t>
            </a:r>
            <a:r>
              <a:rPr lang="en-US" sz="2600" b="0" i="0" dirty="0">
                <a:effectLst/>
                <a:latin typeface="Cambria" panose="02040503050406030204" pitchFamily="18" charset="0"/>
                <a:ea typeface="Cambria" panose="02040503050406030204" pitchFamily="18" charset="0"/>
              </a:rPr>
              <a:t>, you can use AI agents to analyze product demands in different </a:t>
            </a:r>
          </a:p>
          <a:p>
            <a:pPr algn="just">
              <a:spcBef>
                <a:spcPts val="0"/>
              </a:spcBef>
              <a:buNone/>
            </a:pPr>
            <a:r>
              <a:rPr lang="en-US" sz="2600" b="0" i="0" dirty="0">
                <a:effectLst/>
                <a:latin typeface="Cambria" panose="02040503050406030204" pitchFamily="18" charset="0"/>
                <a:ea typeface="Cambria" panose="02040503050406030204" pitchFamily="18" charset="0"/>
              </a:rPr>
              <a:t>market segments when running an ad campaign.</a:t>
            </a:r>
          </a:p>
        </p:txBody>
      </p:sp>
      <p:sp>
        <p:nvSpPr>
          <p:cNvPr id="6" name="Date Placeholder 5">
            <a:extLst>
              <a:ext uri="{FF2B5EF4-FFF2-40B4-BE49-F238E27FC236}">
                <a16:creationId xmlns:a16="http://schemas.microsoft.com/office/drawing/2014/main" id="{295C31F3-FD7A-0CD1-E3FC-D0E63FDFB37A}"/>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E0AC388A-EA76-34ED-6106-F183EE54FDB1}"/>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9C09231D-C4E0-3242-2E01-2391353735BA}"/>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B89974A-62F3-F434-6D3C-102C09A4432A}"/>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41</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36268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6034-C0C9-17E8-A8E5-4CDD778DCC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CFB12B-15C2-667E-D820-51266E721E08}"/>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AI Agents Architecture</a:t>
            </a:r>
          </a:p>
        </p:txBody>
      </p:sp>
      <p:sp>
        <p:nvSpPr>
          <p:cNvPr id="4" name="Content Placeholder 3">
            <a:extLst>
              <a:ext uri="{FF2B5EF4-FFF2-40B4-BE49-F238E27FC236}">
                <a16:creationId xmlns:a16="http://schemas.microsoft.com/office/drawing/2014/main" id="{DCD071E9-7A84-32BA-F6B5-9A31D8DF12AA}"/>
              </a:ext>
            </a:extLst>
          </p:cNvPr>
          <p:cNvSpPr>
            <a:spLocks noGrp="1"/>
          </p:cNvSpPr>
          <p:nvPr>
            <p:ph idx="1"/>
          </p:nvPr>
        </p:nvSpPr>
        <p:spPr>
          <a:xfrm>
            <a:off x="280219" y="827215"/>
            <a:ext cx="11073581" cy="5203569"/>
          </a:xfrm>
        </p:spPr>
        <p:txBody>
          <a:bodyPr>
            <a:normAutofit fontScale="92500" lnSpcReduction="10000"/>
          </a:bodyPr>
          <a:lstStyle/>
          <a:p>
            <a:pPr marL="0" indent="0" algn="just">
              <a:buNone/>
            </a:pPr>
            <a:r>
              <a:rPr lang="en-US" sz="3000" b="1" dirty="0">
                <a:solidFill>
                  <a:srgbClr val="0000FF"/>
                </a:solidFill>
                <a:latin typeface="Cambria" panose="02040503050406030204" pitchFamily="18" charset="0"/>
                <a:ea typeface="Cambria" panose="02040503050406030204" pitchFamily="18" charset="0"/>
              </a:rPr>
              <a:t>AI Agent’s Architecture</a:t>
            </a:r>
          </a:p>
          <a:p>
            <a:pPr marL="0" indent="0" algn="just">
              <a:buNone/>
            </a:pPr>
            <a:r>
              <a:rPr lang="en-US" b="1" dirty="0">
                <a:latin typeface="Cambria" panose="02040503050406030204" pitchFamily="18" charset="0"/>
                <a:ea typeface="Cambria" panose="02040503050406030204" pitchFamily="18" charset="0"/>
              </a:rPr>
              <a:t>An AI agent's architecture consists of two main components: </a:t>
            </a:r>
          </a:p>
          <a:p>
            <a:pPr marL="0" indent="0" algn="just">
              <a:buNone/>
            </a:pPr>
            <a:r>
              <a:rPr lang="en-US" b="1" dirty="0">
                <a:latin typeface="Cambria" panose="02040503050406030204" pitchFamily="18" charset="0"/>
                <a:ea typeface="Cambria" panose="02040503050406030204" pitchFamily="18" charset="0"/>
              </a:rPr>
              <a:t>the software architecture (how the agent is structured) and </a:t>
            </a:r>
          </a:p>
          <a:p>
            <a:pPr marL="0" indent="0" algn="just">
              <a:buNone/>
            </a:pPr>
            <a:r>
              <a:rPr lang="en-US" b="1" dirty="0">
                <a:latin typeface="Cambria" panose="02040503050406030204" pitchFamily="18" charset="0"/>
                <a:ea typeface="Cambria" panose="02040503050406030204" pitchFamily="18" charset="0"/>
              </a:rPr>
              <a:t>the agent program (the algorithms that drive decision-making).</a:t>
            </a:r>
          </a:p>
          <a:p>
            <a:pPr marL="0" indent="0" algn="just">
              <a:buNone/>
            </a:pPr>
            <a:r>
              <a:rPr lang="en-US" dirty="0">
                <a:latin typeface="Cambria" panose="02040503050406030204" pitchFamily="18" charset="0"/>
                <a:ea typeface="Cambria" panose="02040503050406030204" pitchFamily="18" charset="0"/>
              </a:rPr>
              <a:t>AI agents differ from AI assistants and bots primarily in their level of autonomy and learning capabilities.</a:t>
            </a:r>
          </a:p>
          <a:p>
            <a:pPr marL="0" indent="0" algn="just">
              <a:buNone/>
            </a:pPr>
            <a:r>
              <a:rPr lang="en-US" b="1" dirty="0">
                <a:latin typeface="Cambria" panose="02040503050406030204" pitchFamily="18" charset="0"/>
                <a:ea typeface="Cambria" panose="02040503050406030204" pitchFamily="18" charset="0"/>
              </a:rPr>
              <a:t>AI agents typically incorporate several functional modules that work together:</a:t>
            </a:r>
          </a:p>
          <a:p>
            <a:pPr marL="514350" indent="-514350" algn="just">
              <a:buFont typeface="+mj-lt"/>
              <a:buAutoNum type="arabicPeriod"/>
            </a:pPr>
            <a:r>
              <a:rPr lang="en-US" b="1" dirty="0">
                <a:latin typeface="Cambria" panose="02040503050406030204" pitchFamily="18" charset="0"/>
                <a:ea typeface="Cambria" panose="02040503050406030204" pitchFamily="18" charset="0"/>
              </a:rPr>
              <a:t>Profiling module: </a:t>
            </a:r>
            <a:r>
              <a:rPr lang="en-US" dirty="0">
                <a:latin typeface="Cambria" panose="02040503050406030204" pitchFamily="18" charset="0"/>
                <a:ea typeface="Cambria" panose="02040503050406030204" pitchFamily="18" charset="0"/>
              </a:rPr>
              <a:t>Collects and processes environmental data</a:t>
            </a:r>
          </a:p>
          <a:p>
            <a:pPr marL="514350" indent="-514350" algn="just">
              <a:buFont typeface="+mj-lt"/>
              <a:buAutoNum type="arabicPeriod"/>
            </a:pPr>
            <a:r>
              <a:rPr lang="en-US" b="1" dirty="0">
                <a:latin typeface="Cambria" panose="02040503050406030204" pitchFamily="18" charset="0"/>
                <a:ea typeface="Cambria" panose="02040503050406030204" pitchFamily="18" charset="0"/>
              </a:rPr>
              <a:t>Memory module: </a:t>
            </a:r>
            <a:r>
              <a:rPr lang="en-US" dirty="0">
                <a:latin typeface="Cambria" panose="02040503050406030204" pitchFamily="18" charset="0"/>
                <a:ea typeface="Cambria" panose="02040503050406030204" pitchFamily="18" charset="0"/>
              </a:rPr>
              <a:t>Stores experiences, facts, and rules</a:t>
            </a:r>
          </a:p>
          <a:p>
            <a:pPr marL="514350" indent="-514350" algn="just">
              <a:buFont typeface="+mj-lt"/>
              <a:buAutoNum type="arabicPeriod"/>
            </a:pPr>
            <a:r>
              <a:rPr lang="en-US" b="1" dirty="0">
                <a:latin typeface="Cambria" panose="02040503050406030204" pitchFamily="18" charset="0"/>
                <a:ea typeface="Cambria" panose="02040503050406030204" pitchFamily="18" charset="0"/>
              </a:rPr>
              <a:t>Planning module: </a:t>
            </a:r>
            <a:r>
              <a:rPr lang="en-US" dirty="0">
                <a:latin typeface="Cambria" panose="02040503050406030204" pitchFamily="18" charset="0"/>
                <a:ea typeface="Cambria" panose="02040503050406030204" pitchFamily="18" charset="0"/>
              </a:rPr>
              <a:t>Determines actions to achieve goals</a:t>
            </a:r>
          </a:p>
          <a:p>
            <a:pPr marL="514350" indent="-514350" algn="just">
              <a:buFont typeface="+mj-lt"/>
              <a:buAutoNum type="arabicPeriod"/>
            </a:pPr>
            <a:r>
              <a:rPr lang="en-US" b="1" dirty="0">
                <a:latin typeface="Cambria" panose="02040503050406030204" pitchFamily="18" charset="0"/>
                <a:ea typeface="Cambria" panose="02040503050406030204" pitchFamily="18" charset="0"/>
              </a:rPr>
              <a:t>Action module: </a:t>
            </a:r>
            <a:r>
              <a:rPr lang="en-US" dirty="0">
                <a:latin typeface="Cambria" panose="02040503050406030204" pitchFamily="18" charset="0"/>
                <a:ea typeface="Cambria" panose="02040503050406030204" pitchFamily="18" charset="0"/>
              </a:rPr>
              <a:t>Executes decisions in the environment</a:t>
            </a: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18FAE454-CCBE-AEA6-07FC-988216EF0E75}"/>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B9E22600-A397-461A-3EDA-EC417535862D}"/>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9D580885-7A49-5B35-AA0F-C584F32E2100}"/>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8EE0258-08E1-80F2-AECB-6E8D42EFF787}"/>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43</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32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262E1-33ED-BEB8-A7CA-C1EC72C33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68056F-AE0C-FC43-F96A-8CE46F1F2FB8}"/>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AI Agents Architecture</a:t>
            </a:r>
          </a:p>
        </p:txBody>
      </p:sp>
      <p:sp>
        <p:nvSpPr>
          <p:cNvPr id="4" name="Content Placeholder 3">
            <a:extLst>
              <a:ext uri="{FF2B5EF4-FFF2-40B4-BE49-F238E27FC236}">
                <a16:creationId xmlns:a16="http://schemas.microsoft.com/office/drawing/2014/main" id="{C3EA6894-0237-57A8-A94D-DF61A19B6B62}"/>
              </a:ext>
            </a:extLst>
          </p:cNvPr>
          <p:cNvSpPr>
            <a:spLocks noGrp="1"/>
          </p:cNvSpPr>
          <p:nvPr>
            <p:ph idx="1"/>
          </p:nvPr>
        </p:nvSpPr>
        <p:spPr>
          <a:xfrm>
            <a:off x="280219" y="827215"/>
            <a:ext cx="11073581" cy="5203569"/>
          </a:xfrm>
        </p:spPr>
        <p:txBody>
          <a:bodyPr>
            <a:normAutofit/>
          </a:bodyPr>
          <a:lstStyle/>
          <a:p>
            <a:pPr marL="0" indent="0" algn="just">
              <a:buNone/>
            </a:pPr>
            <a:r>
              <a:rPr lang="en-US" sz="3000" b="1" dirty="0">
                <a:solidFill>
                  <a:srgbClr val="0000FF"/>
                </a:solidFill>
                <a:latin typeface="Cambria" panose="02040503050406030204" pitchFamily="18" charset="0"/>
                <a:ea typeface="Cambria" panose="02040503050406030204" pitchFamily="18" charset="0"/>
              </a:rPr>
              <a:t>AI Agent’s Architecture</a:t>
            </a:r>
          </a:p>
          <a:p>
            <a:pPr marL="0" indent="0" algn="just">
              <a:buNone/>
            </a:pPr>
            <a:r>
              <a:rPr lang="en-US" b="1" dirty="0">
                <a:latin typeface="Cambria" panose="02040503050406030204" pitchFamily="18" charset="0"/>
                <a:ea typeface="Cambria" panose="02040503050406030204" pitchFamily="18" charset="0"/>
              </a:rPr>
              <a:t>AI Agent Architectures examine the complex structures that shape how machines perceive, reason, and act in their environments in the pursuit of autonomous intelligence. </a:t>
            </a:r>
          </a:p>
          <a:p>
            <a:pPr marL="0" indent="0" algn="just">
              <a:buNone/>
            </a:pPr>
            <a:r>
              <a:rPr lang="en-US" dirty="0">
                <a:latin typeface="Cambria" panose="02040503050406030204" pitchFamily="18" charset="0"/>
                <a:ea typeface="Cambria" panose="02040503050406030204" pitchFamily="18" charset="0"/>
              </a:rPr>
              <a:t>An intelligent agent system's basic components and interactions are outlined in an AI agent architecture, which functions as a conceptual design.</a:t>
            </a:r>
          </a:p>
          <a:p>
            <a:pPr marL="0" indent="0" algn="just">
              <a:buNone/>
            </a:pPr>
            <a:r>
              <a:rPr lang="en-US" b="1" dirty="0">
                <a:latin typeface="Cambria" panose="02040503050406030204" pitchFamily="18" charset="0"/>
                <a:ea typeface="Cambria" panose="02040503050406030204" pitchFamily="18" charset="0"/>
              </a:rPr>
              <a:t>Agent architectures are important because they provide a methodical way to design and evaluate complex AI systems, enabling scientists and engineers to build agents with certain features and functions.</a:t>
            </a:r>
          </a:p>
        </p:txBody>
      </p:sp>
      <p:sp>
        <p:nvSpPr>
          <p:cNvPr id="6" name="Date Placeholder 5">
            <a:extLst>
              <a:ext uri="{FF2B5EF4-FFF2-40B4-BE49-F238E27FC236}">
                <a16:creationId xmlns:a16="http://schemas.microsoft.com/office/drawing/2014/main" id="{1F8CECD8-00F7-52F6-7450-D1C48895C5F0}"/>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6ACEAA7F-F608-ED2D-3374-14783FE05F08}"/>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96CC826A-CE91-7AFA-80F2-97DDC66864CB}"/>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B2FF7989-F41C-8572-FE79-F844951C7F15}"/>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44</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49024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3332" y="1182346"/>
            <a:ext cx="3943350" cy="619016"/>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dirty="0"/>
              <a:t>AI</a:t>
            </a:r>
            <a:r>
              <a:rPr spc="-4" dirty="0"/>
              <a:t> </a:t>
            </a:r>
            <a:r>
              <a:rPr spc="-8" dirty="0"/>
              <a:t>Architecture</a:t>
            </a:r>
          </a:p>
        </p:txBody>
      </p:sp>
      <p:sp>
        <p:nvSpPr>
          <p:cNvPr id="3" name="object 3"/>
          <p:cNvSpPr txBox="1"/>
          <p:nvPr/>
        </p:nvSpPr>
        <p:spPr>
          <a:xfrm>
            <a:off x="3353992" y="2881313"/>
            <a:ext cx="1011079" cy="240450"/>
          </a:xfrm>
          <a:prstGeom prst="rect">
            <a:avLst/>
          </a:prstGeom>
        </p:spPr>
        <p:txBody>
          <a:bodyPr vert="horz" wrap="square" lIns="0" tIns="9525" rIns="0" bIns="0" rtlCol="0">
            <a:spAutoFit/>
          </a:bodyPr>
          <a:lstStyle/>
          <a:p>
            <a:pPr marL="9525">
              <a:spcBef>
                <a:spcPts val="75"/>
              </a:spcBef>
            </a:pPr>
            <a:r>
              <a:rPr sz="1500" b="1" dirty="0">
                <a:latin typeface="Arial"/>
                <a:cs typeface="Arial"/>
              </a:rPr>
              <a:t>Real</a:t>
            </a:r>
            <a:r>
              <a:rPr sz="1500" b="1" spc="-11" dirty="0">
                <a:latin typeface="Arial"/>
                <a:cs typeface="Arial"/>
              </a:rPr>
              <a:t> </a:t>
            </a:r>
            <a:r>
              <a:rPr sz="1500" b="1" spc="-8" dirty="0">
                <a:latin typeface="Arial"/>
                <a:cs typeface="Arial"/>
              </a:rPr>
              <a:t>World</a:t>
            </a:r>
            <a:endParaRPr sz="1500">
              <a:latin typeface="Arial"/>
              <a:cs typeface="Arial"/>
            </a:endParaRPr>
          </a:p>
        </p:txBody>
      </p:sp>
      <p:grpSp>
        <p:nvGrpSpPr>
          <p:cNvPr id="4" name="object 4"/>
          <p:cNvGrpSpPr/>
          <p:nvPr/>
        </p:nvGrpSpPr>
        <p:grpSpPr>
          <a:xfrm>
            <a:off x="3295649" y="2400301"/>
            <a:ext cx="5957888" cy="3271838"/>
            <a:chOff x="838199" y="2057401"/>
            <a:chExt cx="7943850" cy="4362450"/>
          </a:xfrm>
        </p:grpSpPr>
        <p:pic>
          <p:nvPicPr>
            <p:cNvPr id="5" name="object 5"/>
            <p:cNvPicPr/>
            <p:nvPr/>
          </p:nvPicPr>
          <p:blipFill>
            <a:blip r:embed="rId2" cstate="print"/>
            <a:stretch>
              <a:fillRect/>
            </a:stretch>
          </p:blipFill>
          <p:spPr>
            <a:xfrm>
              <a:off x="838199" y="3048001"/>
              <a:ext cx="1219200" cy="2971798"/>
            </a:xfrm>
            <a:prstGeom prst="rect">
              <a:avLst/>
            </a:prstGeom>
          </p:spPr>
        </p:pic>
        <p:sp>
          <p:nvSpPr>
            <p:cNvPr id="6" name="object 6"/>
            <p:cNvSpPr/>
            <p:nvPr/>
          </p:nvSpPr>
          <p:spPr>
            <a:xfrm>
              <a:off x="3505200" y="3124200"/>
              <a:ext cx="5257800" cy="3276600"/>
            </a:xfrm>
            <a:custGeom>
              <a:avLst/>
              <a:gdLst/>
              <a:ahLst/>
              <a:cxnLst/>
              <a:rect l="l" t="t" r="r" b="b"/>
              <a:pathLst>
                <a:path w="5257800" h="3276600">
                  <a:moveTo>
                    <a:pt x="0" y="0"/>
                  </a:moveTo>
                  <a:lnTo>
                    <a:pt x="5257799" y="0"/>
                  </a:lnTo>
                  <a:lnTo>
                    <a:pt x="5257799" y="3276599"/>
                  </a:lnTo>
                  <a:lnTo>
                    <a:pt x="0" y="3276599"/>
                  </a:lnTo>
                  <a:lnTo>
                    <a:pt x="0" y="0"/>
                  </a:lnTo>
                  <a:close/>
                </a:path>
              </a:pathLst>
            </a:custGeom>
            <a:ln w="38099">
              <a:solidFill>
                <a:srgbClr val="000000"/>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571999" y="2057401"/>
              <a:ext cx="1965323" cy="1111250"/>
            </a:xfrm>
            <a:prstGeom prst="rect">
              <a:avLst/>
            </a:prstGeom>
          </p:spPr>
        </p:pic>
        <p:sp>
          <p:nvSpPr>
            <p:cNvPr id="8" name="object 8"/>
            <p:cNvSpPr/>
            <p:nvPr/>
          </p:nvSpPr>
          <p:spPr>
            <a:xfrm>
              <a:off x="1905000" y="3733800"/>
              <a:ext cx="1943100" cy="0"/>
            </a:xfrm>
            <a:custGeom>
              <a:avLst/>
              <a:gdLst/>
              <a:ahLst/>
              <a:cxnLst/>
              <a:rect l="l" t="t" r="r" b="b"/>
              <a:pathLst>
                <a:path w="1943100">
                  <a:moveTo>
                    <a:pt x="0" y="0"/>
                  </a:moveTo>
                  <a:lnTo>
                    <a:pt x="1943099" y="0"/>
                  </a:lnTo>
                </a:path>
              </a:pathLst>
            </a:custGeom>
            <a:ln w="38099">
              <a:solidFill>
                <a:srgbClr val="000000"/>
              </a:solidFill>
            </a:ln>
          </p:spPr>
          <p:txBody>
            <a:bodyPr wrap="square" lIns="0" tIns="0" rIns="0" bIns="0" rtlCol="0"/>
            <a:lstStyle/>
            <a:p>
              <a:endParaRPr/>
            </a:p>
          </p:txBody>
        </p:sp>
        <p:sp>
          <p:nvSpPr>
            <p:cNvPr id="9" name="object 9"/>
            <p:cNvSpPr/>
            <p:nvPr/>
          </p:nvSpPr>
          <p:spPr>
            <a:xfrm>
              <a:off x="3771900" y="3676650"/>
              <a:ext cx="114300" cy="114300"/>
            </a:xfrm>
            <a:custGeom>
              <a:avLst/>
              <a:gdLst/>
              <a:ahLst/>
              <a:cxnLst/>
              <a:rect l="l" t="t" r="r" b="b"/>
              <a:pathLst>
                <a:path w="114300" h="114300">
                  <a:moveTo>
                    <a:pt x="0" y="0"/>
                  </a:moveTo>
                  <a:lnTo>
                    <a:pt x="0" y="114300"/>
                  </a:lnTo>
                  <a:lnTo>
                    <a:pt x="114300" y="57150"/>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1943100" y="5867400"/>
              <a:ext cx="1943100" cy="0"/>
            </a:xfrm>
            <a:custGeom>
              <a:avLst/>
              <a:gdLst/>
              <a:ahLst/>
              <a:cxnLst/>
              <a:rect l="l" t="t" r="r" b="b"/>
              <a:pathLst>
                <a:path w="1943100">
                  <a:moveTo>
                    <a:pt x="1943099" y="0"/>
                  </a:moveTo>
                  <a:lnTo>
                    <a:pt x="0" y="0"/>
                  </a:lnTo>
                </a:path>
              </a:pathLst>
            </a:custGeom>
            <a:ln w="38099">
              <a:solidFill>
                <a:srgbClr val="000000"/>
              </a:solidFill>
            </a:ln>
          </p:spPr>
          <p:txBody>
            <a:bodyPr wrap="square" lIns="0" tIns="0" rIns="0" bIns="0" rtlCol="0"/>
            <a:lstStyle/>
            <a:p>
              <a:endParaRPr/>
            </a:p>
          </p:txBody>
        </p:sp>
        <p:sp>
          <p:nvSpPr>
            <p:cNvPr id="11" name="object 11"/>
            <p:cNvSpPr/>
            <p:nvPr/>
          </p:nvSpPr>
          <p:spPr>
            <a:xfrm>
              <a:off x="1905000" y="5810251"/>
              <a:ext cx="114300" cy="114300"/>
            </a:xfrm>
            <a:custGeom>
              <a:avLst/>
              <a:gdLst/>
              <a:ahLst/>
              <a:cxnLst/>
              <a:rect l="l" t="t" r="r" b="b"/>
              <a:pathLst>
                <a:path w="114300" h="114300">
                  <a:moveTo>
                    <a:pt x="114300" y="0"/>
                  </a:moveTo>
                  <a:lnTo>
                    <a:pt x="0" y="57150"/>
                  </a:lnTo>
                  <a:lnTo>
                    <a:pt x="114300" y="114300"/>
                  </a:lnTo>
                  <a:lnTo>
                    <a:pt x="114300"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5354240" y="2881313"/>
            <a:ext cx="559118" cy="240450"/>
          </a:xfrm>
          <a:prstGeom prst="rect">
            <a:avLst/>
          </a:prstGeom>
        </p:spPr>
        <p:txBody>
          <a:bodyPr vert="horz" wrap="square" lIns="0" tIns="9525" rIns="0" bIns="0" rtlCol="0">
            <a:spAutoFit/>
          </a:bodyPr>
          <a:lstStyle/>
          <a:p>
            <a:pPr marL="9525">
              <a:spcBef>
                <a:spcPts val="75"/>
              </a:spcBef>
            </a:pPr>
            <a:r>
              <a:rPr sz="1500" b="1" spc="-8" dirty="0">
                <a:latin typeface="Arial"/>
                <a:cs typeface="Arial"/>
              </a:rPr>
              <a:t>Agent</a:t>
            </a:r>
            <a:endParaRPr sz="1500">
              <a:latin typeface="Arial"/>
              <a:cs typeface="Arial"/>
            </a:endParaRPr>
          </a:p>
        </p:txBody>
      </p:sp>
      <p:sp>
        <p:nvSpPr>
          <p:cNvPr id="13" name="object 13"/>
          <p:cNvSpPr txBox="1"/>
          <p:nvPr/>
        </p:nvSpPr>
        <p:spPr>
          <a:xfrm>
            <a:off x="4268391" y="3338513"/>
            <a:ext cx="718185" cy="240450"/>
          </a:xfrm>
          <a:prstGeom prst="rect">
            <a:avLst/>
          </a:prstGeom>
        </p:spPr>
        <p:txBody>
          <a:bodyPr vert="horz" wrap="square" lIns="0" tIns="9525" rIns="0" bIns="0" rtlCol="0">
            <a:spAutoFit/>
          </a:bodyPr>
          <a:lstStyle/>
          <a:p>
            <a:pPr marL="9525">
              <a:spcBef>
                <a:spcPts val="75"/>
              </a:spcBef>
            </a:pPr>
            <a:r>
              <a:rPr sz="1500" spc="-8" dirty="0">
                <a:latin typeface="Arial MT"/>
                <a:cs typeface="Arial MT"/>
              </a:rPr>
              <a:t>Sensors</a:t>
            </a:r>
            <a:endParaRPr sz="1500">
              <a:latin typeface="Arial MT"/>
              <a:cs typeface="Arial MT"/>
            </a:endParaRPr>
          </a:p>
        </p:txBody>
      </p:sp>
      <p:sp>
        <p:nvSpPr>
          <p:cNvPr id="14" name="object 14"/>
          <p:cNvSpPr txBox="1"/>
          <p:nvPr/>
        </p:nvSpPr>
        <p:spPr>
          <a:xfrm>
            <a:off x="4269584" y="4938713"/>
            <a:ext cx="767239" cy="240450"/>
          </a:xfrm>
          <a:prstGeom prst="rect">
            <a:avLst/>
          </a:prstGeom>
        </p:spPr>
        <p:txBody>
          <a:bodyPr vert="horz" wrap="square" lIns="0" tIns="9525" rIns="0" bIns="0" rtlCol="0">
            <a:spAutoFit/>
          </a:bodyPr>
          <a:lstStyle/>
          <a:p>
            <a:pPr marL="9525">
              <a:spcBef>
                <a:spcPts val="75"/>
              </a:spcBef>
            </a:pPr>
            <a:r>
              <a:rPr sz="1500" spc="-8" dirty="0">
                <a:latin typeface="Arial MT"/>
                <a:cs typeface="Arial MT"/>
              </a:rPr>
              <a:t>Effectors</a:t>
            </a:r>
            <a:endParaRPr sz="1500">
              <a:latin typeface="Arial MT"/>
              <a:cs typeface="Arial MT"/>
            </a:endParaRPr>
          </a:p>
        </p:txBody>
      </p:sp>
      <p:sp>
        <p:nvSpPr>
          <p:cNvPr id="15" name="object 15"/>
          <p:cNvSpPr txBox="1"/>
          <p:nvPr/>
        </p:nvSpPr>
        <p:spPr>
          <a:xfrm>
            <a:off x="6496050" y="4114802"/>
            <a:ext cx="1600200" cy="548227"/>
          </a:xfrm>
          <a:prstGeom prst="rect">
            <a:avLst/>
          </a:prstGeom>
          <a:ln w="28574">
            <a:solidFill>
              <a:srgbClr val="000000"/>
            </a:solidFill>
          </a:ln>
        </p:spPr>
        <p:txBody>
          <a:bodyPr vert="horz" wrap="square" lIns="0" tIns="85725" rIns="0" bIns="0" rtlCol="0">
            <a:spAutoFit/>
          </a:bodyPr>
          <a:lstStyle/>
          <a:p>
            <a:pPr marL="49054" marR="51911" indent="200025">
              <a:spcBef>
                <a:spcPts val="675"/>
              </a:spcBef>
            </a:pPr>
            <a:r>
              <a:rPr sz="1500" dirty="0">
                <a:latin typeface="Arial MT"/>
                <a:cs typeface="Arial MT"/>
              </a:rPr>
              <a:t>Reasoning </a:t>
            </a:r>
            <a:r>
              <a:rPr sz="1500" spc="-38" dirty="0">
                <a:latin typeface="Arial MT"/>
                <a:cs typeface="Arial MT"/>
              </a:rPr>
              <a:t>&amp; </a:t>
            </a:r>
            <a:r>
              <a:rPr sz="1500" dirty="0">
                <a:latin typeface="Arial MT"/>
                <a:cs typeface="Arial MT"/>
              </a:rPr>
              <a:t>Decisions</a:t>
            </a:r>
            <a:r>
              <a:rPr sz="1500" spc="-11" dirty="0">
                <a:latin typeface="Arial MT"/>
                <a:cs typeface="Arial MT"/>
              </a:rPr>
              <a:t> </a:t>
            </a:r>
            <a:r>
              <a:rPr sz="1500" spc="-8" dirty="0">
                <a:latin typeface="Arial MT"/>
                <a:cs typeface="Arial MT"/>
              </a:rPr>
              <a:t>Making</a:t>
            </a:r>
            <a:endParaRPr sz="1500">
              <a:latin typeface="Arial MT"/>
              <a:cs typeface="Arial MT"/>
            </a:endParaRPr>
          </a:p>
        </p:txBody>
      </p:sp>
      <p:sp>
        <p:nvSpPr>
          <p:cNvPr id="16" name="object 16"/>
          <p:cNvSpPr/>
          <p:nvPr/>
        </p:nvSpPr>
        <p:spPr>
          <a:xfrm>
            <a:off x="5581650" y="3257550"/>
            <a:ext cx="1657350" cy="742950"/>
          </a:xfrm>
          <a:custGeom>
            <a:avLst/>
            <a:gdLst/>
            <a:ahLst/>
            <a:cxnLst/>
            <a:rect l="l" t="t" r="r" b="b"/>
            <a:pathLst>
              <a:path w="2209800" h="990600">
                <a:moveTo>
                  <a:pt x="0" y="495300"/>
                </a:moveTo>
                <a:lnTo>
                  <a:pt x="7433" y="437537"/>
                </a:lnTo>
                <a:lnTo>
                  <a:pt x="29181" y="381732"/>
                </a:lnTo>
                <a:lnTo>
                  <a:pt x="64414" y="328255"/>
                </a:lnTo>
                <a:lnTo>
                  <a:pt x="112303" y="277479"/>
                </a:lnTo>
                <a:lnTo>
                  <a:pt x="172019" y="229775"/>
                </a:lnTo>
                <a:lnTo>
                  <a:pt x="206053" y="207191"/>
                </a:lnTo>
                <a:lnTo>
                  <a:pt x="242734" y="185515"/>
                </a:lnTo>
                <a:lnTo>
                  <a:pt x="281956" y="164792"/>
                </a:lnTo>
                <a:lnTo>
                  <a:pt x="323617" y="145070"/>
                </a:lnTo>
                <a:lnTo>
                  <a:pt x="367613" y="126394"/>
                </a:lnTo>
                <a:lnTo>
                  <a:pt x="413841" y="108811"/>
                </a:lnTo>
                <a:lnTo>
                  <a:pt x="462196" y="92369"/>
                </a:lnTo>
                <a:lnTo>
                  <a:pt x="512576" y="77112"/>
                </a:lnTo>
                <a:lnTo>
                  <a:pt x="564876" y="63088"/>
                </a:lnTo>
                <a:lnTo>
                  <a:pt x="618992" y="50342"/>
                </a:lnTo>
                <a:lnTo>
                  <a:pt x="674823" y="38923"/>
                </a:lnTo>
                <a:lnTo>
                  <a:pt x="732262" y="28875"/>
                </a:lnTo>
                <a:lnTo>
                  <a:pt x="791208" y="20245"/>
                </a:lnTo>
                <a:lnTo>
                  <a:pt x="851556" y="13081"/>
                </a:lnTo>
                <a:lnTo>
                  <a:pt x="913203" y="7427"/>
                </a:lnTo>
                <a:lnTo>
                  <a:pt x="976045" y="3332"/>
                </a:lnTo>
                <a:lnTo>
                  <a:pt x="1039978" y="840"/>
                </a:lnTo>
                <a:lnTo>
                  <a:pt x="1104900" y="0"/>
                </a:lnTo>
                <a:lnTo>
                  <a:pt x="1169821" y="840"/>
                </a:lnTo>
                <a:lnTo>
                  <a:pt x="1233754" y="3332"/>
                </a:lnTo>
                <a:lnTo>
                  <a:pt x="1296596" y="7427"/>
                </a:lnTo>
                <a:lnTo>
                  <a:pt x="1358243" y="13081"/>
                </a:lnTo>
                <a:lnTo>
                  <a:pt x="1418591" y="20245"/>
                </a:lnTo>
                <a:lnTo>
                  <a:pt x="1477537" y="28875"/>
                </a:lnTo>
                <a:lnTo>
                  <a:pt x="1534976" y="38923"/>
                </a:lnTo>
                <a:lnTo>
                  <a:pt x="1590806" y="50342"/>
                </a:lnTo>
                <a:lnTo>
                  <a:pt x="1644923" y="63088"/>
                </a:lnTo>
                <a:lnTo>
                  <a:pt x="1697223" y="77112"/>
                </a:lnTo>
                <a:lnTo>
                  <a:pt x="1747603" y="92369"/>
                </a:lnTo>
                <a:lnTo>
                  <a:pt x="1795958" y="108811"/>
                </a:lnTo>
                <a:lnTo>
                  <a:pt x="1842185" y="126394"/>
                </a:lnTo>
                <a:lnTo>
                  <a:pt x="1886182" y="145070"/>
                </a:lnTo>
                <a:lnTo>
                  <a:pt x="1927843" y="164792"/>
                </a:lnTo>
                <a:lnTo>
                  <a:pt x="1967065" y="185515"/>
                </a:lnTo>
                <a:lnTo>
                  <a:pt x="2003745" y="207191"/>
                </a:lnTo>
                <a:lnTo>
                  <a:pt x="2037780" y="229775"/>
                </a:lnTo>
                <a:lnTo>
                  <a:pt x="2069064" y="253220"/>
                </a:lnTo>
                <a:lnTo>
                  <a:pt x="2122971" y="302506"/>
                </a:lnTo>
                <a:lnTo>
                  <a:pt x="2164636" y="354679"/>
                </a:lnTo>
                <a:lnTo>
                  <a:pt x="2193230" y="409367"/>
                </a:lnTo>
                <a:lnTo>
                  <a:pt x="2207924" y="466197"/>
                </a:lnTo>
                <a:lnTo>
                  <a:pt x="2209799" y="495300"/>
                </a:lnTo>
                <a:lnTo>
                  <a:pt x="2207924" y="524402"/>
                </a:lnTo>
                <a:lnTo>
                  <a:pt x="2193230" y="581232"/>
                </a:lnTo>
                <a:lnTo>
                  <a:pt x="2164636" y="635920"/>
                </a:lnTo>
                <a:lnTo>
                  <a:pt x="2122971" y="688093"/>
                </a:lnTo>
                <a:lnTo>
                  <a:pt x="2069064" y="737379"/>
                </a:lnTo>
                <a:lnTo>
                  <a:pt x="2037780" y="760824"/>
                </a:lnTo>
                <a:lnTo>
                  <a:pt x="2003745" y="783408"/>
                </a:lnTo>
                <a:lnTo>
                  <a:pt x="1967065" y="805084"/>
                </a:lnTo>
                <a:lnTo>
                  <a:pt x="1927843" y="825807"/>
                </a:lnTo>
                <a:lnTo>
                  <a:pt x="1886182" y="845529"/>
                </a:lnTo>
                <a:lnTo>
                  <a:pt x="1842185" y="864205"/>
                </a:lnTo>
                <a:lnTo>
                  <a:pt x="1795958" y="881788"/>
                </a:lnTo>
                <a:lnTo>
                  <a:pt x="1747603" y="898230"/>
                </a:lnTo>
                <a:lnTo>
                  <a:pt x="1697223" y="913487"/>
                </a:lnTo>
                <a:lnTo>
                  <a:pt x="1644923" y="927511"/>
                </a:lnTo>
                <a:lnTo>
                  <a:pt x="1590806" y="940257"/>
                </a:lnTo>
                <a:lnTo>
                  <a:pt x="1534976" y="951676"/>
                </a:lnTo>
                <a:lnTo>
                  <a:pt x="1477537" y="961724"/>
                </a:lnTo>
                <a:lnTo>
                  <a:pt x="1418591" y="970354"/>
                </a:lnTo>
                <a:lnTo>
                  <a:pt x="1358243" y="977518"/>
                </a:lnTo>
                <a:lnTo>
                  <a:pt x="1296596" y="983172"/>
                </a:lnTo>
                <a:lnTo>
                  <a:pt x="1233754" y="987267"/>
                </a:lnTo>
                <a:lnTo>
                  <a:pt x="1169821" y="989759"/>
                </a:lnTo>
                <a:lnTo>
                  <a:pt x="1104900" y="990600"/>
                </a:lnTo>
                <a:lnTo>
                  <a:pt x="1039978" y="989759"/>
                </a:lnTo>
                <a:lnTo>
                  <a:pt x="976045" y="987267"/>
                </a:lnTo>
                <a:lnTo>
                  <a:pt x="913203" y="983172"/>
                </a:lnTo>
                <a:lnTo>
                  <a:pt x="851556" y="977518"/>
                </a:lnTo>
                <a:lnTo>
                  <a:pt x="791208" y="970354"/>
                </a:lnTo>
                <a:lnTo>
                  <a:pt x="732262" y="961724"/>
                </a:lnTo>
                <a:lnTo>
                  <a:pt x="674823" y="951676"/>
                </a:lnTo>
                <a:lnTo>
                  <a:pt x="618992" y="940257"/>
                </a:lnTo>
                <a:lnTo>
                  <a:pt x="564876" y="927511"/>
                </a:lnTo>
                <a:lnTo>
                  <a:pt x="512576" y="913487"/>
                </a:lnTo>
                <a:lnTo>
                  <a:pt x="462196" y="898230"/>
                </a:lnTo>
                <a:lnTo>
                  <a:pt x="413841" y="881788"/>
                </a:lnTo>
                <a:lnTo>
                  <a:pt x="367613" y="864205"/>
                </a:lnTo>
                <a:lnTo>
                  <a:pt x="323617" y="845529"/>
                </a:lnTo>
                <a:lnTo>
                  <a:pt x="281956" y="825807"/>
                </a:lnTo>
                <a:lnTo>
                  <a:pt x="242734" y="805084"/>
                </a:lnTo>
                <a:lnTo>
                  <a:pt x="206053" y="783408"/>
                </a:lnTo>
                <a:lnTo>
                  <a:pt x="172019" y="760824"/>
                </a:lnTo>
                <a:lnTo>
                  <a:pt x="140734" y="737379"/>
                </a:lnTo>
                <a:lnTo>
                  <a:pt x="86828" y="688093"/>
                </a:lnTo>
                <a:lnTo>
                  <a:pt x="45163" y="635920"/>
                </a:lnTo>
                <a:lnTo>
                  <a:pt x="16569" y="581232"/>
                </a:lnTo>
                <a:lnTo>
                  <a:pt x="1875" y="524402"/>
                </a:lnTo>
                <a:lnTo>
                  <a:pt x="0" y="495300"/>
                </a:lnTo>
                <a:close/>
              </a:path>
            </a:pathLst>
          </a:custGeom>
          <a:ln w="28574">
            <a:solidFill>
              <a:srgbClr val="D84800"/>
            </a:solidFill>
          </a:ln>
        </p:spPr>
        <p:txBody>
          <a:bodyPr wrap="square" lIns="0" tIns="0" rIns="0" bIns="0" rtlCol="0"/>
          <a:lstStyle/>
          <a:p>
            <a:endParaRPr/>
          </a:p>
        </p:txBody>
      </p:sp>
      <p:sp>
        <p:nvSpPr>
          <p:cNvPr id="17" name="object 17"/>
          <p:cNvSpPr txBox="1"/>
          <p:nvPr/>
        </p:nvSpPr>
        <p:spPr>
          <a:xfrm>
            <a:off x="5731020" y="3390902"/>
            <a:ext cx="1353979" cy="471283"/>
          </a:xfrm>
          <a:prstGeom prst="rect">
            <a:avLst/>
          </a:prstGeom>
        </p:spPr>
        <p:txBody>
          <a:bodyPr vert="horz" wrap="square" lIns="0" tIns="9525" rIns="0" bIns="0" rtlCol="0">
            <a:spAutoFit/>
          </a:bodyPr>
          <a:lstStyle/>
          <a:p>
            <a:pPr marL="9525" marR="3810" indent="28575">
              <a:spcBef>
                <a:spcPts val="75"/>
              </a:spcBef>
            </a:pPr>
            <a:r>
              <a:rPr sz="1500" dirty="0">
                <a:solidFill>
                  <a:srgbClr val="CC3300"/>
                </a:solidFill>
                <a:latin typeface="Arial MT"/>
                <a:cs typeface="Arial MT"/>
              </a:rPr>
              <a:t>Model of</a:t>
            </a:r>
            <a:r>
              <a:rPr sz="1500" spc="-4" dirty="0">
                <a:solidFill>
                  <a:srgbClr val="CC3300"/>
                </a:solidFill>
                <a:latin typeface="Arial MT"/>
                <a:cs typeface="Arial MT"/>
              </a:rPr>
              <a:t> </a:t>
            </a:r>
            <a:r>
              <a:rPr sz="1500" spc="-8" dirty="0">
                <a:solidFill>
                  <a:srgbClr val="CC3300"/>
                </a:solidFill>
                <a:latin typeface="Arial MT"/>
                <a:cs typeface="Arial MT"/>
              </a:rPr>
              <a:t>World </a:t>
            </a:r>
            <a:r>
              <a:rPr sz="1500" dirty="0">
                <a:solidFill>
                  <a:srgbClr val="CC3300"/>
                </a:solidFill>
                <a:latin typeface="Arial MT"/>
                <a:cs typeface="Arial MT"/>
              </a:rPr>
              <a:t>(being </a:t>
            </a:r>
            <a:r>
              <a:rPr sz="1500" spc="-8" dirty="0">
                <a:solidFill>
                  <a:srgbClr val="CC3300"/>
                </a:solidFill>
                <a:latin typeface="Arial MT"/>
                <a:cs typeface="Arial MT"/>
              </a:rPr>
              <a:t>updated)</a:t>
            </a:r>
            <a:endParaRPr sz="1500">
              <a:latin typeface="Arial MT"/>
              <a:cs typeface="Arial MT"/>
            </a:endParaRPr>
          </a:p>
        </p:txBody>
      </p:sp>
      <p:grpSp>
        <p:nvGrpSpPr>
          <p:cNvPr id="18" name="object 18"/>
          <p:cNvGrpSpPr/>
          <p:nvPr/>
        </p:nvGrpSpPr>
        <p:grpSpPr>
          <a:xfrm>
            <a:off x="5570936" y="3989786"/>
            <a:ext cx="1678781" cy="1621631"/>
            <a:chOff x="3871912" y="4176712"/>
            <a:chExt cx="2238375" cy="2162175"/>
          </a:xfrm>
        </p:grpSpPr>
        <p:sp>
          <p:nvSpPr>
            <p:cNvPr id="19" name="object 19"/>
            <p:cNvSpPr/>
            <p:nvPr/>
          </p:nvSpPr>
          <p:spPr>
            <a:xfrm>
              <a:off x="4724400" y="4191000"/>
              <a:ext cx="358775" cy="287020"/>
            </a:xfrm>
            <a:custGeom>
              <a:avLst/>
              <a:gdLst/>
              <a:ahLst/>
              <a:cxnLst/>
              <a:rect l="l" t="t" r="r" b="b"/>
              <a:pathLst>
                <a:path w="358775" h="287020">
                  <a:moveTo>
                    <a:pt x="0" y="0"/>
                  </a:moveTo>
                  <a:lnTo>
                    <a:pt x="358686" y="286949"/>
                  </a:lnTo>
                </a:path>
              </a:pathLst>
            </a:custGeom>
            <a:ln w="28574">
              <a:solidFill>
                <a:srgbClr val="D84800"/>
              </a:solidFill>
            </a:ln>
          </p:spPr>
          <p:txBody>
            <a:bodyPr wrap="square" lIns="0" tIns="0" rIns="0" bIns="0" rtlCol="0"/>
            <a:lstStyle/>
            <a:p>
              <a:endParaRPr/>
            </a:p>
          </p:txBody>
        </p:sp>
        <p:sp>
          <p:nvSpPr>
            <p:cNvPr id="20" name="object 20"/>
            <p:cNvSpPr/>
            <p:nvPr/>
          </p:nvSpPr>
          <p:spPr>
            <a:xfrm>
              <a:off x="5011684" y="4408778"/>
              <a:ext cx="93980" cy="87630"/>
            </a:xfrm>
            <a:custGeom>
              <a:avLst/>
              <a:gdLst/>
              <a:ahLst/>
              <a:cxnLst/>
              <a:rect l="l" t="t" r="r" b="b"/>
              <a:pathLst>
                <a:path w="93979" h="87629">
                  <a:moveTo>
                    <a:pt x="53550" y="0"/>
                  </a:moveTo>
                  <a:lnTo>
                    <a:pt x="0" y="66940"/>
                  </a:lnTo>
                  <a:lnTo>
                    <a:pt x="93715" y="87021"/>
                  </a:lnTo>
                  <a:lnTo>
                    <a:pt x="53550" y="0"/>
                  </a:lnTo>
                  <a:close/>
                </a:path>
              </a:pathLst>
            </a:custGeom>
            <a:solidFill>
              <a:srgbClr val="D84800"/>
            </a:solidFill>
          </p:spPr>
          <p:txBody>
            <a:bodyPr wrap="square" lIns="0" tIns="0" rIns="0" bIns="0" rtlCol="0"/>
            <a:lstStyle/>
            <a:p>
              <a:endParaRPr/>
            </a:p>
          </p:txBody>
        </p:sp>
        <p:sp>
          <p:nvSpPr>
            <p:cNvPr id="21" name="object 21"/>
            <p:cNvSpPr/>
            <p:nvPr/>
          </p:nvSpPr>
          <p:spPr>
            <a:xfrm>
              <a:off x="3886200" y="5333999"/>
              <a:ext cx="2209800" cy="990600"/>
            </a:xfrm>
            <a:custGeom>
              <a:avLst/>
              <a:gdLst/>
              <a:ahLst/>
              <a:cxnLst/>
              <a:rect l="l" t="t" r="r" b="b"/>
              <a:pathLst>
                <a:path w="2209800" h="990600">
                  <a:moveTo>
                    <a:pt x="0" y="495299"/>
                  </a:moveTo>
                  <a:lnTo>
                    <a:pt x="7433" y="437537"/>
                  </a:lnTo>
                  <a:lnTo>
                    <a:pt x="29181" y="381732"/>
                  </a:lnTo>
                  <a:lnTo>
                    <a:pt x="64414" y="328255"/>
                  </a:lnTo>
                  <a:lnTo>
                    <a:pt x="112303" y="277479"/>
                  </a:lnTo>
                  <a:lnTo>
                    <a:pt x="172019" y="229775"/>
                  </a:lnTo>
                  <a:lnTo>
                    <a:pt x="206053" y="207191"/>
                  </a:lnTo>
                  <a:lnTo>
                    <a:pt x="242734" y="185515"/>
                  </a:lnTo>
                  <a:lnTo>
                    <a:pt x="281956" y="164792"/>
                  </a:lnTo>
                  <a:lnTo>
                    <a:pt x="323617" y="145069"/>
                  </a:lnTo>
                  <a:lnTo>
                    <a:pt x="367613" y="126394"/>
                  </a:lnTo>
                  <a:lnTo>
                    <a:pt x="413841" y="108811"/>
                  </a:lnTo>
                  <a:lnTo>
                    <a:pt x="462196" y="92368"/>
                  </a:lnTo>
                  <a:lnTo>
                    <a:pt x="512576" y="77112"/>
                  </a:lnTo>
                  <a:lnTo>
                    <a:pt x="564876" y="63088"/>
                  </a:lnTo>
                  <a:lnTo>
                    <a:pt x="618992" y="50342"/>
                  </a:lnTo>
                  <a:lnTo>
                    <a:pt x="674823" y="38923"/>
                  </a:lnTo>
                  <a:lnTo>
                    <a:pt x="732262" y="28875"/>
                  </a:lnTo>
                  <a:lnTo>
                    <a:pt x="791208" y="20245"/>
                  </a:lnTo>
                  <a:lnTo>
                    <a:pt x="851556" y="13081"/>
                  </a:lnTo>
                  <a:lnTo>
                    <a:pt x="913203" y="7427"/>
                  </a:lnTo>
                  <a:lnTo>
                    <a:pt x="976045" y="3332"/>
                  </a:lnTo>
                  <a:lnTo>
                    <a:pt x="1039978" y="840"/>
                  </a:lnTo>
                  <a:lnTo>
                    <a:pt x="1104900" y="0"/>
                  </a:lnTo>
                  <a:lnTo>
                    <a:pt x="1169821" y="840"/>
                  </a:lnTo>
                  <a:lnTo>
                    <a:pt x="1233754" y="3332"/>
                  </a:lnTo>
                  <a:lnTo>
                    <a:pt x="1296596" y="7427"/>
                  </a:lnTo>
                  <a:lnTo>
                    <a:pt x="1358243" y="13081"/>
                  </a:lnTo>
                  <a:lnTo>
                    <a:pt x="1418591" y="20245"/>
                  </a:lnTo>
                  <a:lnTo>
                    <a:pt x="1477537" y="28875"/>
                  </a:lnTo>
                  <a:lnTo>
                    <a:pt x="1534976" y="38923"/>
                  </a:lnTo>
                  <a:lnTo>
                    <a:pt x="1590806" y="50342"/>
                  </a:lnTo>
                  <a:lnTo>
                    <a:pt x="1644923" y="63088"/>
                  </a:lnTo>
                  <a:lnTo>
                    <a:pt x="1697223" y="77112"/>
                  </a:lnTo>
                  <a:lnTo>
                    <a:pt x="1747603" y="92368"/>
                  </a:lnTo>
                  <a:lnTo>
                    <a:pt x="1795958" y="108811"/>
                  </a:lnTo>
                  <a:lnTo>
                    <a:pt x="1842185" y="126394"/>
                  </a:lnTo>
                  <a:lnTo>
                    <a:pt x="1886182" y="145069"/>
                  </a:lnTo>
                  <a:lnTo>
                    <a:pt x="1927843" y="164792"/>
                  </a:lnTo>
                  <a:lnTo>
                    <a:pt x="1967065" y="185515"/>
                  </a:lnTo>
                  <a:lnTo>
                    <a:pt x="2003745" y="207191"/>
                  </a:lnTo>
                  <a:lnTo>
                    <a:pt x="2037780" y="229775"/>
                  </a:lnTo>
                  <a:lnTo>
                    <a:pt x="2069064" y="253220"/>
                  </a:lnTo>
                  <a:lnTo>
                    <a:pt x="2122971" y="302506"/>
                  </a:lnTo>
                  <a:lnTo>
                    <a:pt x="2164636" y="354679"/>
                  </a:lnTo>
                  <a:lnTo>
                    <a:pt x="2193230" y="409367"/>
                  </a:lnTo>
                  <a:lnTo>
                    <a:pt x="2207924" y="466197"/>
                  </a:lnTo>
                  <a:lnTo>
                    <a:pt x="2209799" y="495299"/>
                  </a:lnTo>
                  <a:lnTo>
                    <a:pt x="2207924" y="524402"/>
                  </a:lnTo>
                  <a:lnTo>
                    <a:pt x="2193230" y="581232"/>
                  </a:lnTo>
                  <a:lnTo>
                    <a:pt x="2164636" y="635920"/>
                  </a:lnTo>
                  <a:lnTo>
                    <a:pt x="2122971" y="688093"/>
                  </a:lnTo>
                  <a:lnTo>
                    <a:pt x="2069064" y="737379"/>
                  </a:lnTo>
                  <a:lnTo>
                    <a:pt x="2037780" y="760824"/>
                  </a:lnTo>
                  <a:lnTo>
                    <a:pt x="2003745" y="783408"/>
                  </a:lnTo>
                  <a:lnTo>
                    <a:pt x="1967065" y="805084"/>
                  </a:lnTo>
                  <a:lnTo>
                    <a:pt x="1927843" y="825807"/>
                  </a:lnTo>
                  <a:lnTo>
                    <a:pt x="1886182" y="845529"/>
                  </a:lnTo>
                  <a:lnTo>
                    <a:pt x="1842185" y="864205"/>
                  </a:lnTo>
                  <a:lnTo>
                    <a:pt x="1795958" y="881788"/>
                  </a:lnTo>
                  <a:lnTo>
                    <a:pt x="1747603" y="898230"/>
                  </a:lnTo>
                  <a:lnTo>
                    <a:pt x="1697223" y="913487"/>
                  </a:lnTo>
                  <a:lnTo>
                    <a:pt x="1644923" y="927511"/>
                  </a:lnTo>
                  <a:lnTo>
                    <a:pt x="1590806" y="940256"/>
                  </a:lnTo>
                  <a:lnTo>
                    <a:pt x="1534976" y="951676"/>
                  </a:lnTo>
                  <a:lnTo>
                    <a:pt x="1477537" y="961724"/>
                  </a:lnTo>
                  <a:lnTo>
                    <a:pt x="1418591" y="970353"/>
                  </a:lnTo>
                  <a:lnTo>
                    <a:pt x="1358243" y="977518"/>
                  </a:lnTo>
                  <a:lnTo>
                    <a:pt x="1296596" y="983171"/>
                  </a:lnTo>
                  <a:lnTo>
                    <a:pt x="1233754" y="987267"/>
                  </a:lnTo>
                  <a:lnTo>
                    <a:pt x="1169821" y="989759"/>
                  </a:lnTo>
                  <a:lnTo>
                    <a:pt x="1104900" y="990599"/>
                  </a:lnTo>
                  <a:lnTo>
                    <a:pt x="1039978" y="989759"/>
                  </a:lnTo>
                  <a:lnTo>
                    <a:pt x="976045" y="987267"/>
                  </a:lnTo>
                  <a:lnTo>
                    <a:pt x="913203" y="983171"/>
                  </a:lnTo>
                  <a:lnTo>
                    <a:pt x="851556" y="977518"/>
                  </a:lnTo>
                  <a:lnTo>
                    <a:pt x="791208" y="970353"/>
                  </a:lnTo>
                  <a:lnTo>
                    <a:pt x="732262" y="961724"/>
                  </a:lnTo>
                  <a:lnTo>
                    <a:pt x="674823" y="951676"/>
                  </a:lnTo>
                  <a:lnTo>
                    <a:pt x="618992" y="940256"/>
                  </a:lnTo>
                  <a:lnTo>
                    <a:pt x="564876" y="927511"/>
                  </a:lnTo>
                  <a:lnTo>
                    <a:pt x="512576" y="913487"/>
                  </a:lnTo>
                  <a:lnTo>
                    <a:pt x="462196" y="898230"/>
                  </a:lnTo>
                  <a:lnTo>
                    <a:pt x="413841" y="881788"/>
                  </a:lnTo>
                  <a:lnTo>
                    <a:pt x="367613" y="864205"/>
                  </a:lnTo>
                  <a:lnTo>
                    <a:pt x="323617" y="845529"/>
                  </a:lnTo>
                  <a:lnTo>
                    <a:pt x="281956" y="825807"/>
                  </a:lnTo>
                  <a:lnTo>
                    <a:pt x="242734" y="805084"/>
                  </a:lnTo>
                  <a:lnTo>
                    <a:pt x="206053" y="783408"/>
                  </a:lnTo>
                  <a:lnTo>
                    <a:pt x="172019" y="760824"/>
                  </a:lnTo>
                  <a:lnTo>
                    <a:pt x="140734" y="737379"/>
                  </a:lnTo>
                  <a:lnTo>
                    <a:pt x="86828" y="688093"/>
                  </a:lnTo>
                  <a:lnTo>
                    <a:pt x="45163" y="635920"/>
                  </a:lnTo>
                  <a:lnTo>
                    <a:pt x="16569" y="581232"/>
                  </a:lnTo>
                  <a:lnTo>
                    <a:pt x="1875" y="524402"/>
                  </a:lnTo>
                  <a:lnTo>
                    <a:pt x="0" y="495299"/>
                  </a:lnTo>
                  <a:close/>
                </a:path>
              </a:pathLst>
            </a:custGeom>
            <a:ln w="28574">
              <a:solidFill>
                <a:srgbClr val="D84800"/>
              </a:solidFill>
            </a:ln>
          </p:spPr>
          <p:txBody>
            <a:bodyPr wrap="square" lIns="0" tIns="0" rIns="0" bIns="0" rtlCol="0"/>
            <a:lstStyle/>
            <a:p>
              <a:endParaRPr/>
            </a:p>
          </p:txBody>
        </p:sp>
      </p:grpSp>
      <p:sp>
        <p:nvSpPr>
          <p:cNvPr id="22" name="object 22"/>
          <p:cNvSpPr txBox="1"/>
          <p:nvPr/>
        </p:nvSpPr>
        <p:spPr>
          <a:xfrm>
            <a:off x="5702444" y="4991101"/>
            <a:ext cx="1406366" cy="471283"/>
          </a:xfrm>
          <a:prstGeom prst="rect">
            <a:avLst/>
          </a:prstGeom>
        </p:spPr>
        <p:txBody>
          <a:bodyPr vert="horz" wrap="square" lIns="0" tIns="9525" rIns="0" bIns="0" rtlCol="0">
            <a:spAutoFit/>
          </a:bodyPr>
          <a:lstStyle/>
          <a:p>
            <a:pPr marL="9525" marR="3810" indent="438150">
              <a:spcBef>
                <a:spcPts val="75"/>
              </a:spcBef>
            </a:pPr>
            <a:r>
              <a:rPr sz="1500" dirty="0">
                <a:solidFill>
                  <a:srgbClr val="CC3300"/>
                </a:solidFill>
                <a:latin typeface="Arial MT"/>
                <a:cs typeface="Arial MT"/>
              </a:rPr>
              <a:t>List</a:t>
            </a:r>
            <a:r>
              <a:rPr sz="1500" spc="-4" dirty="0">
                <a:solidFill>
                  <a:srgbClr val="CC3300"/>
                </a:solidFill>
                <a:latin typeface="Arial MT"/>
                <a:cs typeface="Arial MT"/>
              </a:rPr>
              <a:t> </a:t>
            </a:r>
            <a:r>
              <a:rPr sz="1500" spc="-19" dirty="0">
                <a:solidFill>
                  <a:srgbClr val="CC3300"/>
                </a:solidFill>
                <a:latin typeface="Arial MT"/>
                <a:cs typeface="Arial MT"/>
              </a:rPr>
              <a:t>of </a:t>
            </a:r>
            <a:r>
              <a:rPr sz="1500" dirty="0">
                <a:solidFill>
                  <a:srgbClr val="CC3300"/>
                </a:solidFill>
                <a:latin typeface="Arial MT"/>
                <a:cs typeface="Arial MT"/>
              </a:rPr>
              <a:t>Possible</a:t>
            </a:r>
            <a:r>
              <a:rPr sz="1500" spc="-86" dirty="0">
                <a:solidFill>
                  <a:srgbClr val="CC3300"/>
                </a:solidFill>
                <a:latin typeface="Arial MT"/>
                <a:cs typeface="Arial MT"/>
              </a:rPr>
              <a:t> </a:t>
            </a:r>
            <a:r>
              <a:rPr sz="1500" spc="-8" dirty="0">
                <a:solidFill>
                  <a:srgbClr val="CC3300"/>
                </a:solidFill>
                <a:latin typeface="Arial MT"/>
                <a:cs typeface="Arial MT"/>
              </a:rPr>
              <a:t>Actions</a:t>
            </a:r>
            <a:endParaRPr sz="1500">
              <a:latin typeface="Arial MT"/>
              <a:cs typeface="Arial MT"/>
            </a:endParaRPr>
          </a:p>
        </p:txBody>
      </p:sp>
      <p:grpSp>
        <p:nvGrpSpPr>
          <p:cNvPr id="23" name="object 23"/>
          <p:cNvGrpSpPr/>
          <p:nvPr/>
        </p:nvGrpSpPr>
        <p:grpSpPr>
          <a:xfrm>
            <a:off x="6210301" y="3246835"/>
            <a:ext cx="2982753" cy="1611154"/>
            <a:chOff x="4724400" y="3186112"/>
            <a:chExt cx="3977004" cy="2148205"/>
          </a:xfrm>
        </p:grpSpPr>
        <p:sp>
          <p:nvSpPr>
            <p:cNvPr id="24" name="object 24"/>
            <p:cNvSpPr/>
            <p:nvPr/>
          </p:nvSpPr>
          <p:spPr>
            <a:xfrm>
              <a:off x="4746713" y="5029200"/>
              <a:ext cx="358775" cy="287020"/>
            </a:xfrm>
            <a:custGeom>
              <a:avLst/>
              <a:gdLst/>
              <a:ahLst/>
              <a:cxnLst/>
              <a:rect l="l" t="t" r="r" b="b"/>
              <a:pathLst>
                <a:path w="358775" h="287020">
                  <a:moveTo>
                    <a:pt x="358686" y="0"/>
                  </a:moveTo>
                  <a:lnTo>
                    <a:pt x="0" y="286949"/>
                  </a:lnTo>
                </a:path>
              </a:pathLst>
            </a:custGeom>
            <a:ln w="28574">
              <a:solidFill>
                <a:srgbClr val="D84800"/>
              </a:solidFill>
            </a:ln>
          </p:spPr>
          <p:txBody>
            <a:bodyPr wrap="square" lIns="0" tIns="0" rIns="0" bIns="0" rtlCol="0"/>
            <a:lstStyle/>
            <a:p>
              <a:endParaRPr/>
            </a:p>
          </p:txBody>
        </p:sp>
        <p:sp>
          <p:nvSpPr>
            <p:cNvPr id="25" name="object 25"/>
            <p:cNvSpPr/>
            <p:nvPr/>
          </p:nvSpPr>
          <p:spPr>
            <a:xfrm>
              <a:off x="4724400" y="5246978"/>
              <a:ext cx="93980" cy="87630"/>
            </a:xfrm>
            <a:custGeom>
              <a:avLst/>
              <a:gdLst/>
              <a:ahLst/>
              <a:cxnLst/>
              <a:rect l="l" t="t" r="r" b="b"/>
              <a:pathLst>
                <a:path w="93979" h="87629">
                  <a:moveTo>
                    <a:pt x="40163" y="0"/>
                  </a:moveTo>
                  <a:lnTo>
                    <a:pt x="0" y="87021"/>
                  </a:lnTo>
                  <a:lnTo>
                    <a:pt x="93715" y="66940"/>
                  </a:lnTo>
                  <a:lnTo>
                    <a:pt x="40163" y="0"/>
                  </a:lnTo>
                  <a:close/>
                </a:path>
              </a:pathLst>
            </a:custGeom>
            <a:solidFill>
              <a:srgbClr val="D84800"/>
            </a:solidFill>
          </p:spPr>
          <p:txBody>
            <a:bodyPr wrap="square" lIns="0" tIns="0" rIns="0" bIns="0" rtlCol="0"/>
            <a:lstStyle/>
            <a:p>
              <a:endParaRPr/>
            </a:p>
          </p:txBody>
        </p:sp>
        <p:sp>
          <p:nvSpPr>
            <p:cNvPr id="26" name="object 26"/>
            <p:cNvSpPr/>
            <p:nvPr/>
          </p:nvSpPr>
          <p:spPr>
            <a:xfrm>
              <a:off x="6476999" y="3200400"/>
              <a:ext cx="2209800" cy="990600"/>
            </a:xfrm>
            <a:custGeom>
              <a:avLst/>
              <a:gdLst/>
              <a:ahLst/>
              <a:cxnLst/>
              <a:rect l="l" t="t" r="r" b="b"/>
              <a:pathLst>
                <a:path w="2209800" h="990600">
                  <a:moveTo>
                    <a:pt x="0" y="495300"/>
                  </a:moveTo>
                  <a:lnTo>
                    <a:pt x="7433" y="437537"/>
                  </a:lnTo>
                  <a:lnTo>
                    <a:pt x="29181" y="381732"/>
                  </a:lnTo>
                  <a:lnTo>
                    <a:pt x="64414" y="328255"/>
                  </a:lnTo>
                  <a:lnTo>
                    <a:pt x="112303" y="277479"/>
                  </a:lnTo>
                  <a:lnTo>
                    <a:pt x="172019" y="229775"/>
                  </a:lnTo>
                  <a:lnTo>
                    <a:pt x="206053" y="207191"/>
                  </a:lnTo>
                  <a:lnTo>
                    <a:pt x="242734" y="185515"/>
                  </a:lnTo>
                  <a:lnTo>
                    <a:pt x="281956" y="164792"/>
                  </a:lnTo>
                  <a:lnTo>
                    <a:pt x="323617" y="145070"/>
                  </a:lnTo>
                  <a:lnTo>
                    <a:pt x="367613" y="126394"/>
                  </a:lnTo>
                  <a:lnTo>
                    <a:pt x="413841" y="108811"/>
                  </a:lnTo>
                  <a:lnTo>
                    <a:pt x="462196" y="92369"/>
                  </a:lnTo>
                  <a:lnTo>
                    <a:pt x="512576" y="77112"/>
                  </a:lnTo>
                  <a:lnTo>
                    <a:pt x="564876" y="63088"/>
                  </a:lnTo>
                  <a:lnTo>
                    <a:pt x="618992" y="50342"/>
                  </a:lnTo>
                  <a:lnTo>
                    <a:pt x="674822" y="38923"/>
                  </a:lnTo>
                  <a:lnTo>
                    <a:pt x="732262" y="28875"/>
                  </a:lnTo>
                  <a:lnTo>
                    <a:pt x="791208" y="20245"/>
                  </a:lnTo>
                  <a:lnTo>
                    <a:pt x="851556" y="13081"/>
                  </a:lnTo>
                  <a:lnTo>
                    <a:pt x="913203" y="7427"/>
                  </a:lnTo>
                  <a:lnTo>
                    <a:pt x="976045" y="3332"/>
                  </a:lnTo>
                  <a:lnTo>
                    <a:pt x="1039978" y="840"/>
                  </a:lnTo>
                  <a:lnTo>
                    <a:pt x="1104899" y="0"/>
                  </a:lnTo>
                  <a:lnTo>
                    <a:pt x="1169821" y="840"/>
                  </a:lnTo>
                  <a:lnTo>
                    <a:pt x="1233754" y="3332"/>
                  </a:lnTo>
                  <a:lnTo>
                    <a:pt x="1296596" y="7427"/>
                  </a:lnTo>
                  <a:lnTo>
                    <a:pt x="1358243" y="13081"/>
                  </a:lnTo>
                  <a:lnTo>
                    <a:pt x="1418591" y="20245"/>
                  </a:lnTo>
                  <a:lnTo>
                    <a:pt x="1477537" y="28875"/>
                  </a:lnTo>
                  <a:lnTo>
                    <a:pt x="1534976" y="38923"/>
                  </a:lnTo>
                  <a:lnTo>
                    <a:pt x="1590806" y="50342"/>
                  </a:lnTo>
                  <a:lnTo>
                    <a:pt x="1644923" y="63088"/>
                  </a:lnTo>
                  <a:lnTo>
                    <a:pt x="1697223" y="77112"/>
                  </a:lnTo>
                  <a:lnTo>
                    <a:pt x="1747603" y="92369"/>
                  </a:lnTo>
                  <a:lnTo>
                    <a:pt x="1795958" y="108811"/>
                  </a:lnTo>
                  <a:lnTo>
                    <a:pt x="1842185" y="126394"/>
                  </a:lnTo>
                  <a:lnTo>
                    <a:pt x="1886182" y="145070"/>
                  </a:lnTo>
                  <a:lnTo>
                    <a:pt x="1927843" y="164792"/>
                  </a:lnTo>
                  <a:lnTo>
                    <a:pt x="1967065" y="185515"/>
                  </a:lnTo>
                  <a:lnTo>
                    <a:pt x="2003745" y="207191"/>
                  </a:lnTo>
                  <a:lnTo>
                    <a:pt x="2037780" y="229775"/>
                  </a:lnTo>
                  <a:lnTo>
                    <a:pt x="2069064" y="253220"/>
                  </a:lnTo>
                  <a:lnTo>
                    <a:pt x="2122971" y="302506"/>
                  </a:lnTo>
                  <a:lnTo>
                    <a:pt x="2164635" y="354679"/>
                  </a:lnTo>
                  <a:lnTo>
                    <a:pt x="2193229" y="409367"/>
                  </a:lnTo>
                  <a:lnTo>
                    <a:pt x="2207923" y="466197"/>
                  </a:lnTo>
                  <a:lnTo>
                    <a:pt x="2209799" y="495300"/>
                  </a:lnTo>
                  <a:lnTo>
                    <a:pt x="2207923" y="524402"/>
                  </a:lnTo>
                  <a:lnTo>
                    <a:pt x="2193229" y="581232"/>
                  </a:lnTo>
                  <a:lnTo>
                    <a:pt x="2164635" y="635920"/>
                  </a:lnTo>
                  <a:lnTo>
                    <a:pt x="2122971" y="688093"/>
                  </a:lnTo>
                  <a:lnTo>
                    <a:pt x="2069064" y="737379"/>
                  </a:lnTo>
                  <a:lnTo>
                    <a:pt x="2037780" y="760824"/>
                  </a:lnTo>
                  <a:lnTo>
                    <a:pt x="2003745" y="783408"/>
                  </a:lnTo>
                  <a:lnTo>
                    <a:pt x="1967065" y="805084"/>
                  </a:lnTo>
                  <a:lnTo>
                    <a:pt x="1927843" y="825807"/>
                  </a:lnTo>
                  <a:lnTo>
                    <a:pt x="1886182" y="845529"/>
                  </a:lnTo>
                  <a:lnTo>
                    <a:pt x="1842185" y="864205"/>
                  </a:lnTo>
                  <a:lnTo>
                    <a:pt x="1795958" y="881788"/>
                  </a:lnTo>
                  <a:lnTo>
                    <a:pt x="1747603" y="898230"/>
                  </a:lnTo>
                  <a:lnTo>
                    <a:pt x="1697223" y="913487"/>
                  </a:lnTo>
                  <a:lnTo>
                    <a:pt x="1644923" y="927511"/>
                  </a:lnTo>
                  <a:lnTo>
                    <a:pt x="1590806" y="940257"/>
                  </a:lnTo>
                  <a:lnTo>
                    <a:pt x="1534976" y="951676"/>
                  </a:lnTo>
                  <a:lnTo>
                    <a:pt x="1477537" y="961724"/>
                  </a:lnTo>
                  <a:lnTo>
                    <a:pt x="1418591" y="970354"/>
                  </a:lnTo>
                  <a:lnTo>
                    <a:pt x="1358243" y="977518"/>
                  </a:lnTo>
                  <a:lnTo>
                    <a:pt x="1296596" y="983172"/>
                  </a:lnTo>
                  <a:lnTo>
                    <a:pt x="1233754" y="987267"/>
                  </a:lnTo>
                  <a:lnTo>
                    <a:pt x="1169821" y="989759"/>
                  </a:lnTo>
                  <a:lnTo>
                    <a:pt x="1104899" y="990600"/>
                  </a:lnTo>
                  <a:lnTo>
                    <a:pt x="1039978" y="989759"/>
                  </a:lnTo>
                  <a:lnTo>
                    <a:pt x="976045" y="987267"/>
                  </a:lnTo>
                  <a:lnTo>
                    <a:pt x="913203" y="983172"/>
                  </a:lnTo>
                  <a:lnTo>
                    <a:pt x="851556" y="977518"/>
                  </a:lnTo>
                  <a:lnTo>
                    <a:pt x="791208" y="970354"/>
                  </a:lnTo>
                  <a:lnTo>
                    <a:pt x="732262" y="961724"/>
                  </a:lnTo>
                  <a:lnTo>
                    <a:pt x="674822" y="951676"/>
                  </a:lnTo>
                  <a:lnTo>
                    <a:pt x="618992" y="940257"/>
                  </a:lnTo>
                  <a:lnTo>
                    <a:pt x="564876" y="927511"/>
                  </a:lnTo>
                  <a:lnTo>
                    <a:pt x="512576" y="913487"/>
                  </a:lnTo>
                  <a:lnTo>
                    <a:pt x="462196" y="898230"/>
                  </a:lnTo>
                  <a:lnTo>
                    <a:pt x="413841" y="881788"/>
                  </a:lnTo>
                  <a:lnTo>
                    <a:pt x="367613" y="864205"/>
                  </a:lnTo>
                  <a:lnTo>
                    <a:pt x="323617" y="845529"/>
                  </a:lnTo>
                  <a:lnTo>
                    <a:pt x="281956" y="825807"/>
                  </a:lnTo>
                  <a:lnTo>
                    <a:pt x="242734" y="805084"/>
                  </a:lnTo>
                  <a:lnTo>
                    <a:pt x="206053" y="783408"/>
                  </a:lnTo>
                  <a:lnTo>
                    <a:pt x="172019" y="760824"/>
                  </a:lnTo>
                  <a:lnTo>
                    <a:pt x="140734" y="737379"/>
                  </a:lnTo>
                  <a:lnTo>
                    <a:pt x="86828" y="688093"/>
                  </a:lnTo>
                  <a:lnTo>
                    <a:pt x="45163" y="635920"/>
                  </a:lnTo>
                  <a:lnTo>
                    <a:pt x="16569" y="581232"/>
                  </a:lnTo>
                  <a:lnTo>
                    <a:pt x="1875" y="524402"/>
                  </a:lnTo>
                  <a:lnTo>
                    <a:pt x="0" y="495300"/>
                  </a:lnTo>
                  <a:close/>
                </a:path>
              </a:pathLst>
            </a:custGeom>
            <a:ln w="28574">
              <a:solidFill>
                <a:srgbClr val="434DD6"/>
              </a:solidFill>
            </a:ln>
          </p:spPr>
          <p:txBody>
            <a:bodyPr wrap="square" lIns="0" tIns="0" rIns="0" bIns="0" rtlCol="0"/>
            <a:lstStyle/>
            <a:p>
              <a:endParaRPr/>
            </a:p>
          </p:txBody>
        </p:sp>
      </p:grpSp>
      <p:sp>
        <p:nvSpPr>
          <p:cNvPr id="27" name="object 27"/>
          <p:cNvSpPr txBox="1"/>
          <p:nvPr/>
        </p:nvSpPr>
        <p:spPr>
          <a:xfrm>
            <a:off x="7645542" y="3390902"/>
            <a:ext cx="1417320" cy="471283"/>
          </a:xfrm>
          <a:prstGeom prst="rect">
            <a:avLst/>
          </a:prstGeom>
        </p:spPr>
        <p:txBody>
          <a:bodyPr vert="horz" wrap="square" lIns="0" tIns="9525" rIns="0" bIns="0" rtlCol="0">
            <a:spAutoFit/>
          </a:bodyPr>
          <a:lstStyle/>
          <a:p>
            <a:pPr marL="38100" marR="3810" indent="-28575">
              <a:spcBef>
                <a:spcPts val="75"/>
              </a:spcBef>
            </a:pPr>
            <a:r>
              <a:rPr sz="1500" dirty="0">
                <a:solidFill>
                  <a:srgbClr val="3333CC"/>
                </a:solidFill>
                <a:latin typeface="Arial MT"/>
                <a:cs typeface="Arial MT"/>
              </a:rPr>
              <a:t>Prior</a:t>
            </a:r>
            <a:r>
              <a:rPr sz="1500" spc="-4" dirty="0">
                <a:solidFill>
                  <a:srgbClr val="3333CC"/>
                </a:solidFill>
                <a:latin typeface="Arial MT"/>
                <a:cs typeface="Arial MT"/>
              </a:rPr>
              <a:t> </a:t>
            </a:r>
            <a:r>
              <a:rPr sz="1500" spc="-8" dirty="0">
                <a:solidFill>
                  <a:srgbClr val="3333CC"/>
                </a:solidFill>
                <a:latin typeface="Arial MT"/>
                <a:cs typeface="Arial MT"/>
              </a:rPr>
              <a:t>Knowledge </a:t>
            </a:r>
            <a:r>
              <a:rPr sz="1500" dirty="0">
                <a:solidFill>
                  <a:srgbClr val="3333CC"/>
                </a:solidFill>
                <a:latin typeface="Arial MT"/>
                <a:cs typeface="Arial MT"/>
              </a:rPr>
              <a:t>about</a:t>
            </a:r>
            <a:r>
              <a:rPr sz="1500" spc="-15" dirty="0">
                <a:solidFill>
                  <a:srgbClr val="3333CC"/>
                </a:solidFill>
                <a:latin typeface="Arial MT"/>
                <a:cs typeface="Arial MT"/>
              </a:rPr>
              <a:t> </a:t>
            </a:r>
            <a:r>
              <a:rPr sz="1500" dirty="0">
                <a:solidFill>
                  <a:srgbClr val="3333CC"/>
                </a:solidFill>
                <a:latin typeface="Arial MT"/>
                <a:cs typeface="Arial MT"/>
              </a:rPr>
              <a:t>the </a:t>
            </a:r>
            <a:r>
              <a:rPr sz="1500" spc="-8" dirty="0">
                <a:solidFill>
                  <a:srgbClr val="3333CC"/>
                </a:solidFill>
                <a:latin typeface="Arial MT"/>
                <a:cs typeface="Arial MT"/>
              </a:rPr>
              <a:t>World</a:t>
            </a:r>
            <a:endParaRPr sz="1500">
              <a:latin typeface="Arial MT"/>
              <a:cs typeface="Arial MT"/>
            </a:endParaRPr>
          </a:p>
        </p:txBody>
      </p:sp>
      <p:grpSp>
        <p:nvGrpSpPr>
          <p:cNvPr id="28" name="object 28"/>
          <p:cNvGrpSpPr/>
          <p:nvPr/>
        </p:nvGrpSpPr>
        <p:grpSpPr>
          <a:xfrm>
            <a:off x="7514036" y="3989786"/>
            <a:ext cx="1678781" cy="1621631"/>
            <a:chOff x="6462711" y="4176712"/>
            <a:chExt cx="2238375" cy="2162175"/>
          </a:xfrm>
        </p:grpSpPr>
        <p:sp>
          <p:nvSpPr>
            <p:cNvPr id="29" name="object 29"/>
            <p:cNvSpPr/>
            <p:nvPr/>
          </p:nvSpPr>
          <p:spPr>
            <a:xfrm>
              <a:off x="7261311" y="4191000"/>
              <a:ext cx="358775" cy="287020"/>
            </a:xfrm>
            <a:custGeom>
              <a:avLst/>
              <a:gdLst/>
              <a:ahLst/>
              <a:cxnLst/>
              <a:rect l="l" t="t" r="r" b="b"/>
              <a:pathLst>
                <a:path w="358775" h="287020">
                  <a:moveTo>
                    <a:pt x="358686" y="0"/>
                  </a:moveTo>
                  <a:lnTo>
                    <a:pt x="0" y="286949"/>
                  </a:lnTo>
                </a:path>
              </a:pathLst>
            </a:custGeom>
            <a:ln w="28574">
              <a:solidFill>
                <a:srgbClr val="434DD6"/>
              </a:solidFill>
            </a:ln>
          </p:spPr>
          <p:txBody>
            <a:bodyPr wrap="square" lIns="0" tIns="0" rIns="0" bIns="0" rtlCol="0"/>
            <a:lstStyle/>
            <a:p>
              <a:endParaRPr/>
            </a:p>
          </p:txBody>
        </p:sp>
        <p:sp>
          <p:nvSpPr>
            <p:cNvPr id="30" name="object 30"/>
            <p:cNvSpPr/>
            <p:nvPr/>
          </p:nvSpPr>
          <p:spPr>
            <a:xfrm>
              <a:off x="7238998" y="4408778"/>
              <a:ext cx="93980" cy="87630"/>
            </a:xfrm>
            <a:custGeom>
              <a:avLst/>
              <a:gdLst/>
              <a:ahLst/>
              <a:cxnLst/>
              <a:rect l="l" t="t" r="r" b="b"/>
              <a:pathLst>
                <a:path w="93979" h="87629">
                  <a:moveTo>
                    <a:pt x="40165" y="0"/>
                  </a:moveTo>
                  <a:lnTo>
                    <a:pt x="0" y="87021"/>
                  </a:lnTo>
                  <a:lnTo>
                    <a:pt x="93717" y="66940"/>
                  </a:lnTo>
                  <a:lnTo>
                    <a:pt x="40165" y="0"/>
                  </a:lnTo>
                  <a:close/>
                </a:path>
              </a:pathLst>
            </a:custGeom>
            <a:solidFill>
              <a:srgbClr val="434DD6"/>
            </a:solidFill>
          </p:spPr>
          <p:txBody>
            <a:bodyPr wrap="square" lIns="0" tIns="0" rIns="0" bIns="0" rtlCol="0"/>
            <a:lstStyle/>
            <a:p>
              <a:endParaRPr/>
            </a:p>
          </p:txBody>
        </p:sp>
        <p:sp>
          <p:nvSpPr>
            <p:cNvPr id="31" name="object 31"/>
            <p:cNvSpPr/>
            <p:nvPr/>
          </p:nvSpPr>
          <p:spPr>
            <a:xfrm>
              <a:off x="6476998" y="5333999"/>
              <a:ext cx="2209800" cy="990600"/>
            </a:xfrm>
            <a:custGeom>
              <a:avLst/>
              <a:gdLst/>
              <a:ahLst/>
              <a:cxnLst/>
              <a:rect l="l" t="t" r="r" b="b"/>
              <a:pathLst>
                <a:path w="2209800" h="990600">
                  <a:moveTo>
                    <a:pt x="0" y="495299"/>
                  </a:moveTo>
                  <a:lnTo>
                    <a:pt x="7433" y="437537"/>
                  </a:lnTo>
                  <a:lnTo>
                    <a:pt x="29181" y="381732"/>
                  </a:lnTo>
                  <a:lnTo>
                    <a:pt x="64414" y="328255"/>
                  </a:lnTo>
                  <a:lnTo>
                    <a:pt x="112303" y="277479"/>
                  </a:lnTo>
                  <a:lnTo>
                    <a:pt x="172019" y="229775"/>
                  </a:lnTo>
                  <a:lnTo>
                    <a:pt x="206053" y="207191"/>
                  </a:lnTo>
                  <a:lnTo>
                    <a:pt x="242734" y="185515"/>
                  </a:lnTo>
                  <a:lnTo>
                    <a:pt x="281956" y="164792"/>
                  </a:lnTo>
                  <a:lnTo>
                    <a:pt x="323617" y="145069"/>
                  </a:lnTo>
                  <a:lnTo>
                    <a:pt x="367613" y="126394"/>
                  </a:lnTo>
                  <a:lnTo>
                    <a:pt x="413841" y="108811"/>
                  </a:lnTo>
                  <a:lnTo>
                    <a:pt x="462196" y="92368"/>
                  </a:lnTo>
                  <a:lnTo>
                    <a:pt x="512576" y="77112"/>
                  </a:lnTo>
                  <a:lnTo>
                    <a:pt x="564876" y="63088"/>
                  </a:lnTo>
                  <a:lnTo>
                    <a:pt x="618992" y="50342"/>
                  </a:lnTo>
                  <a:lnTo>
                    <a:pt x="674822" y="38923"/>
                  </a:lnTo>
                  <a:lnTo>
                    <a:pt x="732262" y="28875"/>
                  </a:lnTo>
                  <a:lnTo>
                    <a:pt x="791208" y="20245"/>
                  </a:lnTo>
                  <a:lnTo>
                    <a:pt x="851556" y="13081"/>
                  </a:lnTo>
                  <a:lnTo>
                    <a:pt x="913203" y="7427"/>
                  </a:lnTo>
                  <a:lnTo>
                    <a:pt x="976045" y="3332"/>
                  </a:lnTo>
                  <a:lnTo>
                    <a:pt x="1039978" y="840"/>
                  </a:lnTo>
                  <a:lnTo>
                    <a:pt x="1104899" y="0"/>
                  </a:lnTo>
                  <a:lnTo>
                    <a:pt x="1169821" y="840"/>
                  </a:lnTo>
                  <a:lnTo>
                    <a:pt x="1233754" y="3332"/>
                  </a:lnTo>
                  <a:lnTo>
                    <a:pt x="1296596" y="7427"/>
                  </a:lnTo>
                  <a:lnTo>
                    <a:pt x="1358243" y="13081"/>
                  </a:lnTo>
                  <a:lnTo>
                    <a:pt x="1418591" y="20245"/>
                  </a:lnTo>
                  <a:lnTo>
                    <a:pt x="1477537" y="28875"/>
                  </a:lnTo>
                  <a:lnTo>
                    <a:pt x="1534976" y="38923"/>
                  </a:lnTo>
                  <a:lnTo>
                    <a:pt x="1590806" y="50342"/>
                  </a:lnTo>
                  <a:lnTo>
                    <a:pt x="1644923" y="63088"/>
                  </a:lnTo>
                  <a:lnTo>
                    <a:pt x="1697223" y="77112"/>
                  </a:lnTo>
                  <a:lnTo>
                    <a:pt x="1747603" y="92368"/>
                  </a:lnTo>
                  <a:lnTo>
                    <a:pt x="1795958" y="108811"/>
                  </a:lnTo>
                  <a:lnTo>
                    <a:pt x="1842185" y="126394"/>
                  </a:lnTo>
                  <a:lnTo>
                    <a:pt x="1886182" y="145069"/>
                  </a:lnTo>
                  <a:lnTo>
                    <a:pt x="1927843" y="164792"/>
                  </a:lnTo>
                  <a:lnTo>
                    <a:pt x="1967065" y="185515"/>
                  </a:lnTo>
                  <a:lnTo>
                    <a:pt x="2003745" y="207191"/>
                  </a:lnTo>
                  <a:lnTo>
                    <a:pt x="2037780" y="229775"/>
                  </a:lnTo>
                  <a:lnTo>
                    <a:pt x="2069064" y="253220"/>
                  </a:lnTo>
                  <a:lnTo>
                    <a:pt x="2122971" y="302506"/>
                  </a:lnTo>
                  <a:lnTo>
                    <a:pt x="2164635" y="354679"/>
                  </a:lnTo>
                  <a:lnTo>
                    <a:pt x="2193229" y="409367"/>
                  </a:lnTo>
                  <a:lnTo>
                    <a:pt x="2207923" y="466197"/>
                  </a:lnTo>
                  <a:lnTo>
                    <a:pt x="2209799" y="495299"/>
                  </a:lnTo>
                  <a:lnTo>
                    <a:pt x="2207923" y="524402"/>
                  </a:lnTo>
                  <a:lnTo>
                    <a:pt x="2193229" y="581232"/>
                  </a:lnTo>
                  <a:lnTo>
                    <a:pt x="2164635" y="635920"/>
                  </a:lnTo>
                  <a:lnTo>
                    <a:pt x="2122971" y="688093"/>
                  </a:lnTo>
                  <a:lnTo>
                    <a:pt x="2069064" y="737379"/>
                  </a:lnTo>
                  <a:lnTo>
                    <a:pt x="2037780" y="760824"/>
                  </a:lnTo>
                  <a:lnTo>
                    <a:pt x="2003745" y="783408"/>
                  </a:lnTo>
                  <a:lnTo>
                    <a:pt x="1967065" y="805084"/>
                  </a:lnTo>
                  <a:lnTo>
                    <a:pt x="1927843" y="825807"/>
                  </a:lnTo>
                  <a:lnTo>
                    <a:pt x="1886182" y="845529"/>
                  </a:lnTo>
                  <a:lnTo>
                    <a:pt x="1842185" y="864205"/>
                  </a:lnTo>
                  <a:lnTo>
                    <a:pt x="1795958" y="881788"/>
                  </a:lnTo>
                  <a:lnTo>
                    <a:pt x="1747603" y="898230"/>
                  </a:lnTo>
                  <a:lnTo>
                    <a:pt x="1697223" y="913487"/>
                  </a:lnTo>
                  <a:lnTo>
                    <a:pt x="1644923" y="927511"/>
                  </a:lnTo>
                  <a:lnTo>
                    <a:pt x="1590806" y="940256"/>
                  </a:lnTo>
                  <a:lnTo>
                    <a:pt x="1534976" y="951676"/>
                  </a:lnTo>
                  <a:lnTo>
                    <a:pt x="1477537" y="961724"/>
                  </a:lnTo>
                  <a:lnTo>
                    <a:pt x="1418591" y="970353"/>
                  </a:lnTo>
                  <a:lnTo>
                    <a:pt x="1358243" y="977518"/>
                  </a:lnTo>
                  <a:lnTo>
                    <a:pt x="1296596" y="983171"/>
                  </a:lnTo>
                  <a:lnTo>
                    <a:pt x="1233754" y="987267"/>
                  </a:lnTo>
                  <a:lnTo>
                    <a:pt x="1169821" y="989759"/>
                  </a:lnTo>
                  <a:lnTo>
                    <a:pt x="1104899" y="990599"/>
                  </a:lnTo>
                  <a:lnTo>
                    <a:pt x="1039978" y="989759"/>
                  </a:lnTo>
                  <a:lnTo>
                    <a:pt x="976045" y="987267"/>
                  </a:lnTo>
                  <a:lnTo>
                    <a:pt x="913203" y="983171"/>
                  </a:lnTo>
                  <a:lnTo>
                    <a:pt x="851556" y="977518"/>
                  </a:lnTo>
                  <a:lnTo>
                    <a:pt x="791208" y="970353"/>
                  </a:lnTo>
                  <a:lnTo>
                    <a:pt x="732262" y="961724"/>
                  </a:lnTo>
                  <a:lnTo>
                    <a:pt x="674822" y="951676"/>
                  </a:lnTo>
                  <a:lnTo>
                    <a:pt x="618992" y="940256"/>
                  </a:lnTo>
                  <a:lnTo>
                    <a:pt x="564876" y="927511"/>
                  </a:lnTo>
                  <a:lnTo>
                    <a:pt x="512576" y="913487"/>
                  </a:lnTo>
                  <a:lnTo>
                    <a:pt x="462196" y="898230"/>
                  </a:lnTo>
                  <a:lnTo>
                    <a:pt x="413841" y="881788"/>
                  </a:lnTo>
                  <a:lnTo>
                    <a:pt x="367613" y="864205"/>
                  </a:lnTo>
                  <a:lnTo>
                    <a:pt x="323617" y="845529"/>
                  </a:lnTo>
                  <a:lnTo>
                    <a:pt x="281956" y="825807"/>
                  </a:lnTo>
                  <a:lnTo>
                    <a:pt x="242734" y="805084"/>
                  </a:lnTo>
                  <a:lnTo>
                    <a:pt x="206053" y="783408"/>
                  </a:lnTo>
                  <a:lnTo>
                    <a:pt x="172019" y="760824"/>
                  </a:lnTo>
                  <a:lnTo>
                    <a:pt x="140734" y="737379"/>
                  </a:lnTo>
                  <a:lnTo>
                    <a:pt x="86828" y="688093"/>
                  </a:lnTo>
                  <a:lnTo>
                    <a:pt x="45163" y="635920"/>
                  </a:lnTo>
                  <a:lnTo>
                    <a:pt x="16569" y="581232"/>
                  </a:lnTo>
                  <a:lnTo>
                    <a:pt x="1875" y="524402"/>
                  </a:lnTo>
                  <a:lnTo>
                    <a:pt x="0" y="495299"/>
                  </a:lnTo>
                  <a:close/>
                </a:path>
              </a:pathLst>
            </a:custGeom>
            <a:ln w="28574">
              <a:solidFill>
                <a:srgbClr val="434DD6"/>
              </a:solidFill>
            </a:ln>
          </p:spPr>
          <p:txBody>
            <a:bodyPr wrap="square" lIns="0" tIns="0" rIns="0" bIns="0" rtlCol="0"/>
            <a:lstStyle/>
            <a:p>
              <a:endParaRPr/>
            </a:p>
          </p:txBody>
        </p:sp>
      </p:grpSp>
      <p:sp>
        <p:nvSpPr>
          <p:cNvPr id="32" name="object 32"/>
          <p:cNvSpPr txBox="1"/>
          <p:nvPr/>
        </p:nvSpPr>
        <p:spPr>
          <a:xfrm>
            <a:off x="7836043" y="5105400"/>
            <a:ext cx="1035368" cy="240450"/>
          </a:xfrm>
          <a:prstGeom prst="rect">
            <a:avLst/>
          </a:prstGeom>
        </p:spPr>
        <p:txBody>
          <a:bodyPr vert="horz" wrap="square" lIns="0" tIns="9525" rIns="0" bIns="0" rtlCol="0">
            <a:spAutoFit/>
          </a:bodyPr>
          <a:lstStyle/>
          <a:p>
            <a:pPr marL="9525">
              <a:spcBef>
                <a:spcPts val="75"/>
              </a:spcBef>
            </a:pPr>
            <a:r>
              <a:rPr sz="1500" spc="-8" dirty="0">
                <a:solidFill>
                  <a:srgbClr val="3333CC"/>
                </a:solidFill>
                <a:latin typeface="Arial MT"/>
                <a:cs typeface="Arial MT"/>
              </a:rPr>
              <a:t>Goals/Utility</a:t>
            </a:r>
            <a:endParaRPr sz="1500">
              <a:latin typeface="Arial MT"/>
              <a:cs typeface="Arial MT"/>
            </a:endParaRPr>
          </a:p>
        </p:txBody>
      </p:sp>
      <p:grpSp>
        <p:nvGrpSpPr>
          <p:cNvPr id="33" name="object 33"/>
          <p:cNvGrpSpPr/>
          <p:nvPr/>
        </p:nvGrpSpPr>
        <p:grpSpPr>
          <a:xfrm>
            <a:off x="8096250" y="4629151"/>
            <a:ext cx="296704" cy="239554"/>
            <a:chOff x="7238998" y="5029200"/>
            <a:chExt cx="395605" cy="319405"/>
          </a:xfrm>
        </p:grpSpPr>
        <p:sp>
          <p:nvSpPr>
            <p:cNvPr id="34" name="object 34"/>
            <p:cNvSpPr/>
            <p:nvPr/>
          </p:nvSpPr>
          <p:spPr>
            <a:xfrm>
              <a:off x="7261311" y="5047050"/>
              <a:ext cx="358775" cy="287020"/>
            </a:xfrm>
            <a:custGeom>
              <a:avLst/>
              <a:gdLst/>
              <a:ahLst/>
              <a:cxnLst/>
              <a:rect l="l" t="t" r="r" b="b"/>
              <a:pathLst>
                <a:path w="358775" h="287020">
                  <a:moveTo>
                    <a:pt x="358686" y="286949"/>
                  </a:moveTo>
                  <a:lnTo>
                    <a:pt x="0" y="0"/>
                  </a:lnTo>
                </a:path>
              </a:pathLst>
            </a:custGeom>
            <a:ln w="28574">
              <a:solidFill>
                <a:srgbClr val="434DD6"/>
              </a:solidFill>
            </a:ln>
          </p:spPr>
          <p:txBody>
            <a:bodyPr wrap="square" lIns="0" tIns="0" rIns="0" bIns="0" rtlCol="0"/>
            <a:lstStyle/>
            <a:p>
              <a:endParaRPr/>
            </a:p>
          </p:txBody>
        </p:sp>
        <p:sp>
          <p:nvSpPr>
            <p:cNvPr id="35" name="object 35"/>
            <p:cNvSpPr/>
            <p:nvPr/>
          </p:nvSpPr>
          <p:spPr>
            <a:xfrm>
              <a:off x="7238998" y="5029200"/>
              <a:ext cx="93980" cy="87630"/>
            </a:xfrm>
            <a:custGeom>
              <a:avLst/>
              <a:gdLst/>
              <a:ahLst/>
              <a:cxnLst/>
              <a:rect l="l" t="t" r="r" b="b"/>
              <a:pathLst>
                <a:path w="93979" h="87629">
                  <a:moveTo>
                    <a:pt x="0" y="0"/>
                  </a:moveTo>
                  <a:lnTo>
                    <a:pt x="40165" y="87021"/>
                  </a:lnTo>
                  <a:lnTo>
                    <a:pt x="93717" y="20082"/>
                  </a:lnTo>
                  <a:lnTo>
                    <a:pt x="0" y="0"/>
                  </a:lnTo>
                  <a:close/>
                </a:path>
              </a:pathLst>
            </a:custGeom>
            <a:solidFill>
              <a:srgbClr val="434DD6"/>
            </a:solidFill>
          </p:spPr>
          <p:txBody>
            <a:bodyPr wrap="square" lIns="0" tIns="0" rIns="0" bIns="0" rtlCol="0"/>
            <a:lstStyle/>
            <a:p>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9109A-1989-6393-F18E-779B0E2B9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2DE3E-3CBC-232C-0C0F-4708E03309D5}"/>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AI Agents Architecture</a:t>
            </a:r>
          </a:p>
        </p:txBody>
      </p:sp>
      <p:sp>
        <p:nvSpPr>
          <p:cNvPr id="4" name="Content Placeholder 3">
            <a:extLst>
              <a:ext uri="{FF2B5EF4-FFF2-40B4-BE49-F238E27FC236}">
                <a16:creationId xmlns:a16="http://schemas.microsoft.com/office/drawing/2014/main" id="{52F11709-EECD-18C8-92DC-0A70B22CBA8D}"/>
              </a:ext>
            </a:extLst>
          </p:cNvPr>
          <p:cNvSpPr>
            <a:spLocks noGrp="1"/>
          </p:cNvSpPr>
          <p:nvPr>
            <p:ph idx="1"/>
          </p:nvPr>
        </p:nvSpPr>
        <p:spPr>
          <a:xfrm>
            <a:off x="280219" y="827215"/>
            <a:ext cx="11073581" cy="5203569"/>
          </a:xfrm>
        </p:spPr>
        <p:txBody>
          <a:bodyPr>
            <a:normAutofit fontScale="92500" lnSpcReduction="20000"/>
          </a:bodyPr>
          <a:lstStyle/>
          <a:p>
            <a:pPr marL="0" indent="0" algn="just">
              <a:buNone/>
            </a:pPr>
            <a:r>
              <a:rPr lang="en-US" sz="3500" b="1" dirty="0">
                <a:solidFill>
                  <a:srgbClr val="0000FF"/>
                </a:solidFill>
                <a:latin typeface="Cambria" panose="02040503050406030204" pitchFamily="18" charset="0"/>
                <a:ea typeface="Cambria" panose="02040503050406030204" pitchFamily="18" charset="0"/>
              </a:rPr>
              <a:t>AI Agent’s Architecture</a:t>
            </a:r>
          </a:p>
          <a:p>
            <a:pPr marL="0" indent="0" algn="just">
              <a:buNone/>
            </a:pPr>
            <a:r>
              <a:rPr lang="en-US" dirty="0">
                <a:latin typeface="Cambria" panose="02040503050406030204" pitchFamily="18" charset="0"/>
                <a:ea typeface="Cambria" panose="02040503050406030204" pitchFamily="18" charset="0"/>
              </a:rPr>
              <a:t>Let's discuss each component of AI Agent architecture in detail:</a:t>
            </a:r>
          </a:p>
          <a:p>
            <a:pPr marL="0" indent="0" algn="just">
              <a:buNone/>
            </a:pPr>
            <a:r>
              <a:rPr lang="en-US" b="1" dirty="0">
                <a:solidFill>
                  <a:srgbClr val="FF0066"/>
                </a:solidFill>
                <a:latin typeface="Cambria" panose="02040503050406030204" pitchFamily="18" charset="0"/>
                <a:ea typeface="Cambria" panose="02040503050406030204" pitchFamily="18" charset="0"/>
              </a:rPr>
              <a:t>1. Profiling Module: The Eyes and Ears of the Agent</a:t>
            </a:r>
          </a:p>
          <a:p>
            <a:pPr marL="0" indent="0" algn="just">
              <a:buNone/>
            </a:pPr>
            <a:r>
              <a:rPr lang="en-US" dirty="0">
                <a:latin typeface="Cambria" panose="02040503050406030204" pitchFamily="18" charset="0"/>
                <a:ea typeface="Cambria" panose="02040503050406030204" pitchFamily="18" charset="0"/>
              </a:rPr>
              <a:t>The agent is endowed with sensory expertise via the profiling module, it is also known as the </a:t>
            </a:r>
            <a:r>
              <a:rPr lang="en-US" b="1" dirty="0">
                <a:latin typeface="Cambria" panose="02040503050406030204" pitchFamily="18" charset="0"/>
                <a:ea typeface="Cambria" panose="02040503050406030204" pitchFamily="18" charset="0"/>
              </a:rPr>
              <a:t>perception module</a:t>
            </a:r>
            <a:r>
              <a:rPr lang="en-US" dirty="0">
                <a:latin typeface="Cambria" panose="02040503050406030204" pitchFamily="18" charset="0"/>
                <a:ea typeface="Cambria" panose="02040503050406030204" pitchFamily="18" charset="0"/>
              </a:rPr>
              <a:t>. </a:t>
            </a:r>
          </a:p>
          <a:p>
            <a:pPr marL="0" indent="0" algn="just">
              <a:buNone/>
            </a:pPr>
            <a:r>
              <a:rPr lang="en-US" b="1" dirty="0">
                <a:latin typeface="Cambria" panose="02040503050406030204" pitchFamily="18" charset="0"/>
                <a:ea typeface="Cambria" panose="02040503050406030204" pitchFamily="18" charset="0"/>
              </a:rPr>
              <a:t>With the help of this module, the agent may collect and analyze information from its </a:t>
            </a:r>
            <a:r>
              <a:rPr lang="en-US" b="1" u="sng" dirty="0">
                <a:latin typeface="Cambria" panose="02040503050406030204" pitchFamily="18" charset="0"/>
                <a:ea typeface="Cambria" panose="02040503050406030204" pitchFamily="18" charset="0"/>
                <a:hlinkClick r:id="rId2"/>
              </a:rPr>
              <a:t>environment</a:t>
            </a:r>
            <a:r>
              <a:rPr lang="en-US" b="1" dirty="0">
                <a:latin typeface="Cambria" panose="02040503050406030204" pitchFamily="18" charset="0"/>
                <a:ea typeface="Cambria" panose="02040503050406030204" pitchFamily="18" charset="0"/>
              </a:rPr>
              <a:t> like how human senses work. </a:t>
            </a:r>
          </a:p>
          <a:p>
            <a:pPr marL="0" indent="0" algn="just">
              <a:buNone/>
            </a:pPr>
            <a:r>
              <a:rPr lang="en-US" dirty="0">
                <a:latin typeface="Cambria" panose="02040503050406030204" pitchFamily="18" charset="0"/>
                <a:ea typeface="Cambria" panose="02040503050406030204" pitchFamily="18" charset="0"/>
              </a:rPr>
              <a:t>It interprets unprocessed sensory data, eliminates superfluous details, and extracts important characteristics that are essential for making decisions.</a:t>
            </a:r>
          </a:p>
          <a:p>
            <a:pPr marL="0" indent="0" algn="just">
              <a:buNone/>
            </a:pPr>
            <a:r>
              <a:rPr lang="en-US" b="1" dirty="0">
                <a:latin typeface="Cambria" panose="02040503050406030204" pitchFamily="18" charset="0"/>
                <a:ea typeface="Cambria" panose="02040503050406030204" pitchFamily="18" charset="0"/>
              </a:rPr>
              <a:t>Example</a:t>
            </a:r>
          </a:p>
          <a:p>
            <a:pPr marL="0" indent="0" algn="just">
              <a:buNone/>
            </a:pPr>
            <a:r>
              <a:rPr lang="en-US" dirty="0">
                <a:latin typeface="Cambria" panose="02040503050406030204" pitchFamily="18" charset="0"/>
                <a:ea typeface="Cambria" panose="02040503050406030204" pitchFamily="18" charset="0"/>
              </a:rPr>
              <a:t>Imagine a self-driving automobile car that has radar, lidar, and camera sensors. Through the processing of data from various sensors, the profile module recognizes barriers, traffic lights, and lane markers, allowing the vehicle to go safely.</a:t>
            </a:r>
          </a:p>
          <a:p>
            <a:pPr marL="0" indent="0" algn="just">
              <a:buNone/>
            </a:pPr>
            <a:endParaRPr lang="en-US" sz="2400"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077E3F1A-7604-FCEE-66F6-71D80290261A}"/>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0C309B38-561C-11FF-0F65-AC7FAB2319AF}"/>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7DBDF134-21CE-9B3A-D851-485C7324A5E3}"/>
              </a:ext>
            </a:extLst>
          </p:cNvPr>
          <p:cNvPicPr>
            <a:picLocks noChangeAspect="1"/>
          </p:cNvPicPr>
          <p:nvPr/>
        </p:nvPicPr>
        <p:blipFill>
          <a:blip r:embed="rId3"/>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D77AF42B-5EA7-A83A-DE24-871C7E29A9F8}"/>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45</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00664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D6B8D-28DA-6595-FD44-C9713AD54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39699-7941-6A4A-F767-7251C0D3ADEE}"/>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AI Agents Architecture</a:t>
            </a:r>
          </a:p>
        </p:txBody>
      </p:sp>
      <p:sp>
        <p:nvSpPr>
          <p:cNvPr id="4" name="Content Placeholder 3">
            <a:extLst>
              <a:ext uri="{FF2B5EF4-FFF2-40B4-BE49-F238E27FC236}">
                <a16:creationId xmlns:a16="http://schemas.microsoft.com/office/drawing/2014/main" id="{E6592146-4F6C-DD9F-FA4C-A28C8CF15507}"/>
              </a:ext>
            </a:extLst>
          </p:cNvPr>
          <p:cNvSpPr>
            <a:spLocks noGrp="1"/>
          </p:cNvSpPr>
          <p:nvPr>
            <p:ph idx="1"/>
          </p:nvPr>
        </p:nvSpPr>
        <p:spPr>
          <a:xfrm>
            <a:off x="280219" y="827215"/>
            <a:ext cx="11073581" cy="5203569"/>
          </a:xfrm>
        </p:spPr>
        <p:txBody>
          <a:bodyPr>
            <a:normAutofit/>
          </a:bodyPr>
          <a:lstStyle/>
          <a:p>
            <a:pPr marL="0" indent="0" algn="just" fontAlgn="base">
              <a:buNone/>
            </a:pPr>
            <a:r>
              <a:rPr lang="en-US" b="1" dirty="0">
                <a:solidFill>
                  <a:srgbClr val="00B050"/>
                </a:solidFill>
                <a:latin typeface="Cambria" panose="02040503050406030204" pitchFamily="18" charset="0"/>
                <a:ea typeface="Cambria" panose="02040503050406030204" pitchFamily="18" charset="0"/>
              </a:rPr>
              <a:t>2. Memory Module: The Repository of Knowledge</a:t>
            </a:r>
          </a:p>
          <a:p>
            <a:pPr marL="0" indent="0" algn="just" fontAlgn="base">
              <a:buNone/>
            </a:pPr>
            <a:r>
              <a:rPr lang="en-US" b="1" dirty="0">
                <a:latin typeface="Cambria" panose="02040503050406030204" pitchFamily="18" charset="0"/>
                <a:ea typeface="Cambria" panose="02040503050406030204" pitchFamily="18" charset="0"/>
              </a:rPr>
              <a:t>The memory module is essential for organizing and storing data as it serves as the agent's knowledge base. It allows the agent to remember information, rules, patterns, and events from the past. It functions similarly to the agent's short- and long-term memory. </a:t>
            </a:r>
          </a:p>
          <a:p>
            <a:pPr marL="0" indent="0" algn="just" fontAlgn="base">
              <a:buNone/>
            </a:pPr>
            <a:r>
              <a:rPr lang="en-US" dirty="0">
                <a:latin typeface="Cambria" panose="02040503050406030204" pitchFamily="18" charset="0"/>
                <a:ea typeface="Cambria" panose="02040503050406030204" pitchFamily="18" charset="0"/>
              </a:rPr>
              <a:t>For the agent to make wise judgments, learn from its interactions, and have a sophisticated grasp of its surroundings, this module is crucial.</a:t>
            </a:r>
          </a:p>
          <a:p>
            <a:pPr marL="0" indent="0" algn="just" fontAlgn="base">
              <a:buNone/>
            </a:pPr>
            <a:r>
              <a:rPr lang="en-US" b="1" dirty="0">
                <a:latin typeface="Cambria" panose="02040503050406030204" pitchFamily="18" charset="0"/>
                <a:ea typeface="Cambria" panose="02040503050406030204" pitchFamily="18" charset="0"/>
              </a:rPr>
              <a:t>Example</a:t>
            </a:r>
          </a:p>
          <a:p>
            <a:pPr marL="0" indent="0" algn="just" fontAlgn="base">
              <a:buNone/>
            </a:pPr>
            <a:r>
              <a:rPr lang="en-US" dirty="0">
                <a:latin typeface="Cambria" panose="02040503050406030204" pitchFamily="18" charset="0"/>
                <a:ea typeface="Cambria" panose="02040503050406030204" pitchFamily="18" charset="0"/>
              </a:rPr>
              <a:t>To provide timely and correct replies during discussions, a virtual assistant chatbot, uses its memory module to remember client requests, product specs, and commonly asked questions.</a:t>
            </a:r>
          </a:p>
          <a:p>
            <a:pPr marL="0" indent="0" algn="just">
              <a:buNone/>
            </a:pPr>
            <a:endParaRPr lang="en-US" sz="2400"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63CF2F0E-353A-D577-D925-4B923B7A4BD3}"/>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7A7D9A4A-91B9-D0B6-0645-E059940333C6}"/>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FF3B9D65-B5E7-1BB3-4235-8205601AAACD}"/>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A59030A1-A835-92AB-6263-AD76A188DA1C}"/>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46</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83069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16925-FAA4-537A-7EB1-88F708832C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C21E2E-E46E-F377-A64C-6200270F1CB3}"/>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AI Agents Architecture</a:t>
            </a:r>
          </a:p>
        </p:txBody>
      </p:sp>
      <p:sp>
        <p:nvSpPr>
          <p:cNvPr id="4" name="Content Placeholder 3">
            <a:extLst>
              <a:ext uri="{FF2B5EF4-FFF2-40B4-BE49-F238E27FC236}">
                <a16:creationId xmlns:a16="http://schemas.microsoft.com/office/drawing/2014/main" id="{47FE2869-2511-B918-6EC1-FB4530A92621}"/>
              </a:ext>
            </a:extLst>
          </p:cNvPr>
          <p:cNvSpPr>
            <a:spLocks noGrp="1"/>
          </p:cNvSpPr>
          <p:nvPr>
            <p:ph idx="1"/>
          </p:nvPr>
        </p:nvSpPr>
        <p:spPr>
          <a:xfrm>
            <a:off x="280219" y="827215"/>
            <a:ext cx="11073581" cy="5203569"/>
          </a:xfrm>
        </p:spPr>
        <p:txBody>
          <a:bodyPr>
            <a:normAutofit/>
          </a:bodyPr>
          <a:lstStyle/>
          <a:p>
            <a:pPr marL="0" indent="0" algn="just" fontAlgn="base">
              <a:buNone/>
            </a:pPr>
            <a:r>
              <a:rPr lang="en-US" b="1" dirty="0">
                <a:solidFill>
                  <a:srgbClr val="FF0000"/>
                </a:solidFill>
                <a:latin typeface="Cambria" panose="02040503050406030204" pitchFamily="18" charset="0"/>
                <a:ea typeface="Cambria" panose="02040503050406030204" pitchFamily="18" charset="0"/>
              </a:rPr>
              <a:t>3. Planning Module: The Strategist Behind Decisions</a:t>
            </a:r>
          </a:p>
          <a:p>
            <a:pPr marL="0" indent="0" algn="just" fontAlgn="base">
              <a:buNone/>
            </a:pPr>
            <a:r>
              <a:rPr lang="en-US" dirty="0">
                <a:latin typeface="Cambria" panose="02040503050406030204" pitchFamily="18" charset="0"/>
                <a:ea typeface="Cambria" panose="02040503050406030204" pitchFamily="18" charset="0"/>
              </a:rPr>
              <a:t>The agent's central decision-making command post for making decisions and acting in a goal-oriented manner is the planning module. </a:t>
            </a:r>
          </a:p>
          <a:p>
            <a:pPr marL="0" indent="0" algn="just" fontAlgn="base">
              <a:buNone/>
            </a:pPr>
            <a:r>
              <a:rPr lang="en-US" b="1" dirty="0">
                <a:latin typeface="Cambria" panose="02040503050406030204" pitchFamily="18" charset="0"/>
                <a:ea typeface="Cambria" panose="02040503050406030204" pitchFamily="18" charset="0"/>
              </a:rPr>
              <a:t>This module examines the present situation and determines the best course of action to accomplish the agent's goals, taking into account information from the memory and profiling modules. </a:t>
            </a:r>
          </a:p>
          <a:p>
            <a:pPr marL="0" indent="0" algn="just" fontAlgn="base">
              <a:buNone/>
            </a:pPr>
            <a:r>
              <a:rPr lang="en-US" b="1" u="sng" dirty="0">
                <a:latin typeface="Cambria" panose="02040503050406030204" pitchFamily="18" charset="0"/>
                <a:ea typeface="Cambria" panose="02040503050406030204" pitchFamily="18" charset="0"/>
              </a:rPr>
              <a:t>Example</a:t>
            </a:r>
          </a:p>
          <a:p>
            <a:pPr marL="0" indent="0" algn="just" fontAlgn="base">
              <a:buNone/>
            </a:pPr>
            <a:r>
              <a:rPr lang="en-US" dirty="0">
                <a:latin typeface="Cambria" panose="02040503050406030204" pitchFamily="18" charset="0"/>
                <a:ea typeface="Cambria" panose="02040503050406030204" pitchFamily="18" charset="0"/>
              </a:rPr>
              <a:t>A delivery routing agent utilizes the planning module to optimize the most effective routes and timetables for its fleet by taking into account variables like vehicle capacity, traffic patterns, and delivery priority.</a:t>
            </a:r>
          </a:p>
          <a:p>
            <a:pPr marL="0" indent="0" algn="just">
              <a:buNone/>
            </a:pPr>
            <a:endParaRPr lang="en-US" sz="2400"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B3069A06-D897-B86B-FD09-C3EBBE2F7D60}"/>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502DF700-EDB9-F569-A7D6-20350D650AF1}"/>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FFE0B4C0-4AAE-6347-18F5-CC087B942BC3}"/>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A1D1D0F6-F78D-8513-C2E8-4E7EAD925F36}"/>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47</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96926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7BDAA-FDFE-73F3-DB35-485CF36E3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1C7ED0-EDC1-57AB-FF4E-9C958122367E}"/>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AI Agents Architecture</a:t>
            </a:r>
          </a:p>
        </p:txBody>
      </p:sp>
      <p:sp>
        <p:nvSpPr>
          <p:cNvPr id="4" name="Content Placeholder 3">
            <a:extLst>
              <a:ext uri="{FF2B5EF4-FFF2-40B4-BE49-F238E27FC236}">
                <a16:creationId xmlns:a16="http://schemas.microsoft.com/office/drawing/2014/main" id="{3F80C279-FBD5-530E-A5DF-DB6999FCA20D}"/>
              </a:ext>
            </a:extLst>
          </p:cNvPr>
          <p:cNvSpPr>
            <a:spLocks noGrp="1"/>
          </p:cNvSpPr>
          <p:nvPr>
            <p:ph idx="1"/>
          </p:nvPr>
        </p:nvSpPr>
        <p:spPr>
          <a:xfrm>
            <a:off x="280219" y="827215"/>
            <a:ext cx="11073581" cy="5203569"/>
          </a:xfrm>
        </p:spPr>
        <p:txBody>
          <a:bodyPr>
            <a:normAutofit/>
          </a:bodyPr>
          <a:lstStyle/>
          <a:p>
            <a:pPr marL="0" indent="0" algn="just" fontAlgn="base">
              <a:buNone/>
            </a:pPr>
            <a:r>
              <a:rPr lang="en-US" b="1" dirty="0">
                <a:solidFill>
                  <a:srgbClr val="7030A0"/>
                </a:solidFill>
                <a:latin typeface="Cambria" panose="02040503050406030204" pitchFamily="18" charset="0"/>
                <a:ea typeface="Cambria" panose="02040503050406030204" pitchFamily="18" charset="0"/>
              </a:rPr>
              <a:t>4. Action Module: From Plans to Execution</a:t>
            </a:r>
          </a:p>
          <a:p>
            <a:pPr marL="0" indent="0" algn="just" fontAlgn="base">
              <a:buNone/>
            </a:pPr>
            <a:r>
              <a:rPr lang="en-US" b="1" dirty="0">
                <a:latin typeface="Cambria" panose="02040503050406030204" pitchFamily="18" charset="0"/>
                <a:ea typeface="Cambria" panose="02040503050406030204" pitchFamily="18" charset="0"/>
              </a:rPr>
              <a:t>The choices and plans established by the planning module are implemented by the action module. It converts plans into executable commands and serves as the agent's interface with the outside world. </a:t>
            </a:r>
            <a:r>
              <a:rPr lang="en-US" dirty="0">
                <a:latin typeface="Cambria" panose="02040503050406030204" pitchFamily="18" charset="0"/>
                <a:ea typeface="Cambria" panose="02040503050406030204" pitchFamily="18" charset="0"/>
              </a:rPr>
              <a:t>This module operates in conjunction with actuators or output devices, carrying out and overseeing the selected course of action. </a:t>
            </a:r>
          </a:p>
          <a:p>
            <a:pPr marL="0" indent="0" algn="just" fontAlgn="base">
              <a:buNone/>
            </a:pPr>
            <a:r>
              <a:rPr lang="en-US" b="1" dirty="0">
                <a:latin typeface="Cambria" panose="02040503050406030204" pitchFamily="18" charset="0"/>
                <a:ea typeface="Cambria" panose="02040503050406030204" pitchFamily="18" charset="0"/>
              </a:rPr>
              <a:t>Example</a:t>
            </a:r>
          </a:p>
          <a:p>
            <a:pPr marL="0" indent="0" algn="just" fontAlgn="base">
              <a:buNone/>
            </a:pPr>
            <a:r>
              <a:rPr lang="en-US" dirty="0">
                <a:latin typeface="Cambria" panose="02040503050406030204" pitchFamily="18" charset="0"/>
                <a:ea typeface="Cambria" panose="02040503050406030204" pitchFamily="18" charset="0"/>
              </a:rPr>
              <a:t>When a robotic arm is used in a factory, the action module gets instructions on how to pick up and move things. It then sends signals to the robot's motors to carry out the exact motions required to ensure precision assembly jobs.</a:t>
            </a:r>
          </a:p>
        </p:txBody>
      </p:sp>
      <p:sp>
        <p:nvSpPr>
          <p:cNvPr id="6" name="Date Placeholder 5">
            <a:extLst>
              <a:ext uri="{FF2B5EF4-FFF2-40B4-BE49-F238E27FC236}">
                <a16:creationId xmlns:a16="http://schemas.microsoft.com/office/drawing/2014/main" id="{BE034649-2814-1AEA-1243-0BB7CEB445BE}"/>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95FB2274-0638-D9F9-A53E-76C4171D6D2E}"/>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32070622-5215-A214-EAD6-582199891A59}"/>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16BF39A3-64EC-E5DB-9868-C43179647F61}"/>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48</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00749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9B296-0631-73E8-7F55-3763F70AF8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83E0A-F1A8-9FDB-C4A6-0D4DA4EF7FAB}"/>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AI Agents Architecture</a:t>
            </a:r>
          </a:p>
        </p:txBody>
      </p:sp>
      <p:sp>
        <p:nvSpPr>
          <p:cNvPr id="4" name="Content Placeholder 3">
            <a:extLst>
              <a:ext uri="{FF2B5EF4-FFF2-40B4-BE49-F238E27FC236}">
                <a16:creationId xmlns:a16="http://schemas.microsoft.com/office/drawing/2014/main" id="{7EB43FBB-B38A-A689-23F6-F086F1050228}"/>
              </a:ext>
            </a:extLst>
          </p:cNvPr>
          <p:cNvSpPr>
            <a:spLocks noGrp="1"/>
          </p:cNvSpPr>
          <p:nvPr>
            <p:ph idx="1"/>
          </p:nvPr>
        </p:nvSpPr>
        <p:spPr>
          <a:xfrm>
            <a:off x="280219" y="827215"/>
            <a:ext cx="11073581" cy="5203569"/>
          </a:xfrm>
        </p:spPr>
        <p:txBody>
          <a:bodyPr>
            <a:normAutofit/>
          </a:bodyPr>
          <a:lstStyle/>
          <a:p>
            <a:pPr marL="0" indent="0" fontAlgn="base">
              <a:buNone/>
            </a:pPr>
            <a:r>
              <a:rPr lang="en-US" b="1" dirty="0">
                <a:solidFill>
                  <a:srgbClr val="FF0066"/>
                </a:solidFill>
                <a:latin typeface="Cambria" panose="02040503050406030204" pitchFamily="18" charset="0"/>
                <a:ea typeface="Cambria" panose="02040503050406030204" pitchFamily="18" charset="0"/>
              </a:rPr>
              <a:t>5. Learning Strategies: The Engine of Adaptation</a:t>
            </a:r>
          </a:p>
          <a:p>
            <a:pPr marL="0" indent="0" algn="just" fontAlgn="base">
              <a:buNone/>
            </a:pPr>
            <a:r>
              <a:rPr lang="en-US" b="1" dirty="0">
                <a:latin typeface="Cambria" panose="02040503050406030204" pitchFamily="18" charset="0"/>
                <a:ea typeface="Cambria" panose="02040503050406030204" pitchFamily="18" charset="0"/>
              </a:rPr>
              <a:t>The incorporation of learning strategies—mechanisms that let agents change, become better, and learn new things—is essential to agent architecture.</a:t>
            </a:r>
            <a:r>
              <a:rPr lang="en-US" dirty="0">
                <a:latin typeface="Cambria" panose="02040503050406030204" pitchFamily="18" charset="0"/>
                <a:ea typeface="Cambria" panose="02040503050406030204" pitchFamily="18" charset="0"/>
              </a:rPr>
              <a:t> Common methods include</a:t>
            </a:r>
            <a:r>
              <a:rPr lang="en-US" u="sng" dirty="0">
                <a:latin typeface="Cambria" panose="02040503050406030204" pitchFamily="18" charset="0"/>
                <a:ea typeface="Cambria" panose="02040503050406030204" pitchFamily="18" charset="0"/>
                <a:hlinkClick r:id="rId2"/>
              </a:rPr>
              <a:t> supervised learning,</a:t>
            </a:r>
            <a:r>
              <a:rPr lang="en-US" u="sng" dirty="0">
                <a:latin typeface="Cambria" panose="02040503050406030204" pitchFamily="18" charset="0"/>
                <a:ea typeface="Cambria" panose="02040503050406030204" pitchFamily="18" charset="0"/>
                <a:hlinkClick r:id="rId3"/>
              </a:rPr>
              <a:t>  </a:t>
            </a:r>
          </a:p>
          <a:p>
            <a:pPr marL="0" indent="0" algn="just" fontAlgn="base">
              <a:buNone/>
            </a:pPr>
            <a:r>
              <a:rPr lang="en-US" u="sng" dirty="0">
                <a:latin typeface="Cambria" panose="02040503050406030204" pitchFamily="18" charset="0"/>
                <a:ea typeface="Cambria" panose="02040503050406030204" pitchFamily="18" charset="0"/>
                <a:hlinkClick r:id="rId3"/>
              </a:rPr>
              <a:t>unsupervised learning,</a:t>
            </a:r>
            <a:r>
              <a:rPr lang="en-US" dirty="0">
                <a:latin typeface="Cambria" panose="02040503050406030204" pitchFamily="18" charset="0"/>
                <a:ea typeface="Cambria" panose="02040503050406030204" pitchFamily="18" charset="0"/>
              </a:rPr>
              <a:t> and</a:t>
            </a:r>
            <a:r>
              <a:rPr lang="en-US" u="sng" dirty="0">
                <a:latin typeface="Cambria" panose="02040503050406030204" pitchFamily="18" charset="0"/>
                <a:ea typeface="Cambria" panose="02040503050406030204" pitchFamily="18" charset="0"/>
                <a:hlinkClick r:id="rId4"/>
              </a:rPr>
              <a:t> reinforcement learning.</a:t>
            </a:r>
            <a:r>
              <a:rPr lang="en-US" dirty="0">
                <a:latin typeface="Cambria" panose="02040503050406030204" pitchFamily="18" charset="0"/>
                <a:ea typeface="Cambria" panose="02040503050406030204" pitchFamily="18" charset="0"/>
              </a:rPr>
              <a:t> Reinforcement learning directs agents' behavior toward the best results by providing feedback in the form of incentives or punishments. </a:t>
            </a:r>
          </a:p>
          <a:p>
            <a:pPr marL="0" indent="0" algn="just" fontAlgn="base">
              <a:buNone/>
            </a:pPr>
            <a:r>
              <a:rPr lang="en-US" b="1" dirty="0">
                <a:latin typeface="Cambria" panose="02040503050406030204" pitchFamily="18" charset="0"/>
                <a:ea typeface="Cambria" panose="02040503050406030204" pitchFamily="18" charset="0"/>
              </a:rPr>
              <a:t>Example</a:t>
            </a:r>
          </a:p>
          <a:p>
            <a:pPr marL="0" indent="0" algn="just" fontAlgn="base">
              <a:buNone/>
            </a:pPr>
            <a:r>
              <a:rPr lang="en-US" dirty="0">
                <a:latin typeface="Cambria" panose="02040503050406030204" pitchFamily="18" charset="0"/>
                <a:ea typeface="Cambria" panose="02040503050406030204" pitchFamily="18" charset="0"/>
              </a:rPr>
              <a:t>By improving the agent's capacity to draw conclusions from the past and adjust to new circumstances, these learning techniques help them improve their performance over time.</a:t>
            </a:r>
          </a:p>
          <a:p>
            <a:pPr marL="0" indent="0" algn="just" fontAlgn="base">
              <a:buNone/>
            </a:pPr>
            <a:endParaRPr lang="en-US" b="1"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6463702E-DAC5-1FD7-790B-53CB88AC2313}"/>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404ADDCF-FCB2-2FC2-C2BA-AF9848F534A3}"/>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52074768-E9DC-978B-423A-6C84367E6A6B}"/>
              </a:ext>
            </a:extLst>
          </p:cNvPr>
          <p:cNvPicPr>
            <a:picLocks noChangeAspect="1"/>
          </p:cNvPicPr>
          <p:nvPr/>
        </p:nvPicPr>
        <p:blipFill>
          <a:blip r:embed="rId5"/>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C547B16D-0127-2930-B292-B471FF00168F}"/>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49</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54378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1BD25-F65A-8BD1-5D29-B45B2F075C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92248-562B-0985-26D1-47EE0D420F8F}"/>
              </a:ext>
            </a:extLst>
          </p:cNvPr>
          <p:cNvSpPr>
            <a:spLocks noGrp="1"/>
          </p:cNvSpPr>
          <p:nvPr>
            <p:ph type="title"/>
          </p:nvPr>
        </p:nvSpPr>
        <p:spPr>
          <a:xfrm>
            <a:off x="280219" y="136525"/>
            <a:ext cx="10515600" cy="673900"/>
          </a:xfrm>
        </p:spPr>
        <p:txBody>
          <a:bodyPr>
            <a:noAutofit/>
          </a:bodyPr>
          <a:lstStyle/>
          <a:p>
            <a:pPr algn="ctr"/>
            <a:r>
              <a:rPr lang="en-US" sz="3600" b="1" dirty="0">
                <a:solidFill>
                  <a:srgbClr val="C00000"/>
                </a:solidFill>
                <a:latin typeface="Cambria" panose="02040503050406030204" pitchFamily="18" charset="0"/>
                <a:ea typeface="Cambria" panose="02040503050406030204" pitchFamily="18" charset="0"/>
              </a:rPr>
              <a:t>Types of AI Agents</a:t>
            </a:r>
          </a:p>
        </p:txBody>
      </p:sp>
      <p:sp>
        <p:nvSpPr>
          <p:cNvPr id="4" name="Content Placeholder 3">
            <a:extLst>
              <a:ext uri="{FF2B5EF4-FFF2-40B4-BE49-F238E27FC236}">
                <a16:creationId xmlns:a16="http://schemas.microsoft.com/office/drawing/2014/main" id="{EE663373-4955-5681-17E1-242BD34A348F}"/>
              </a:ext>
            </a:extLst>
          </p:cNvPr>
          <p:cNvSpPr>
            <a:spLocks noGrp="1"/>
          </p:cNvSpPr>
          <p:nvPr>
            <p:ph idx="1"/>
          </p:nvPr>
        </p:nvSpPr>
        <p:spPr>
          <a:xfrm>
            <a:off x="280219" y="1033687"/>
            <a:ext cx="11073581" cy="5203569"/>
          </a:xfrm>
        </p:spPr>
        <p:txBody>
          <a:bodyPr>
            <a:normAutofit/>
          </a:bodyPr>
          <a:lstStyle/>
          <a:p>
            <a:pPr marL="0" indent="0" algn="just">
              <a:buNone/>
            </a:pPr>
            <a:r>
              <a:rPr lang="en-US" b="1" dirty="0">
                <a:latin typeface="Cambria" panose="02040503050406030204" pitchFamily="18" charset="0"/>
                <a:ea typeface="Cambria" panose="02040503050406030204" pitchFamily="18" charset="0"/>
              </a:rPr>
              <a:t>AI agents operate and solve problems in specific ways. Different types of agents are suited to different tasks, and they can work in tandem to accomplish larger projects.</a:t>
            </a:r>
          </a:p>
          <a:p>
            <a:pPr marL="514350" indent="-514350" fontAlgn="base">
              <a:buFont typeface="+mj-lt"/>
              <a:buAutoNum type="arabicPeriod"/>
            </a:pPr>
            <a:r>
              <a:rPr lang="en-US" dirty="0">
                <a:latin typeface="Cambria" panose="02040503050406030204" pitchFamily="18" charset="0"/>
                <a:ea typeface="Cambria" panose="02040503050406030204" pitchFamily="18" charset="0"/>
              </a:rPr>
              <a:t>Simple reflex agents</a:t>
            </a:r>
          </a:p>
          <a:p>
            <a:pPr marL="514350" indent="-514350" fontAlgn="base">
              <a:buFont typeface="+mj-lt"/>
              <a:buAutoNum type="arabicPeriod"/>
            </a:pPr>
            <a:r>
              <a:rPr lang="en-US" dirty="0">
                <a:latin typeface="Cambria" panose="02040503050406030204" pitchFamily="18" charset="0"/>
                <a:ea typeface="Cambria" panose="02040503050406030204" pitchFamily="18" charset="0"/>
              </a:rPr>
              <a:t>Model-based reflex agents</a:t>
            </a:r>
          </a:p>
          <a:p>
            <a:pPr marL="514350" indent="-514350" fontAlgn="base">
              <a:buFont typeface="+mj-lt"/>
              <a:buAutoNum type="arabicPeriod"/>
            </a:pPr>
            <a:r>
              <a:rPr lang="en-US" dirty="0">
                <a:latin typeface="Cambria" panose="02040503050406030204" pitchFamily="18" charset="0"/>
                <a:ea typeface="Cambria" panose="02040503050406030204" pitchFamily="18" charset="0"/>
              </a:rPr>
              <a:t>Goal-based agents</a:t>
            </a:r>
          </a:p>
          <a:p>
            <a:pPr marL="514350" indent="-514350" fontAlgn="base">
              <a:buFont typeface="+mj-lt"/>
              <a:buAutoNum type="arabicPeriod"/>
            </a:pPr>
            <a:r>
              <a:rPr lang="en-US" dirty="0">
                <a:latin typeface="Cambria" panose="02040503050406030204" pitchFamily="18" charset="0"/>
                <a:ea typeface="Cambria" panose="02040503050406030204" pitchFamily="18" charset="0"/>
              </a:rPr>
              <a:t>Utility-based agents</a:t>
            </a:r>
          </a:p>
          <a:p>
            <a:pPr marL="514350" indent="-514350" fontAlgn="base">
              <a:buFont typeface="+mj-lt"/>
              <a:buAutoNum type="arabicPeriod"/>
            </a:pPr>
            <a:r>
              <a:rPr lang="en-US" dirty="0">
                <a:latin typeface="Cambria" panose="02040503050406030204" pitchFamily="18" charset="0"/>
                <a:ea typeface="Cambria" panose="02040503050406030204" pitchFamily="18" charset="0"/>
              </a:rPr>
              <a:t>Learning agents</a:t>
            </a:r>
          </a:p>
          <a:p>
            <a:pPr marL="514350" indent="-514350" fontAlgn="base">
              <a:buFont typeface="+mj-lt"/>
              <a:buAutoNum type="arabicPeriod"/>
            </a:pPr>
            <a:r>
              <a:rPr lang="en-US" dirty="0">
                <a:latin typeface="Cambria" panose="02040503050406030204" pitchFamily="18" charset="0"/>
                <a:ea typeface="Cambria" panose="02040503050406030204" pitchFamily="18" charset="0"/>
              </a:rPr>
              <a:t>Multi-agent systems (MAS)</a:t>
            </a:r>
          </a:p>
          <a:p>
            <a:pPr marL="514350" indent="-514350" fontAlgn="base">
              <a:buFont typeface="+mj-lt"/>
              <a:buAutoNum type="arabicPeriod"/>
            </a:pPr>
            <a:r>
              <a:rPr lang="en-US" dirty="0">
                <a:latin typeface="Cambria" panose="02040503050406030204" pitchFamily="18" charset="0"/>
                <a:ea typeface="Cambria" panose="02040503050406030204" pitchFamily="18" charset="0"/>
              </a:rPr>
              <a:t>Hierarchical Systems</a:t>
            </a: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68E50C43-6708-9DD8-44B7-94D581D96AC8}"/>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E1C613AC-2A66-5D3B-F05C-08BEB3C0B796}"/>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73C95AA8-2904-4603-BED3-EE2E3D7989DA}"/>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F3B1C1AE-9D18-F03A-7B39-0EB48C5FB33F}"/>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50</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54687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6325" y="908684"/>
            <a:ext cx="3843020" cy="751488"/>
          </a:xfrm>
          <a:prstGeom prst="rect">
            <a:avLst/>
          </a:prstGeom>
        </p:spPr>
        <p:txBody>
          <a:bodyPr vert="horz" wrap="square" lIns="0" tIns="12700" rIns="0" bIns="0" rtlCol="0">
            <a:spAutoFit/>
          </a:bodyPr>
          <a:lstStyle/>
          <a:p>
            <a:pPr marL="12700">
              <a:lnSpc>
                <a:spcPct val="100000"/>
              </a:lnSpc>
              <a:spcBef>
                <a:spcPts val="100"/>
              </a:spcBef>
            </a:pPr>
            <a:r>
              <a:rPr spc="-50" dirty="0"/>
              <a:t>Agent</a:t>
            </a:r>
            <a:r>
              <a:rPr spc="-185" dirty="0"/>
              <a:t> </a:t>
            </a:r>
            <a:r>
              <a:rPr spc="-60" dirty="0"/>
              <a:t>programs</a:t>
            </a:r>
          </a:p>
        </p:txBody>
      </p:sp>
      <p:sp>
        <p:nvSpPr>
          <p:cNvPr id="3" name="object 3"/>
          <p:cNvSpPr txBox="1"/>
          <p:nvPr/>
        </p:nvSpPr>
        <p:spPr>
          <a:xfrm>
            <a:off x="1176325" y="1584934"/>
            <a:ext cx="8602345" cy="791883"/>
          </a:xfrm>
          <a:prstGeom prst="rect">
            <a:avLst/>
          </a:prstGeom>
        </p:spPr>
        <p:txBody>
          <a:bodyPr vert="horz" wrap="square" lIns="0" tIns="139065" rIns="0" bIns="0" rtlCol="0">
            <a:spAutoFit/>
          </a:bodyPr>
          <a:lstStyle/>
          <a:p>
            <a:pPr marL="12700">
              <a:lnSpc>
                <a:spcPct val="100000"/>
              </a:lnSpc>
              <a:spcBef>
                <a:spcPts val="1095"/>
              </a:spcBef>
            </a:pPr>
            <a:r>
              <a:rPr sz="1700" b="1" dirty="0">
                <a:latin typeface="Times New Roman"/>
                <a:cs typeface="Times New Roman"/>
              </a:rPr>
              <a:t>Agent</a:t>
            </a:r>
            <a:r>
              <a:rPr sz="1700" b="1" spc="-40" dirty="0">
                <a:latin typeface="Times New Roman"/>
                <a:cs typeface="Times New Roman"/>
              </a:rPr>
              <a:t> </a:t>
            </a:r>
            <a:r>
              <a:rPr sz="1700" b="1" dirty="0">
                <a:latin typeface="Times New Roman"/>
                <a:cs typeface="Times New Roman"/>
              </a:rPr>
              <a:t>program</a:t>
            </a:r>
            <a:r>
              <a:rPr sz="1700" dirty="0">
                <a:latin typeface="Times New Roman"/>
                <a:cs typeface="Times New Roman"/>
              </a:rPr>
              <a:t>:</a:t>
            </a:r>
            <a:r>
              <a:rPr sz="1700" spc="400" dirty="0">
                <a:latin typeface="Times New Roman"/>
                <a:cs typeface="Times New Roman"/>
              </a:rPr>
              <a:t> </a:t>
            </a:r>
            <a:r>
              <a:rPr sz="1700" dirty="0">
                <a:latin typeface="Times New Roman"/>
                <a:cs typeface="Times New Roman"/>
              </a:rPr>
              <a:t>use</a:t>
            </a:r>
            <a:r>
              <a:rPr sz="1700" spc="-35" dirty="0">
                <a:latin typeface="Times New Roman"/>
                <a:cs typeface="Times New Roman"/>
              </a:rPr>
              <a:t> </a:t>
            </a:r>
            <a:r>
              <a:rPr sz="1700" dirty="0">
                <a:latin typeface="Times New Roman"/>
                <a:cs typeface="Times New Roman"/>
              </a:rPr>
              <a:t>current</a:t>
            </a:r>
            <a:r>
              <a:rPr sz="1700" spc="-25" dirty="0">
                <a:latin typeface="Times New Roman"/>
                <a:cs typeface="Times New Roman"/>
              </a:rPr>
              <a:t> </a:t>
            </a:r>
            <a:r>
              <a:rPr sz="1700" dirty="0">
                <a:latin typeface="Times New Roman"/>
                <a:cs typeface="Times New Roman"/>
              </a:rPr>
              <a:t>percept</a:t>
            </a:r>
            <a:r>
              <a:rPr sz="1700" spc="-35" dirty="0">
                <a:latin typeface="Times New Roman"/>
                <a:cs typeface="Times New Roman"/>
              </a:rPr>
              <a:t> </a:t>
            </a:r>
            <a:r>
              <a:rPr sz="1700" dirty="0">
                <a:latin typeface="Times New Roman"/>
                <a:cs typeface="Times New Roman"/>
              </a:rPr>
              <a:t>as</a:t>
            </a:r>
            <a:r>
              <a:rPr sz="1700" spc="-20" dirty="0">
                <a:latin typeface="Times New Roman"/>
                <a:cs typeface="Times New Roman"/>
              </a:rPr>
              <a:t> </a:t>
            </a:r>
            <a:r>
              <a:rPr sz="1700" dirty="0">
                <a:latin typeface="Times New Roman"/>
                <a:cs typeface="Times New Roman"/>
              </a:rPr>
              <a:t>input</a:t>
            </a:r>
            <a:r>
              <a:rPr sz="1700" spc="-15" dirty="0">
                <a:latin typeface="Times New Roman"/>
                <a:cs typeface="Times New Roman"/>
              </a:rPr>
              <a:t> </a:t>
            </a:r>
            <a:r>
              <a:rPr sz="1700" dirty="0">
                <a:latin typeface="Times New Roman"/>
                <a:cs typeface="Times New Roman"/>
              </a:rPr>
              <a:t>from</a:t>
            </a:r>
            <a:r>
              <a:rPr sz="1700" spc="-25" dirty="0">
                <a:latin typeface="Times New Roman"/>
                <a:cs typeface="Times New Roman"/>
              </a:rPr>
              <a:t> </a:t>
            </a:r>
            <a:r>
              <a:rPr sz="1700" dirty="0">
                <a:latin typeface="Times New Roman"/>
                <a:cs typeface="Times New Roman"/>
              </a:rPr>
              <a:t>the</a:t>
            </a:r>
            <a:r>
              <a:rPr sz="1700" spc="-10" dirty="0">
                <a:latin typeface="Times New Roman"/>
                <a:cs typeface="Times New Roman"/>
              </a:rPr>
              <a:t> </a:t>
            </a:r>
            <a:r>
              <a:rPr sz="1700" dirty="0">
                <a:latin typeface="Times New Roman"/>
                <a:cs typeface="Times New Roman"/>
              </a:rPr>
              <a:t>sensors</a:t>
            </a:r>
            <a:r>
              <a:rPr sz="1700" spc="-25" dirty="0">
                <a:latin typeface="Times New Roman"/>
                <a:cs typeface="Times New Roman"/>
              </a:rPr>
              <a:t> </a:t>
            </a:r>
            <a:r>
              <a:rPr sz="1700" dirty="0">
                <a:latin typeface="Times New Roman"/>
                <a:cs typeface="Times New Roman"/>
              </a:rPr>
              <a:t>and</a:t>
            </a:r>
            <a:r>
              <a:rPr sz="1700" spc="-30" dirty="0">
                <a:latin typeface="Times New Roman"/>
                <a:cs typeface="Times New Roman"/>
              </a:rPr>
              <a:t> </a:t>
            </a:r>
            <a:r>
              <a:rPr sz="1700" dirty="0">
                <a:latin typeface="Times New Roman"/>
                <a:cs typeface="Times New Roman"/>
              </a:rPr>
              <a:t>return</a:t>
            </a:r>
            <a:r>
              <a:rPr sz="1700" spc="-20" dirty="0">
                <a:latin typeface="Times New Roman"/>
                <a:cs typeface="Times New Roman"/>
              </a:rPr>
              <a:t> </a:t>
            </a:r>
            <a:r>
              <a:rPr sz="1700" dirty="0">
                <a:latin typeface="Times New Roman"/>
                <a:cs typeface="Times New Roman"/>
              </a:rPr>
              <a:t>an</a:t>
            </a:r>
            <a:r>
              <a:rPr sz="1700" spc="-25" dirty="0">
                <a:latin typeface="Times New Roman"/>
                <a:cs typeface="Times New Roman"/>
              </a:rPr>
              <a:t> </a:t>
            </a:r>
            <a:r>
              <a:rPr sz="1700" dirty="0">
                <a:latin typeface="Times New Roman"/>
                <a:cs typeface="Times New Roman"/>
              </a:rPr>
              <a:t>action</a:t>
            </a:r>
            <a:r>
              <a:rPr sz="1700" spc="-20" dirty="0">
                <a:latin typeface="Times New Roman"/>
                <a:cs typeface="Times New Roman"/>
              </a:rPr>
              <a:t> </a:t>
            </a:r>
            <a:r>
              <a:rPr sz="1700" dirty="0">
                <a:latin typeface="Times New Roman"/>
                <a:cs typeface="Times New Roman"/>
              </a:rPr>
              <a:t>to</a:t>
            </a:r>
            <a:r>
              <a:rPr sz="1700" spc="-5" dirty="0">
                <a:latin typeface="Times New Roman"/>
                <a:cs typeface="Times New Roman"/>
              </a:rPr>
              <a:t> </a:t>
            </a:r>
            <a:r>
              <a:rPr sz="1700" dirty="0">
                <a:latin typeface="Times New Roman"/>
                <a:cs typeface="Times New Roman"/>
              </a:rPr>
              <a:t>the</a:t>
            </a:r>
            <a:r>
              <a:rPr sz="1700" spc="-20" dirty="0">
                <a:latin typeface="Times New Roman"/>
                <a:cs typeface="Times New Roman"/>
              </a:rPr>
              <a:t> </a:t>
            </a:r>
            <a:r>
              <a:rPr sz="1700" spc="-10" dirty="0">
                <a:latin typeface="Times New Roman"/>
                <a:cs typeface="Times New Roman"/>
              </a:rPr>
              <a:t>actuators</a:t>
            </a:r>
            <a:endParaRPr sz="1700">
              <a:latin typeface="Times New Roman"/>
              <a:cs typeface="Times New Roman"/>
            </a:endParaRPr>
          </a:p>
          <a:p>
            <a:pPr marL="12700">
              <a:lnSpc>
                <a:spcPct val="100000"/>
              </a:lnSpc>
              <a:spcBef>
                <a:spcPts val="1000"/>
              </a:spcBef>
            </a:pPr>
            <a:r>
              <a:rPr sz="1700" b="1" dirty="0">
                <a:latin typeface="Times New Roman"/>
                <a:cs typeface="Times New Roman"/>
              </a:rPr>
              <a:t>Agent</a:t>
            </a:r>
            <a:r>
              <a:rPr sz="1700" b="1" spc="-40" dirty="0">
                <a:latin typeface="Times New Roman"/>
                <a:cs typeface="Times New Roman"/>
              </a:rPr>
              <a:t> </a:t>
            </a:r>
            <a:r>
              <a:rPr sz="1700" b="1" dirty="0">
                <a:latin typeface="Times New Roman"/>
                <a:cs typeface="Times New Roman"/>
              </a:rPr>
              <a:t>function</a:t>
            </a:r>
            <a:r>
              <a:rPr sz="1700" dirty="0">
                <a:latin typeface="Times New Roman"/>
                <a:cs typeface="Times New Roman"/>
              </a:rPr>
              <a:t>:</a:t>
            </a:r>
            <a:r>
              <a:rPr sz="1700" spc="-30" dirty="0">
                <a:latin typeface="Times New Roman"/>
                <a:cs typeface="Times New Roman"/>
              </a:rPr>
              <a:t> </a:t>
            </a:r>
            <a:r>
              <a:rPr sz="1700" dirty="0">
                <a:latin typeface="Times New Roman"/>
                <a:cs typeface="Times New Roman"/>
              </a:rPr>
              <a:t>takes</a:t>
            </a:r>
            <a:r>
              <a:rPr sz="1700" spc="-25" dirty="0">
                <a:latin typeface="Times New Roman"/>
                <a:cs typeface="Times New Roman"/>
              </a:rPr>
              <a:t> </a:t>
            </a:r>
            <a:r>
              <a:rPr sz="1700" dirty="0">
                <a:latin typeface="Times New Roman"/>
                <a:cs typeface="Times New Roman"/>
              </a:rPr>
              <a:t>the</a:t>
            </a:r>
            <a:r>
              <a:rPr sz="1700" spc="-25" dirty="0">
                <a:latin typeface="Times New Roman"/>
                <a:cs typeface="Times New Roman"/>
              </a:rPr>
              <a:t> </a:t>
            </a:r>
            <a:r>
              <a:rPr sz="1700" dirty="0">
                <a:latin typeface="Times New Roman"/>
                <a:cs typeface="Times New Roman"/>
              </a:rPr>
              <a:t>entire</a:t>
            </a:r>
            <a:r>
              <a:rPr sz="1700" spc="-15" dirty="0">
                <a:latin typeface="Times New Roman"/>
                <a:cs typeface="Times New Roman"/>
              </a:rPr>
              <a:t> </a:t>
            </a:r>
            <a:r>
              <a:rPr sz="1700" dirty="0">
                <a:latin typeface="Times New Roman"/>
                <a:cs typeface="Times New Roman"/>
              </a:rPr>
              <a:t>percept</a:t>
            </a:r>
            <a:r>
              <a:rPr sz="1700" spc="-45" dirty="0">
                <a:latin typeface="Times New Roman"/>
                <a:cs typeface="Times New Roman"/>
              </a:rPr>
              <a:t> </a:t>
            </a:r>
            <a:r>
              <a:rPr sz="1700" spc="-10" dirty="0">
                <a:latin typeface="Times New Roman"/>
                <a:cs typeface="Times New Roman"/>
              </a:rPr>
              <a:t>history</a:t>
            </a:r>
            <a:endParaRPr sz="1700">
              <a:latin typeface="Times New Roman"/>
              <a:cs typeface="Times New Roman"/>
            </a:endParaRPr>
          </a:p>
        </p:txBody>
      </p:sp>
      <p:sp>
        <p:nvSpPr>
          <p:cNvPr id="4" name="object 4"/>
          <p:cNvSpPr txBox="1"/>
          <p:nvPr/>
        </p:nvSpPr>
        <p:spPr>
          <a:xfrm>
            <a:off x="1176325" y="5563313"/>
            <a:ext cx="9911715" cy="492759"/>
          </a:xfrm>
          <a:prstGeom prst="rect">
            <a:avLst/>
          </a:prstGeom>
        </p:spPr>
        <p:txBody>
          <a:bodyPr vert="horz" wrap="square" lIns="0" tIns="64769" rIns="0" bIns="0" rtlCol="0">
            <a:spAutoFit/>
          </a:bodyPr>
          <a:lstStyle/>
          <a:p>
            <a:pPr marL="12700" marR="5080">
              <a:lnSpc>
                <a:spcPct val="80000"/>
              </a:lnSpc>
              <a:spcBef>
                <a:spcPts val="509"/>
              </a:spcBef>
            </a:pPr>
            <a:r>
              <a:rPr sz="1700" spc="-30" dirty="0">
                <a:latin typeface="Times New Roman"/>
                <a:cs typeface="Times New Roman"/>
              </a:rPr>
              <a:t>To </a:t>
            </a:r>
            <a:r>
              <a:rPr sz="1700" dirty="0">
                <a:latin typeface="Times New Roman"/>
                <a:cs typeface="Times New Roman"/>
              </a:rPr>
              <a:t>build</a:t>
            </a:r>
            <a:r>
              <a:rPr sz="1700" spc="-15" dirty="0">
                <a:latin typeface="Times New Roman"/>
                <a:cs typeface="Times New Roman"/>
              </a:rPr>
              <a:t> </a:t>
            </a:r>
            <a:r>
              <a:rPr sz="1700" dirty="0">
                <a:latin typeface="Times New Roman"/>
                <a:cs typeface="Times New Roman"/>
              </a:rPr>
              <a:t>a</a:t>
            </a:r>
            <a:r>
              <a:rPr sz="1700" spc="-25" dirty="0">
                <a:latin typeface="Times New Roman"/>
                <a:cs typeface="Times New Roman"/>
              </a:rPr>
              <a:t> </a:t>
            </a:r>
            <a:r>
              <a:rPr sz="1700" dirty="0">
                <a:latin typeface="Times New Roman"/>
                <a:cs typeface="Times New Roman"/>
              </a:rPr>
              <a:t>rational</a:t>
            </a:r>
            <a:r>
              <a:rPr sz="1700" spc="-25" dirty="0">
                <a:latin typeface="Times New Roman"/>
                <a:cs typeface="Times New Roman"/>
              </a:rPr>
              <a:t> </a:t>
            </a:r>
            <a:r>
              <a:rPr sz="1700" dirty="0">
                <a:latin typeface="Times New Roman"/>
                <a:cs typeface="Times New Roman"/>
              </a:rPr>
              <a:t>agent</a:t>
            </a:r>
            <a:r>
              <a:rPr sz="1700" spc="-40" dirty="0">
                <a:latin typeface="Times New Roman"/>
                <a:cs typeface="Times New Roman"/>
              </a:rPr>
              <a:t> </a:t>
            </a:r>
            <a:r>
              <a:rPr sz="1700" dirty="0">
                <a:latin typeface="Times New Roman"/>
                <a:cs typeface="Times New Roman"/>
              </a:rPr>
              <a:t>in</a:t>
            </a:r>
            <a:r>
              <a:rPr sz="1700" spc="-15" dirty="0">
                <a:latin typeface="Times New Roman"/>
                <a:cs typeface="Times New Roman"/>
              </a:rPr>
              <a:t> </a:t>
            </a:r>
            <a:r>
              <a:rPr sz="1700" dirty="0">
                <a:latin typeface="Times New Roman"/>
                <a:cs typeface="Times New Roman"/>
              </a:rPr>
              <a:t>this</a:t>
            </a:r>
            <a:r>
              <a:rPr sz="1700" spc="-5" dirty="0">
                <a:latin typeface="Times New Roman"/>
                <a:cs typeface="Times New Roman"/>
              </a:rPr>
              <a:t> </a:t>
            </a:r>
            <a:r>
              <a:rPr sz="1700" spc="-10" dirty="0">
                <a:latin typeface="Times New Roman"/>
                <a:cs typeface="Times New Roman"/>
              </a:rPr>
              <a:t>way,</a:t>
            </a:r>
            <a:r>
              <a:rPr sz="1700" spc="-45" dirty="0">
                <a:latin typeface="Times New Roman"/>
                <a:cs typeface="Times New Roman"/>
              </a:rPr>
              <a:t> </a:t>
            </a:r>
            <a:r>
              <a:rPr sz="1700" dirty="0">
                <a:latin typeface="Times New Roman"/>
                <a:cs typeface="Times New Roman"/>
              </a:rPr>
              <a:t>we</a:t>
            </a:r>
            <a:r>
              <a:rPr sz="1700" spc="-35" dirty="0">
                <a:latin typeface="Times New Roman"/>
                <a:cs typeface="Times New Roman"/>
              </a:rPr>
              <a:t> </a:t>
            </a:r>
            <a:r>
              <a:rPr sz="1700" dirty="0">
                <a:latin typeface="Times New Roman"/>
                <a:cs typeface="Times New Roman"/>
              </a:rPr>
              <a:t>as</a:t>
            </a:r>
            <a:r>
              <a:rPr sz="1700" spc="-30" dirty="0">
                <a:latin typeface="Times New Roman"/>
                <a:cs typeface="Times New Roman"/>
              </a:rPr>
              <a:t> </a:t>
            </a:r>
            <a:r>
              <a:rPr sz="1700" dirty="0">
                <a:latin typeface="Times New Roman"/>
                <a:cs typeface="Times New Roman"/>
              </a:rPr>
              <a:t>designers</a:t>
            </a:r>
            <a:r>
              <a:rPr sz="1700" spc="-30" dirty="0">
                <a:latin typeface="Times New Roman"/>
                <a:cs typeface="Times New Roman"/>
              </a:rPr>
              <a:t> </a:t>
            </a:r>
            <a:r>
              <a:rPr sz="1700" dirty="0">
                <a:latin typeface="Times New Roman"/>
                <a:cs typeface="Times New Roman"/>
              </a:rPr>
              <a:t>must</a:t>
            </a:r>
            <a:r>
              <a:rPr sz="1700" spc="-25" dirty="0">
                <a:latin typeface="Times New Roman"/>
                <a:cs typeface="Times New Roman"/>
              </a:rPr>
              <a:t> </a:t>
            </a:r>
            <a:r>
              <a:rPr sz="1700" dirty="0">
                <a:latin typeface="Times New Roman"/>
                <a:cs typeface="Times New Roman"/>
              </a:rPr>
              <a:t>construct</a:t>
            </a:r>
            <a:r>
              <a:rPr sz="1700" spc="-35" dirty="0">
                <a:latin typeface="Times New Roman"/>
                <a:cs typeface="Times New Roman"/>
              </a:rPr>
              <a:t> </a:t>
            </a:r>
            <a:r>
              <a:rPr sz="1700" dirty="0">
                <a:latin typeface="Times New Roman"/>
                <a:cs typeface="Times New Roman"/>
              </a:rPr>
              <a:t>a</a:t>
            </a:r>
            <a:r>
              <a:rPr sz="1700" spc="-30" dirty="0">
                <a:latin typeface="Times New Roman"/>
                <a:cs typeface="Times New Roman"/>
              </a:rPr>
              <a:t> </a:t>
            </a:r>
            <a:r>
              <a:rPr sz="1700" dirty="0">
                <a:latin typeface="Times New Roman"/>
                <a:cs typeface="Times New Roman"/>
              </a:rPr>
              <a:t>table</a:t>
            </a:r>
            <a:r>
              <a:rPr sz="1700" spc="-15" dirty="0">
                <a:latin typeface="Times New Roman"/>
                <a:cs typeface="Times New Roman"/>
              </a:rPr>
              <a:t> </a:t>
            </a:r>
            <a:r>
              <a:rPr sz="1700" dirty="0">
                <a:latin typeface="Times New Roman"/>
                <a:cs typeface="Times New Roman"/>
              </a:rPr>
              <a:t>that</a:t>
            </a:r>
            <a:r>
              <a:rPr sz="1700" spc="-25" dirty="0">
                <a:latin typeface="Times New Roman"/>
                <a:cs typeface="Times New Roman"/>
              </a:rPr>
              <a:t> </a:t>
            </a:r>
            <a:r>
              <a:rPr sz="1700" dirty="0">
                <a:latin typeface="Times New Roman"/>
                <a:cs typeface="Times New Roman"/>
              </a:rPr>
              <a:t>contains</a:t>
            </a:r>
            <a:r>
              <a:rPr sz="1700" spc="-25" dirty="0">
                <a:latin typeface="Times New Roman"/>
                <a:cs typeface="Times New Roman"/>
              </a:rPr>
              <a:t> </a:t>
            </a:r>
            <a:r>
              <a:rPr sz="1700" dirty="0">
                <a:latin typeface="Times New Roman"/>
                <a:cs typeface="Times New Roman"/>
              </a:rPr>
              <a:t>the</a:t>
            </a:r>
            <a:r>
              <a:rPr sz="1700" spc="-30" dirty="0">
                <a:latin typeface="Times New Roman"/>
                <a:cs typeface="Times New Roman"/>
              </a:rPr>
              <a:t> </a:t>
            </a:r>
            <a:r>
              <a:rPr sz="1700" dirty="0">
                <a:latin typeface="Times New Roman"/>
                <a:cs typeface="Times New Roman"/>
              </a:rPr>
              <a:t>appropriate</a:t>
            </a:r>
            <a:r>
              <a:rPr sz="1700" spc="-35" dirty="0">
                <a:latin typeface="Times New Roman"/>
                <a:cs typeface="Times New Roman"/>
              </a:rPr>
              <a:t> </a:t>
            </a:r>
            <a:r>
              <a:rPr sz="1700" dirty="0">
                <a:latin typeface="Times New Roman"/>
                <a:cs typeface="Times New Roman"/>
              </a:rPr>
              <a:t>action</a:t>
            </a:r>
            <a:r>
              <a:rPr sz="1700" spc="-15" dirty="0">
                <a:latin typeface="Times New Roman"/>
                <a:cs typeface="Times New Roman"/>
              </a:rPr>
              <a:t> </a:t>
            </a:r>
            <a:r>
              <a:rPr sz="1700" spc="-25" dirty="0">
                <a:latin typeface="Times New Roman"/>
                <a:cs typeface="Times New Roman"/>
              </a:rPr>
              <a:t>for </a:t>
            </a:r>
            <a:r>
              <a:rPr sz="1700" dirty="0">
                <a:latin typeface="Times New Roman"/>
                <a:cs typeface="Times New Roman"/>
              </a:rPr>
              <a:t>every</a:t>
            </a:r>
            <a:r>
              <a:rPr sz="1700" spc="-40" dirty="0">
                <a:latin typeface="Times New Roman"/>
                <a:cs typeface="Times New Roman"/>
              </a:rPr>
              <a:t> </a:t>
            </a:r>
            <a:r>
              <a:rPr sz="1700" dirty="0">
                <a:latin typeface="Times New Roman"/>
                <a:cs typeface="Times New Roman"/>
              </a:rPr>
              <a:t>possible</a:t>
            </a:r>
            <a:r>
              <a:rPr sz="1700" spc="-20" dirty="0">
                <a:latin typeface="Times New Roman"/>
                <a:cs typeface="Times New Roman"/>
              </a:rPr>
              <a:t> </a:t>
            </a:r>
            <a:r>
              <a:rPr sz="1700" dirty="0">
                <a:latin typeface="Times New Roman"/>
                <a:cs typeface="Times New Roman"/>
              </a:rPr>
              <a:t>percept</a:t>
            </a:r>
            <a:r>
              <a:rPr sz="1700" spc="-35" dirty="0">
                <a:latin typeface="Times New Roman"/>
                <a:cs typeface="Times New Roman"/>
              </a:rPr>
              <a:t> </a:t>
            </a:r>
            <a:r>
              <a:rPr sz="1700" spc="-10" dirty="0">
                <a:latin typeface="Times New Roman"/>
                <a:cs typeface="Times New Roman"/>
              </a:rPr>
              <a:t>sequence.</a:t>
            </a:r>
            <a:endParaRPr sz="1700">
              <a:latin typeface="Times New Roman"/>
              <a:cs typeface="Times New Roman"/>
            </a:endParaRPr>
          </a:p>
        </p:txBody>
      </p:sp>
      <p:pic>
        <p:nvPicPr>
          <p:cNvPr id="5" name="object 5"/>
          <p:cNvPicPr/>
          <p:nvPr/>
        </p:nvPicPr>
        <p:blipFill>
          <a:blip r:embed="rId2" cstate="print"/>
          <a:stretch>
            <a:fillRect/>
          </a:stretch>
        </p:blipFill>
        <p:spPr>
          <a:xfrm>
            <a:off x="2029195" y="2794039"/>
            <a:ext cx="6851764" cy="228999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8DA8B-B073-79F4-64F7-FD0BC1783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B9A8F-9CFF-DD03-F056-C439822877E4}"/>
              </a:ext>
            </a:extLst>
          </p:cNvPr>
          <p:cNvSpPr>
            <a:spLocks noGrp="1"/>
          </p:cNvSpPr>
          <p:nvPr>
            <p:ph type="title"/>
          </p:nvPr>
        </p:nvSpPr>
        <p:spPr>
          <a:xfrm>
            <a:off x="280219" y="136525"/>
            <a:ext cx="10515600" cy="673900"/>
          </a:xfrm>
        </p:spPr>
        <p:txBody>
          <a:bodyPr>
            <a:noAutofit/>
          </a:bodyPr>
          <a:lstStyle/>
          <a:p>
            <a:pPr algn="ctr"/>
            <a:r>
              <a:rPr lang="en-US" sz="3600" b="1" dirty="0">
                <a:solidFill>
                  <a:srgbClr val="C00000"/>
                </a:solidFill>
                <a:latin typeface="Cambria" panose="02040503050406030204" pitchFamily="18" charset="0"/>
                <a:ea typeface="Cambria" panose="02040503050406030204" pitchFamily="18" charset="0"/>
              </a:rPr>
              <a:t>Types of AI Agents</a:t>
            </a:r>
          </a:p>
        </p:txBody>
      </p:sp>
      <p:sp>
        <p:nvSpPr>
          <p:cNvPr id="4" name="Content Placeholder 3">
            <a:extLst>
              <a:ext uri="{FF2B5EF4-FFF2-40B4-BE49-F238E27FC236}">
                <a16:creationId xmlns:a16="http://schemas.microsoft.com/office/drawing/2014/main" id="{609B8388-F31D-BCA5-15AF-1E750923FBBC}"/>
              </a:ext>
            </a:extLst>
          </p:cNvPr>
          <p:cNvSpPr>
            <a:spLocks noGrp="1"/>
          </p:cNvSpPr>
          <p:nvPr>
            <p:ph idx="1"/>
          </p:nvPr>
        </p:nvSpPr>
        <p:spPr>
          <a:xfrm>
            <a:off x="280219" y="827215"/>
            <a:ext cx="11073581" cy="5603082"/>
          </a:xfrm>
        </p:spPr>
        <p:txBody>
          <a:bodyPr>
            <a:normAutofit/>
          </a:bodyPr>
          <a:lstStyle/>
          <a:p>
            <a:pPr marL="514350" indent="-514350" fontAlgn="base">
              <a:buFont typeface="+mj-lt"/>
              <a:buAutoNum type="arabicPeriod"/>
            </a:pPr>
            <a:r>
              <a:rPr lang="en-US" b="1" dirty="0">
                <a:solidFill>
                  <a:srgbClr val="0000FF"/>
                </a:solidFill>
                <a:latin typeface="Cambria" panose="02040503050406030204" pitchFamily="18" charset="0"/>
                <a:ea typeface="Cambria" panose="02040503050406030204" pitchFamily="18" charset="0"/>
              </a:rPr>
              <a:t>Simple reflex agents</a:t>
            </a:r>
          </a:p>
          <a:p>
            <a:pPr marL="0" indent="0" algn="just" fontAlgn="base">
              <a:buNone/>
            </a:pPr>
            <a:r>
              <a:rPr lang="en-US" sz="2400" b="1" u="sng" dirty="0">
                <a:latin typeface="Cambria" panose="02040503050406030204" pitchFamily="18" charset="0"/>
                <a:ea typeface="Cambria" panose="02040503050406030204" pitchFamily="18" charset="0"/>
                <a:hlinkClick r:id="rId2"/>
              </a:rPr>
              <a:t>Simple reflex agents</a:t>
            </a:r>
            <a:r>
              <a:rPr lang="en-US" sz="2400" b="1" dirty="0">
                <a:latin typeface="Cambria" panose="02040503050406030204" pitchFamily="18" charset="0"/>
                <a:ea typeface="Cambria" panose="02040503050406030204" pitchFamily="18" charset="0"/>
              </a:rPr>
              <a:t> act solely on the current percept using predefined condition–action rules, without storing or considering any history. </a:t>
            </a:r>
          </a:p>
          <a:p>
            <a:pPr marL="0" indent="0" algn="just" fontAlgn="base">
              <a:buNone/>
            </a:pPr>
            <a:r>
              <a:rPr lang="en-US" sz="2400" b="1" dirty="0">
                <a:latin typeface="Cambria" panose="02040503050406030204" pitchFamily="18" charset="0"/>
                <a:ea typeface="Cambria" panose="02040503050406030204" pitchFamily="18" charset="0"/>
              </a:rPr>
              <a:t>They are fast and easy to implement, making them suitable for fully observable, stable environments with clear and simple rules.</a:t>
            </a:r>
            <a:r>
              <a:rPr lang="en-US" sz="2400" dirty="0">
                <a:latin typeface="Cambria" panose="02040503050406030204" pitchFamily="18" charset="0"/>
                <a:ea typeface="Cambria" panose="02040503050406030204" pitchFamily="18" charset="0"/>
              </a:rPr>
              <a:t> However, they tend to fail in dynamic or partially observable situations because they lack memory and deeper reasoning capabilities.</a:t>
            </a:r>
          </a:p>
          <a:p>
            <a:pPr marL="0" indent="0" algn="just" fontAlgn="base">
              <a:buNone/>
            </a:pPr>
            <a:r>
              <a:rPr lang="en-US" sz="2400" b="1" u="sng" dirty="0">
                <a:latin typeface="Cambria" panose="02040503050406030204" pitchFamily="18" charset="0"/>
                <a:ea typeface="Cambria" panose="02040503050406030204" pitchFamily="18" charset="0"/>
              </a:rPr>
              <a:t>Example: </a:t>
            </a:r>
            <a:r>
              <a:rPr lang="en-US" sz="2400" b="1" dirty="0">
                <a:latin typeface="Cambria" panose="02040503050406030204" pitchFamily="18" charset="0"/>
                <a:ea typeface="Cambria" panose="02040503050406030204" pitchFamily="18" charset="0"/>
              </a:rPr>
              <a:t>Traffic light control systems that change signals based on fixed timing.</a:t>
            </a:r>
          </a:p>
          <a:p>
            <a:pPr marL="0" indent="0" algn="just" fontAlgn="base">
              <a:buNone/>
            </a:pPr>
            <a:endParaRPr lang="en-US" dirty="0">
              <a:latin typeface="Cambria" panose="02040503050406030204" pitchFamily="18" charset="0"/>
              <a:ea typeface="Cambria" panose="02040503050406030204" pitchFamily="18" charset="0"/>
            </a:endParaRP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0E865604-3798-A5C3-2BBD-4B4722A8FE9A}"/>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7EF12968-D146-AB5D-CC3B-B2601ED3256F}"/>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7BCA1473-1A39-5905-3BB8-F91E91A0D360}"/>
              </a:ext>
            </a:extLst>
          </p:cNvPr>
          <p:cNvPicPr>
            <a:picLocks noChangeAspect="1"/>
          </p:cNvPicPr>
          <p:nvPr/>
        </p:nvPicPr>
        <p:blipFill>
          <a:blip r:embed="rId3"/>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26F2ED1D-7B15-D20A-5DB9-BBB4D6462126}"/>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51</a:t>
            </a:r>
            <a:endParaRPr lang="en-IN"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E2322213-A5CE-4908-7301-44DA554A3D75}"/>
              </a:ext>
            </a:extLst>
          </p:cNvPr>
          <p:cNvPicPr>
            <a:picLocks noChangeAspect="1"/>
          </p:cNvPicPr>
          <p:nvPr/>
        </p:nvPicPr>
        <p:blipFill>
          <a:blip r:embed="rId4"/>
          <a:stretch>
            <a:fillRect/>
          </a:stretch>
        </p:blipFill>
        <p:spPr>
          <a:xfrm>
            <a:off x="2526891" y="3994772"/>
            <a:ext cx="7620000" cy="2344788"/>
          </a:xfrm>
          <a:prstGeom prst="rect">
            <a:avLst/>
          </a:prstGeom>
          <a:ln>
            <a:solidFill>
              <a:schemeClr val="tx1"/>
            </a:solidFill>
          </a:ln>
        </p:spPr>
      </p:pic>
    </p:spTree>
    <p:extLst>
      <p:ext uri="{BB962C8B-B14F-4D97-AF65-F5344CB8AC3E}">
        <p14:creationId xmlns:p14="http://schemas.microsoft.com/office/powerpoint/2010/main" val="2940827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5844" y="-5384"/>
            <a:ext cx="9697085" cy="1674483"/>
          </a:xfrm>
          <a:prstGeom prst="rect">
            <a:avLst/>
          </a:prstGeom>
        </p:spPr>
        <p:txBody>
          <a:bodyPr vert="horz" wrap="square" lIns="0" tIns="926769" rIns="0" bIns="0" rtlCol="0">
            <a:spAutoFit/>
          </a:bodyPr>
          <a:lstStyle/>
          <a:p>
            <a:pPr marL="43180">
              <a:lnSpc>
                <a:spcPct val="100000"/>
              </a:lnSpc>
              <a:spcBef>
                <a:spcPts val="100"/>
              </a:spcBef>
            </a:pPr>
            <a:r>
              <a:rPr spc="-50" dirty="0"/>
              <a:t>Simple</a:t>
            </a:r>
            <a:r>
              <a:rPr spc="-150" dirty="0"/>
              <a:t> </a:t>
            </a:r>
            <a:r>
              <a:rPr spc="-80" dirty="0"/>
              <a:t>reflex</a:t>
            </a:r>
            <a:r>
              <a:rPr spc="-180" dirty="0"/>
              <a:t> </a:t>
            </a:r>
            <a:r>
              <a:rPr spc="-20" dirty="0"/>
              <a:t>agents</a:t>
            </a:r>
          </a:p>
        </p:txBody>
      </p:sp>
      <p:sp>
        <p:nvSpPr>
          <p:cNvPr id="3" name="object 3"/>
          <p:cNvSpPr txBox="1"/>
          <p:nvPr/>
        </p:nvSpPr>
        <p:spPr>
          <a:xfrm>
            <a:off x="1084581" y="1699998"/>
            <a:ext cx="8941435" cy="2308324"/>
          </a:xfrm>
          <a:prstGeom prst="rect">
            <a:avLst/>
          </a:prstGeom>
        </p:spPr>
        <p:txBody>
          <a:bodyPr vert="horz" wrap="square" lIns="0" tIns="152400" rIns="0" bIns="0" rtlCol="0">
            <a:spAutoFit/>
          </a:bodyPr>
          <a:lstStyle/>
          <a:p>
            <a:pPr marL="12700">
              <a:lnSpc>
                <a:spcPct val="100000"/>
              </a:lnSpc>
              <a:spcBef>
                <a:spcPts val="1200"/>
              </a:spcBef>
            </a:pPr>
            <a:r>
              <a:rPr sz="2000" dirty="0">
                <a:latin typeface="Times New Roman"/>
                <a:cs typeface="Times New Roman"/>
              </a:rPr>
              <a:t>Select</a:t>
            </a:r>
            <a:r>
              <a:rPr sz="2000" spc="-30" dirty="0">
                <a:latin typeface="Times New Roman"/>
                <a:cs typeface="Times New Roman"/>
              </a:rPr>
              <a:t> </a:t>
            </a:r>
            <a:r>
              <a:rPr sz="2000" dirty="0">
                <a:latin typeface="Times New Roman"/>
                <a:cs typeface="Times New Roman"/>
              </a:rPr>
              <a:t>actions</a:t>
            </a:r>
            <a:r>
              <a:rPr sz="2000" spc="-35" dirty="0">
                <a:latin typeface="Times New Roman"/>
                <a:cs typeface="Times New Roman"/>
              </a:rPr>
              <a:t> </a:t>
            </a:r>
            <a:r>
              <a:rPr sz="2000" dirty="0">
                <a:latin typeface="Times New Roman"/>
                <a:cs typeface="Times New Roman"/>
              </a:rPr>
              <a:t>on the</a:t>
            </a:r>
            <a:r>
              <a:rPr sz="2000" spc="-10" dirty="0">
                <a:latin typeface="Times New Roman"/>
                <a:cs typeface="Times New Roman"/>
              </a:rPr>
              <a:t> </a:t>
            </a:r>
            <a:r>
              <a:rPr sz="2000" dirty="0">
                <a:latin typeface="Times New Roman"/>
                <a:cs typeface="Times New Roman"/>
              </a:rPr>
              <a:t>basis</a:t>
            </a:r>
            <a:r>
              <a:rPr sz="2000" spc="-20" dirty="0">
                <a:latin typeface="Times New Roman"/>
                <a:cs typeface="Times New Roman"/>
              </a:rPr>
              <a:t> </a:t>
            </a:r>
            <a:r>
              <a:rPr sz="2000" dirty="0">
                <a:latin typeface="Times New Roman"/>
                <a:cs typeface="Times New Roman"/>
              </a:rPr>
              <a:t>of</a:t>
            </a:r>
            <a:r>
              <a:rPr sz="2000" spc="-20"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current</a:t>
            </a:r>
            <a:r>
              <a:rPr sz="2000" spc="-50" dirty="0">
                <a:latin typeface="Times New Roman"/>
                <a:cs typeface="Times New Roman"/>
              </a:rPr>
              <a:t> </a:t>
            </a:r>
            <a:r>
              <a:rPr sz="2000" dirty="0">
                <a:latin typeface="Times New Roman"/>
                <a:cs typeface="Times New Roman"/>
              </a:rPr>
              <a:t>percept,</a:t>
            </a:r>
            <a:r>
              <a:rPr sz="2000" spc="-35" dirty="0">
                <a:latin typeface="Times New Roman"/>
                <a:cs typeface="Times New Roman"/>
              </a:rPr>
              <a:t> </a:t>
            </a:r>
            <a:r>
              <a:rPr sz="2000" dirty="0">
                <a:latin typeface="Times New Roman"/>
                <a:cs typeface="Times New Roman"/>
              </a:rPr>
              <a:t>ignoring</a:t>
            </a:r>
            <a:r>
              <a:rPr sz="2000" spc="-40" dirty="0">
                <a:latin typeface="Times New Roman"/>
                <a:cs typeface="Times New Roman"/>
              </a:rPr>
              <a:t> </a:t>
            </a:r>
            <a:r>
              <a:rPr sz="2000" dirty="0">
                <a:latin typeface="Times New Roman"/>
                <a:cs typeface="Times New Roman"/>
              </a:rPr>
              <a:t>the</a:t>
            </a:r>
            <a:r>
              <a:rPr sz="2000" spc="-15" dirty="0">
                <a:latin typeface="Times New Roman"/>
                <a:cs typeface="Times New Roman"/>
              </a:rPr>
              <a:t> </a:t>
            </a:r>
            <a:r>
              <a:rPr sz="2000" dirty="0">
                <a:latin typeface="Times New Roman"/>
                <a:cs typeface="Times New Roman"/>
              </a:rPr>
              <a:t>rest</a:t>
            </a:r>
            <a:r>
              <a:rPr sz="2000" spc="-25" dirty="0">
                <a:latin typeface="Times New Roman"/>
                <a:cs typeface="Times New Roman"/>
              </a:rPr>
              <a:t> </a:t>
            </a:r>
            <a:r>
              <a:rPr sz="2000" dirty="0">
                <a:latin typeface="Times New Roman"/>
                <a:cs typeface="Times New Roman"/>
              </a:rPr>
              <a:t>of</a:t>
            </a:r>
            <a:r>
              <a:rPr sz="2000" spc="-15"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percept</a:t>
            </a:r>
            <a:r>
              <a:rPr sz="2000" spc="-5" dirty="0">
                <a:latin typeface="Times New Roman"/>
                <a:cs typeface="Times New Roman"/>
              </a:rPr>
              <a:t> </a:t>
            </a:r>
            <a:r>
              <a:rPr sz="2000" spc="-10" dirty="0">
                <a:latin typeface="Times New Roman"/>
                <a:cs typeface="Times New Roman"/>
              </a:rPr>
              <a:t>history</a:t>
            </a:r>
            <a:endParaRPr sz="2000">
              <a:latin typeface="Times New Roman"/>
              <a:cs typeface="Times New Roman"/>
            </a:endParaRPr>
          </a:p>
          <a:p>
            <a:pPr marL="104139">
              <a:lnSpc>
                <a:spcPct val="100000"/>
              </a:lnSpc>
              <a:spcBef>
                <a:spcPts val="1105"/>
              </a:spcBef>
            </a:pPr>
            <a:r>
              <a:rPr sz="2000" dirty="0">
                <a:solidFill>
                  <a:srgbClr val="404040"/>
                </a:solidFill>
                <a:latin typeface="Calibri"/>
                <a:cs typeface="Calibri"/>
              </a:rPr>
              <a:t>Agents</a:t>
            </a:r>
            <a:r>
              <a:rPr sz="2000" spc="-55" dirty="0">
                <a:solidFill>
                  <a:srgbClr val="404040"/>
                </a:solidFill>
                <a:latin typeface="Calibri"/>
                <a:cs typeface="Calibri"/>
              </a:rPr>
              <a:t> </a:t>
            </a:r>
            <a:r>
              <a:rPr sz="2000" b="1" dirty="0">
                <a:solidFill>
                  <a:srgbClr val="FF0000"/>
                </a:solidFill>
                <a:latin typeface="Calibri"/>
                <a:cs typeface="Calibri"/>
              </a:rPr>
              <a:t>do</a:t>
            </a:r>
            <a:r>
              <a:rPr sz="2000" b="1" spc="-40" dirty="0">
                <a:solidFill>
                  <a:srgbClr val="FF0000"/>
                </a:solidFill>
                <a:latin typeface="Calibri"/>
                <a:cs typeface="Calibri"/>
              </a:rPr>
              <a:t> </a:t>
            </a:r>
            <a:r>
              <a:rPr sz="2000" b="1" dirty="0">
                <a:solidFill>
                  <a:srgbClr val="FF0000"/>
                </a:solidFill>
                <a:latin typeface="Calibri"/>
                <a:cs typeface="Calibri"/>
              </a:rPr>
              <a:t>not</a:t>
            </a:r>
            <a:r>
              <a:rPr sz="2000" b="1" spc="-60" dirty="0">
                <a:solidFill>
                  <a:srgbClr val="FF0000"/>
                </a:solidFill>
                <a:latin typeface="Calibri"/>
                <a:cs typeface="Calibri"/>
              </a:rPr>
              <a:t> </a:t>
            </a:r>
            <a:r>
              <a:rPr sz="2000" b="1" dirty="0">
                <a:solidFill>
                  <a:srgbClr val="FF0000"/>
                </a:solidFill>
                <a:latin typeface="Calibri"/>
                <a:cs typeface="Calibri"/>
              </a:rPr>
              <a:t>have</a:t>
            </a:r>
            <a:r>
              <a:rPr sz="2000" b="1" spc="-45" dirty="0">
                <a:solidFill>
                  <a:srgbClr val="FF0000"/>
                </a:solidFill>
                <a:latin typeface="Calibri"/>
                <a:cs typeface="Calibri"/>
              </a:rPr>
              <a:t> </a:t>
            </a:r>
            <a:r>
              <a:rPr sz="2000" b="1" dirty="0">
                <a:solidFill>
                  <a:srgbClr val="FF0000"/>
                </a:solidFill>
                <a:latin typeface="Calibri"/>
                <a:cs typeface="Calibri"/>
              </a:rPr>
              <a:t>memory</a:t>
            </a:r>
            <a:r>
              <a:rPr sz="2000" b="1" spc="-35" dirty="0">
                <a:solidFill>
                  <a:srgbClr val="FF0000"/>
                </a:solidFill>
                <a:latin typeface="Calibri"/>
                <a:cs typeface="Calibri"/>
              </a:rPr>
              <a:t> </a:t>
            </a:r>
            <a:r>
              <a:rPr sz="2000" dirty="0">
                <a:solidFill>
                  <a:srgbClr val="404040"/>
                </a:solidFill>
                <a:latin typeface="Calibri"/>
                <a:cs typeface="Calibri"/>
              </a:rPr>
              <a:t>of</a:t>
            </a:r>
            <a:r>
              <a:rPr sz="2000" spc="-50" dirty="0">
                <a:solidFill>
                  <a:srgbClr val="404040"/>
                </a:solidFill>
                <a:latin typeface="Calibri"/>
                <a:cs typeface="Calibri"/>
              </a:rPr>
              <a:t> </a:t>
            </a:r>
            <a:r>
              <a:rPr sz="2000" dirty="0">
                <a:solidFill>
                  <a:srgbClr val="404040"/>
                </a:solidFill>
                <a:latin typeface="Calibri"/>
                <a:cs typeface="Calibri"/>
              </a:rPr>
              <a:t>past</a:t>
            </a:r>
            <a:r>
              <a:rPr sz="2000" spc="-40" dirty="0">
                <a:solidFill>
                  <a:srgbClr val="404040"/>
                </a:solidFill>
                <a:latin typeface="Calibri"/>
                <a:cs typeface="Calibri"/>
              </a:rPr>
              <a:t> </a:t>
            </a:r>
            <a:r>
              <a:rPr sz="2000" dirty="0">
                <a:solidFill>
                  <a:srgbClr val="404040"/>
                </a:solidFill>
                <a:latin typeface="Calibri"/>
                <a:cs typeface="Calibri"/>
              </a:rPr>
              <a:t>world</a:t>
            </a:r>
            <a:r>
              <a:rPr sz="2000" spc="-40" dirty="0">
                <a:solidFill>
                  <a:srgbClr val="404040"/>
                </a:solidFill>
                <a:latin typeface="Calibri"/>
                <a:cs typeface="Calibri"/>
              </a:rPr>
              <a:t> </a:t>
            </a:r>
            <a:r>
              <a:rPr sz="2000" spc="-10" dirty="0">
                <a:solidFill>
                  <a:srgbClr val="404040"/>
                </a:solidFill>
                <a:latin typeface="Calibri"/>
                <a:cs typeface="Calibri"/>
              </a:rPr>
              <a:t>states</a:t>
            </a:r>
            <a:r>
              <a:rPr sz="2000" spc="-15" dirty="0">
                <a:solidFill>
                  <a:srgbClr val="404040"/>
                </a:solidFill>
                <a:latin typeface="Calibri"/>
                <a:cs typeface="Calibri"/>
              </a:rPr>
              <a:t> </a:t>
            </a:r>
            <a:r>
              <a:rPr sz="2000" dirty="0">
                <a:solidFill>
                  <a:srgbClr val="404040"/>
                </a:solidFill>
                <a:latin typeface="Calibri"/>
                <a:cs typeface="Calibri"/>
              </a:rPr>
              <a:t>or</a:t>
            </a:r>
            <a:r>
              <a:rPr sz="2000" spc="-50" dirty="0">
                <a:solidFill>
                  <a:srgbClr val="404040"/>
                </a:solidFill>
                <a:latin typeface="Calibri"/>
                <a:cs typeface="Calibri"/>
              </a:rPr>
              <a:t> </a:t>
            </a:r>
            <a:r>
              <a:rPr sz="2000" spc="-10" dirty="0">
                <a:solidFill>
                  <a:srgbClr val="404040"/>
                </a:solidFill>
                <a:latin typeface="Calibri"/>
                <a:cs typeface="Calibri"/>
              </a:rPr>
              <a:t>percepts.</a:t>
            </a:r>
            <a:endParaRPr sz="2000">
              <a:latin typeface="Calibri"/>
              <a:cs typeface="Calibri"/>
            </a:endParaRPr>
          </a:p>
          <a:p>
            <a:pPr marL="442595">
              <a:lnSpc>
                <a:spcPct val="100000"/>
              </a:lnSpc>
              <a:spcBef>
                <a:spcPts val="155"/>
              </a:spcBef>
            </a:pPr>
            <a:r>
              <a:rPr sz="2000" dirty="0">
                <a:solidFill>
                  <a:srgbClr val="404040"/>
                </a:solidFill>
                <a:latin typeface="Calibri"/>
                <a:cs typeface="Calibri"/>
              </a:rPr>
              <a:t>So,</a:t>
            </a:r>
            <a:r>
              <a:rPr sz="2000" spc="-50" dirty="0">
                <a:solidFill>
                  <a:srgbClr val="404040"/>
                </a:solidFill>
                <a:latin typeface="Calibri"/>
                <a:cs typeface="Calibri"/>
              </a:rPr>
              <a:t> </a:t>
            </a:r>
            <a:r>
              <a:rPr sz="2000" dirty="0">
                <a:solidFill>
                  <a:srgbClr val="404040"/>
                </a:solidFill>
                <a:latin typeface="Calibri"/>
                <a:cs typeface="Calibri"/>
              </a:rPr>
              <a:t>actions</a:t>
            </a:r>
            <a:r>
              <a:rPr sz="2000" spc="-40" dirty="0">
                <a:solidFill>
                  <a:srgbClr val="404040"/>
                </a:solidFill>
                <a:latin typeface="Calibri"/>
                <a:cs typeface="Calibri"/>
              </a:rPr>
              <a:t> </a:t>
            </a:r>
            <a:r>
              <a:rPr sz="2000" dirty="0">
                <a:solidFill>
                  <a:srgbClr val="404040"/>
                </a:solidFill>
                <a:latin typeface="Calibri"/>
                <a:cs typeface="Calibri"/>
              </a:rPr>
              <a:t>depend</a:t>
            </a:r>
            <a:r>
              <a:rPr sz="2000" spc="-60" dirty="0">
                <a:solidFill>
                  <a:srgbClr val="404040"/>
                </a:solidFill>
                <a:latin typeface="Calibri"/>
                <a:cs typeface="Calibri"/>
              </a:rPr>
              <a:t> </a:t>
            </a:r>
            <a:r>
              <a:rPr sz="2000" dirty="0">
                <a:solidFill>
                  <a:srgbClr val="404040"/>
                </a:solidFill>
                <a:latin typeface="Calibri"/>
                <a:cs typeface="Calibri"/>
              </a:rPr>
              <a:t>solely</a:t>
            </a:r>
            <a:r>
              <a:rPr sz="2000" spc="-35" dirty="0">
                <a:solidFill>
                  <a:srgbClr val="404040"/>
                </a:solidFill>
                <a:latin typeface="Calibri"/>
                <a:cs typeface="Calibri"/>
              </a:rPr>
              <a:t> </a:t>
            </a:r>
            <a:r>
              <a:rPr sz="2000" dirty="0">
                <a:solidFill>
                  <a:srgbClr val="404040"/>
                </a:solidFill>
                <a:latin typeface="Calibri"/>
                <a:cs typeface="Calibri"/>
              </a:rPr>
              <a:t>on</a:t>
            </a:r>
            <a:r>
              <a:rPr sz="2000" spc="-50" dirty="0">
                <a:solidFill>
                  <a:srgbClr val="404040"/>
                </a:solidFill>
                <a:latin typeface="Calibri"/>
                <a:cs typeface="Calibri"/>
              </a:rPr>
              <a:t> </a:t>
            </a:r>
            <a:r>
              <a:rPr sz="2000" b="1" dirty="0">
                <a:solidFill>
                  <a:srgbClr val="FF0000"/>
                </a:solidFill>
                <a:latin typeface="Calibri"/>
                <a:cs typeface="Calibri"/>
              </a:rPr>
              <a:t>current</a:t>
            </a:r>
            <a:r>
              <a:rPr sz="2000" b="1" spc="-35" dirty="0">
                <a:solidFill>
                  <a:srgbClr val="FF0000"/>
                </a:solidFill>
                <a:latin typeface="Calibri"/>
                <a:cs typeface="Calibri"/>
              </a:rPr>
              <a:t> </a:t>
            </a:r>
            <a:r>
              <a:rPr sz="2000" b="1" spc="-10" dirty="0">
                <a:solidFill>
                  <a:srgbClr val="FF0000"/>
                </a:solidFill>
                <a:latin typeface="Calibri"/>
                <a:cs typeface="Calibri"/>
              </a:rPr>
              <a:t>percept</a:t>
            </a:r>
            <a:r>
              <a:rPr sz="2000" spc="-10" dirty="0">
                <a:solidFill>
                  <a:srgbClr val="404040"/>
                </a:solidFill>
                <a:latin typeface="Calibri"/>
                <a:cs typeface="Calibri"/>
              </a:rPr>
              <a:t>.</a:t>
            </a:r>
            <a:endParaRPr sz="2000">
              <a:latin typeface="Calibri"/>
              <a:cs typeface="Calibri"/>
            </a:endParaRPr>
          </a:p>
          <a:p>
            <a:pPr marL="442595">
              <a:lnSpc>
                <a:spcPct val="100000"/>
              </a:lnSpc>
              <a:spcBef>
                <a:spcPts val="365"/>
              </a:spcBef>
            </a:pPr>
            <a:r>
              <a:rPr sz="2000" dirty="0">
                <a:solidFill>
                  <a:srgbClr val="404040"/>
                </a:solidFill>
                <a:latin typeface="Calibri"/>
                <a:cs typeface="Calibri"/>
              </a:rPr>
              <a:t>Action</a:t>
            </a:r>
            <a:r>
              <a:rPr sz="2000" spc="-40" dirty="0">
                <a:solidFill>
                  <a:srgbClr val="404040"/>
                </a:solidFill>
                <a:latin typeface="Calibri"/>
                <a:cs typeface="Calibri"/>
              </a:rPr>
              <a:t> </a:t>
            </a:r>
            <a:r>
              <a:rPr sz="2000" dirty="0">
                <a:solidFill>
                  <a:srgbClr val="404040"/>
                </a:solidFill>
                <a:latin typeface="Calibri"/>
                <a:cs typeface="Calibri"/>
              </a:rPr>
              <a:t>becomes</a:t>
            </a:r>
            <a:r>
              <a:rPr sz="2000" spc="-25" dirty="0">
                <a:solidFill>
                  <a:srgbClr val="404040"/>
                </a:solidFill>
                <a:latin typeface="Calibri"/>
                <a:cs typeface="Calibri"/>
              </a:rPr>
              <a:t> </a:t>
            </a:r>
            <a:r>
              <a:rPr sz="2000" dirty="0">
                <a:solidFill>
                  <a:srgbClr val="404040"/>
                </a:solidFill>
                <a:latin typeface="Calibri"/>
                <a:cs typeface="Calibri"/>
              </a:rPr>
              <a:t>a</a:t>
            </a:r>
            <a:r>
              <a:rPr sz="2000" spc="-40" dirty="0">
                <a:solidFill>
                  <a:srgbClr val="404040"/>
                </a:solidFill>
                <a:latin typeface="Calibri"/>
                <a:cs typeface="Calibri"/>
              </a:rPr>
              <a:t> </a:t>
            </a:r>
            <a:r>
              <a:rPr sz="2000" spc="-10" dirty="0">
                <a:solidFill>
                  <a:srgbClr val="404040"/>
                </a:solidFill>
                <a:latin typeface="Calibri"/>
                <a:cs typeface="Calibri"/>
              </a:rPr>
              <a:t>“reflex.”</a:t>
            </a:r>
            <a:endParaRPr sz="2000">
              <a:latin typeface="Calibri"/>
              <a:cs typeface="Calibri"/>
            </a:endParaRPr>
          </a:p>
          <a:p>
            <a:pPr>
              <a:lnSpc>
                <a:spcPct val="100000"/>
              </a:lnSpc>
              <a:spcBef>
                <a:spcPts val="675"/>
              </a:spcBef>
            </a:pPr>
            <a:endParaRPr sz="2000">
              <a:latin typeface="Calibri"/>
              <a:cs typeface="Calibri"/>
            </a:endParaRPr>
          </a:p>
          <a:p>
            <a:pPr marL="213995">
              <a:lnSpc>
                <a:spcPct val="100000"/>
              </a:lnSpc>
            </a:pPr>
            <a:r>
              <a:rPr sz="2000" dirty="0">
                <a:solidFill>
                  <a:srgbClr val="BC572C"/>
                </a:solidFill>
                <a:latin typeface="Calibri"/>
                <a:cs typeface="Calibri"/>
              </a:rPr>
              <a:t>Uses</a:t>
            </a:r>
            <a:r>
              <a:rPr sz="2000" spc="10" dirty="0">
                <a:solidFill>
                  <a:srgbClr val="BC572C"/>
                </a:solidFill>
                <a:latin typeface="Calibri"/>
                <a:cs typeface="Calibri"/>
              </a:rPr>
              <a:t> </a:t>
            </a:r>
            <a:r>
              <a:rPr sz="2000" b="1" spc="-10" dirty="0">
                <a:solidFill>
                  <a:srgbClr val="BC572C"/>
                </a:solidFill>
                <a:latin typeface="Calibri"/>
                <a:cs typeface="Calibri"/>
              </a:rPr>
              <a:t>condition-</a:t>
            </a:r>
            <a:r>
              <a:rPr sz="2000" b="1" dirty="0">
                <a:solidFill>
                  <a:srgbClr val="BC572C"/>
                </a:solidFill>
                <a:latin typeface="Calibri"/>
                <a:cs typeface="Calibri"/>
              </a:rPr>
              <a:t>action</a:t>
            </a:r>
            <a:r>
              <a:rPr sz="2000" b="1" spc="-30" dirty="0">
                <a:solidFill>
                  <a:srgbClr val="BC572C"/>
                </a:solidFill>
                <a:latin typeface="Calibri"/>
                <a:cs typeface="Calibri"/>
              </a:rPr>
              <a:t> </a:t>
            </a:r>
            <a:r>
              <a:rPr sz="2000" b="1" spc="-10" dirty="0">
                <a:solidFill>
                  <a:srgbClr val="BC572C"/>
                </a:solidFill>
                <a:latin typeface="Calibri"/>
                <a:cs typeface="Calibri"/>
              </a:rPr>
              <a:t>rules</a:t>
            </a:r>
            <a:r>
              <a:rPr sz="2000" spc="-10" dirty="0">
                <a:solidFill>
                  <a:srgbClr val="BC572C"/>
                </a:solidFill>
                <a:latin typeface="Calibri"/>
                <a:cs typeface="Calibri"/>
              </a:rPr>
              <a:t>.</a:t>
            </a:r>
            <a:endParaRPr sz="2000">
              <a:latin typeface="Calibri"/>
              <a:cs typeface="Calibri"/>
            </a:endParaRPr>
          </a:p>
        </p:txBody>
      </p:sp>
      <p:pic>
        <p:nvPicPr>
          <p:cNvPr id="4" name="object 4"/>
          <p:cNvPicPr/>
          <p:nvPr/>
        </p:nvPicPr>
        <p:blipFill>
          <a:blip r:embed="rId2" cstate="print"/>
          <a:stretch>
            <a:fillRect/>
          </a:stretch>
        </p:blipFill>
        <p:spPr>
          <a:xfrm>
            <a:off x="349019" y="4122422"/>
            <a:ext cx="7705308" cy="2065019"/>
          </a:xfrm>
          <a:prstGeom prst="rect">
            <a:avLst/>
          </a:prstGeom>
        </p:spPr>
      </p:pic>
      <p:pic>
        <p:nvPicPr>
          <p:cNvPr id="5" name="object 5"/>
          <p:cNvPicPr/>
          <p:nvPr/>
        </p:nvPicPr>
        <p:blipFill>
          <a:blip r:embed="rId3" cstate="print"/>
          <a:stretch>
            <a:fillRect/>
          </a:stretch>
        </p:blipFill>
        <p:spPr>
          <a:xfrm>
            <a:off x="8121146" y="4117386"/>
            <a:ext cx="4015773" cy="202312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10255" y="393191"/>
            <a:ext cx="7056120" cy="4492752"/>
          </a:xfrm>
          <a:prstGeom prst="rect">
            <a:avLst/>
          </a:prstGeom>
        </p:spPr>
      </p:pic>
      <p:sp>
        <p:nvSpPr>
          <p:cNvPr id="3" name="object 3"/>
          <p:cNvSpPr txBox="1"/>
          <p:nvPr/>
        </p:nvSpPr>
        <p:spPr>
          <a:xfrm>
            <a:off x="1176324" y="5119192"/>
            <a:ext cx="4860291" cy="610424"/>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condition–action</a:t>
            </a:r>
            <a:r>
              <a:rPr sz="1800" b="1" spc="-80" dirty="0">
                <a:latin typeface="Times New Roman"/>
                <a:cs typeface="Times New Roman"/>
              </a:rPr>
              <a:t> </a:t>
            </a:r>
            <a:r>
              <a:rPr sz="1800" b="1" spc="-20" dirty="0">
                <a:latin typeface="Times New Roman"/>
                <a:cs typeface="Times New Roman"/>
              </a:rPr>
              <a:t>rule</a:t>
            </a:r>
            <a:endParaRPr sz="1800">
              <a:latin typeface="Times New Roman"/>
              <a:cs typeface="Times New Roman"/>
            </a:endParaRPr>
          </a:p>
          <a:p>
            <a:pPr marL="121920">
              <a:lnSpc>
                <a:spcPct val="100000"/>
              </a:lnSpc>
              <a:spcBef>
                <a:spcPts val="105"/>
              </a:spcBef>
            </a:pPr>
            <a:r>
              <a:rPr sz="2000" b="1" dirty="0">
                <a:latin typeface="Times New Roman"/>
                <a:cs typeface="Times New Roman"/>
              </a:rPr>
              <a:t>if</a:t>
            </a:r>
            <a:r>
              <a:rPr sz="2000" b="1" spc="30" dirty="0">
                <a:latin typeface="Times New Roman"/>
                <a:cs typeface="Times New Roman"/>
              </a:rPr>
              <a:t> </a:t>
            </a:r>
            <a:r>
              <a:rPr sz="2000" i="1" spc="-20" dirty="0">
                <a:latin typeface="Times New Roman"/>
                <a:cs typeface="Times New Roman"/>
              </a:rPr>
              <a:t>car-</a:t>
            </a:r>
            <a:r>
              <a:rPr sz="2000" i="1" spc="-10" dirty="0">
                <a:latin typeface="Times New Roman"/>
                <a:cs typeface="Times New Roman"/>
              </a:rPr>
              <a:t>in-</a:t>
            </a:r>
            <a:r>
              <a:rPr sz="2000" i="1" spc="-25" dirty="0">
                <a:latin typeface="Times New Roman"/>
                <a:cs typeface="Times New Roman"/>
              </a:rPr>
              <a:t>front-</a:t>
            </a:r>
            <a:r>
              <a:rPr sz="2000" i="1" spc="-20" dirty="0">
                <a:latin typeface="Times New Roman"/>
                <a:cs typeface="Times New Roman"/>
              </a:rPr>
              <a:t>is-</a:t>
            </a:r>
            <a:r>
              <a:rPr sz="2000" i="1" dirty="0">
                <a:latin typeface="Times New Roman"/>
                <a:cs typeface="Times New Roman"/>
              </a:rPr>
              <a:t>braking</a:t>
            </a:r>
            <a:r>
              <a:rPr sz="2000" i="1" spc="10" dirty="0">
                <a:latin typeface="Times New Roman"/>
                <a:cs typeface="Times New Roman"/>
              </a:rPr>
              <a:t> </a:t>
            </a:r>
            <a:r>
              <a:rPr sz="2000" b="1" dirty="0">
                <a:latin typeface="Times New Roman"/>
                <a:cs typeface="Times New Roman"/>
              </a:rPr>
              <a:t>then</a:t>
            </a:r>
            <a:r>
              <a:rPr sz="2000" b="1" spc="35" dirty="0">
                <a:latin typeface="Times New Roman"/>
                <a:cs typeface="Times New Roman"/>
              </a:rPr>
              <a:t> </a:t>
            </a:r>
            <a:r>
              <a:rPr sz="2000" i="1" spc="-10" dirty="0">
                <a:latin typeface="Times New Roman"/>
                <a:cs typeface="Times New Roman"/>
              </a:rPr>
              <a:t>initiate-braking</a:t>
            </a:r>
            <a:endParaRPr sz="2000">
              <a:latin typeface="Times New Roman"/>
              <a:cs typeface="Times New Roman"/>
            </a:endParaRPr>
          </a:p>
        </p:txBody>
      </p:sp>
      <p:sp>
        <p:nvSpPr>
          <p:cNvPr id="4" name="object 4"/>
          <p:cNvSpPr txBox="1">
            <a:spLocks noGrp="1"/>
          </p:cNvSpPr>
          <p:nvPr>
            <p:ph type="title"/>
          </p:nvPr>
        </p:nvSpPr>
        <p:spPr>
          <a:xfrm>
            <a:off x="3260217" y="2247391"/>
            <a:ext cx="3529329" cy="751488"/>
          </a:xfrm>
          <a:prstGeom prst="rect">
            <a:avLst/>
          </a:prstGeom>
        </p:spPr>
        <p:txBody>
          <a:bodyPr vert="horz" wrap="square" lIns="0" tIns="12700" rIns="0" bIns="0" rtlCol="0">
            <a:spAutoFit/>
          </a:bodyPr>
          <a:lstStyle/>
          <a:p>
            <a:pPr marL="774700" marR="5080" indent="-762000">
              <a:lnSpc>
                <a:spcPct val="100000"/>
              </a:lnSpc>
              <a:spcBef>
                <a:spcPts val="100"/>
              </a:spcBef>
            </a:pPr>
            <a:r>
              <a:rPr sz="2400" b="1" i="1" dirty="0">
                <a:solidFill>
                  <a:srgbClr val="FF0000"/>
                </a:solidFill>
                <a:latin typeface="Times New Roman"/>
                <a:cs typeface="Times New Roman"/>
              </a:rPr>
              <a:t>If</a:t>
            </a:r>
            <a:r>
              <a:rPr sz="2400" b="1" i="1" spc="-20" dirty="0">
                <a:solidFill>
                  <a:srgbClr val="FF0000"/>
                </a:solidFill>
                <a:latin typeface="Times New Roman"/>
                <a:cs typeface="Times New Roman"/>
              </a:rPr>
              <a:t> </a:t>
            </a:r>
            <a:r>
              <a:rPr sz="2400" b="1" i="1" dirty="0">
                <a:solidFill>
                  <a:srgbClr val="3333CC"/>
                </a:solidFill>
                <a:latin typeface="Times New Roman"/>
                <a:cs typeface="Times New Roman"/>
              </a:rPr>
              <a:t>tail-light</a:t>
            </a:r>
            <a:r>
              <a:rPr sz="2400" b="1" i="1" spc="-50" dirty="0">
                <a:solidFill>
                  <a:srgbClr val="3333CC"/>
                </a:solidFill>
                <a:latin typeface="Times New Roman"/>
                <a:cs typeface="Times New Roman"/>
              </a:rPr>
              <a:t> </a:t>
            </a:r>
            <a:r>
              <a:rPr sz="2400" b="1" i="1" dirty="0">
                <a:solidFill>
                  <a:srgbClr val="3333CC"/>
                </a:solidFill>
                <a:latin typeface="Times New Roman"/>
                <a:cs typeface="Times New Roman"/>
              </a:rPr>
              <a:t>of</a:t>
            </a:r>
            <a:r>
              <a:rPr sz="2400" b="1" i="1" spc="-20" dirty="0">
                <a:solidFill>
                  <a:srgbClr val="3333CC"/>
                </a:solidFill>
                <a:latin typeface="Times New Roman"/>
                <a:cs typeface="Times New Roman"/>
              </a:rPr>
              <a:t> </a:t>
            </a:r>
            <a:r>
              <a:rPr sz="2400" b="1" i="1" dirty="0">
                <a:solidFill>
                  <a:srgbClr val="3333CC"/>
                </a:solidFill>
                <a:latin typeface="Times New Roman"/>
                <a:cs typeface="Times New Roman"/>
              </a:rPr>
              <a:t>car</a:t>
            </a:r>
            <a:r>
              <a:rPr sz="2400" b="1" i="1" spc="-15" dirty="0">
                <a:solidFill>
                  <a:srgbClr val="3333CC"/>
                </a:solidFill>
                <a:latin typeface="Times New Roman"/>
                <a:cs typeface="Times New Roman"/>
              </a:rPr>
              <a:t> </a:t>
            </a:r>
            <a:r>
              <a:rPr sz="2400" b="1" i="1" dirty="0">
                <a:solidFill>
                  <a:srgbClr val="3333CC"/>
                </a:solidFill>
                <a:latin typeface="Times New Roman"/>
                <a:cs typeface="Times New Roman"/>
              </a:rPr>
              <a:t>in</a:t>
            </a:r>
            <a:r>
              <a:rPr sz="2400" b="1" i="1" spc="-35" dirty="0">
                <a:solidFill>
                  <a:srgbClr val="3333CC"/>
                </a:solidFill>
                <a:latin typeface="Times New Roman"/>
                <a:cs typeface="Times New Roman"/>
              </a:rPr>
              <a:t> </a:t>
            </a:r>
            <a:r>
              <a:rPr sz="2400" b="1" i="1" dirty="0">
                <a:solidFill>
                  <a:srgbClr val="3333CC"/>
                </a:solidFill>
                <a:latin typeface="Times New Roman"/>
                <a:cs typeface="Times New Roman"/>
              </a:rPr>
              <a:t>front</a:t>
            </a:r>
            <a:r>
              <a:rPr sz="2400" b="1" i="1" spc="-15" dirty="0">
                <a:solidFill>
                  <a:srgbClr val="3333CC"/>
                </a:solidFill>
                <a:latin typeface="Times New Roman"/>
                <a:cs typeface="Times New Roman"/>
              </a:rPr>
              <a:t> </a:t>
            </a:r>
            <a:r>
              <a:rPr sz="2400" b="1" i="1" spc="-25" dirty="0">
                <a:solidFill>
                  <a:srgbClr val="3333CC"/>
                </a:solidFill>
                <a:latin typeface="Times New Roman"/>
                <a:cs typeface="Times New Roman"/>
              </a:rPr>
              <a:t>is </a:t>
            </a:r>
            <a:r>
              <a:rPr sz="2400" b="1" i="1" dirty="0">
                <a:solidFill>
                  <a:srgbClr val="3333CC"/>
                </a:solidFill>
                <a:latin typeface="Times New Roman"/>
                <a:cs typeface="Times New Roman"/>
              </a:rPr>
              <a:t>red,</a:t>
            </a:r>
            <a:r>
              <a:rPr sz="2400" b="1" i="1" spc="-20" dirty="0">
                <a:solidFill>
                  <a:srgbClr val="3333CC"/>
                </a:solidFill>
                <a:latin typeface="Times New Roman"/>
                <a:cs typeface="Times New Roman"/>
              </a:rPr>
              <a:t> </a:t>
            </a:r>
            <a:r>
              <a:rPr sz="2400" b="1" i="1" dirty="0">
                <a:solidFill>
                  <a:srgbClr val="FF0000"/>
                </a:solidFill>
                <a:latin typeface="Times New Roman"/>
                <a:cs typeface="Times New Roman"/>
              </a:rPr>
              <a:t>then</a:t>
            </a:r>
            <a:r>
              <a:rPr sz="2400" b="1" i="1" spc="-30" dirty="0">
                <a:solidFill>
                  <a:srgbClr val="FF0000"/>
                </a:solidFill>
                <a:latin typeface="Times New Roman"/>
                <a:cs typeface="Times New Roman"/>
              </a:rPr>
              <a:t> </a:t>
            </a:r>
            <a:r>
              <a:rPr sz="2400" b="1" i="1" spc="-10" dirty="0">
                <a:solidFill>
                  <a:srgbClr val="3333CC"/>
                </a:solidFill>
                <a:latin typeface="Times New Roman"/>
                <a:cs typeface="Times New Roman"/>
              </a:rPr>
              <a:t>brake.</a:t>
            </a:r>
            <a:endParaRPr sz="24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1026">
            <a:extLst>
              <a:ext uri="{FF2B5EF4-FFF2-40B4-BE49-F238E27FC236}">
                <a16:creationId xmlns:a16="http://schemas.microsoft.com/office/drawing/2014/main" id="{A78E3E6B-C621-1909-D7BC-E238714B4A60}"/>
              </a:ext>
            </a:extLst>
          </p:cNvPr>
          <p:cNvSpPr>
            <a:spLocks noGrp="1" noChangeArrowheads="1"/>
          </p:cNvSpPr>
          <p:nvPr>
            <p:ph type="title"/>
          </p:nvPr>
        </p:nvSpPr>
        <p:spPr/>
        <p:txBody>
          <a:bodyPr/>
          <a:lstStyle/>
          <a:p>
            <a:r>
              <a:rPr lang="en-US" altLang="en-US" dirty="0"/>
              <a:t>   Sony AIBO</a:t>
            </a:r>
          </a:p>
        </p:txBody>
      </p:sp>
      <p:sp>
        <p:nvSpPr>
          <p:cNvPr id="19458" name="Footer Placeholder 3">
            <a:extLst>
              <a:ext uri="{FF2B5EF4-FFF2-40B4-BE49-F238E27FC236}">
                <a16:creationId xmlns:a16="http://schemas.microsoft.com/office/drawing/2014/main" id="{8D813FD8-59DF-E6A2-6AE7-785B063D4AC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bodyPr>
          <a:lstStyle>
            <a:lvl1pPr>
              <a:defRPr sz="2100">
                <a:solidFill>
                  <a:schemeClr val="tx1"/>
                </a:solidFill>
                <a:latin typeface="Times" panose="02020603050405020304" pitchFamily="18" charset="0"/>
              </a:defRPr>
            </a:lvl1pPr>
            <a:lvl2pPr marL="557213" indent="-214313">
              <a:defRPr sz="2100">
                <a:solidFill>
                  <a:schemeClr val="tx1"/>
                </a:solidFill>
                <a:latin typeface="Times" panose="02020603050405020304" pitchFamily="18" charset="0"/>
              </a:defRPr>
            </a:lvl2pPr>
            <a:lvl3pPr marL="857250" indent="-171450">
              <a:defRPr sz="2100">
                <a:solidFill>
                  <a:schemeClr val="tx1"/>
                </a:solidFill>
                <a:latin typeface="Times" panose="02020603050405020304" pitchFamily="18" charset="0"/>
              </a:defRPr>
            </a:lvl3pPr>
            <a:lvl4pPr marL="1200150" indent="-171450">
              <a:defRPr sz="2100">
                <a:solidFill>
                  <a:schemeClr val="tx1"/>
                </a:solidFill>
                <a:latin typeface="Times" panose="02020603050405020304" pitchFamily="18" charset="0"/>
              </a:defRPr>
            </a:lvl4pPr>
            <a:lvl5pPr marL="1543050" indent="-171450">
              <a:defRPr sz="2100">
                <a:solidFill>
                  <a:schemeClr val="tx1"/>
                </a:solidFill>
                <a:latin typeface="Times" panose="02020603050405020304" pitchFamily="18" charset="0"/>
              </a:defRPr>
            </a:lvl5pPr>
            <a:lvl6pPr marL="1885950" indent="-171450" eaLnBrk="0" fontAlgn="base" hangingPunct="0">
              <a:spcBef>
                <a:spcPct val="0"/>
              </a:spcBef>
              <a:spcAft>
                <a:spcPct val="0"/>
              </a:spcAft>
              <a:defRPr sz="2100">
                <a:solidFill>
                  <a:schemeClr val="tx1"/>
                </a:solidFill>
                <a:latin typeface="Times" panose="02020603050405020304" pitchFamily="18" charset="0"/>
              </a:defRPr>
            </a:lvl6pPr>
            <a:lvl7pPr marL="2228850" indent="-171450" eaLnBrk="0" fontAlgn="base" hangingPunct="0">
              <a:spcBef>
                <a:spcPct val="0"/>
              </a:spcBef>
              <a:spcAft>
                <a:spcPct val="0"/>
              </a:spcAft>
              <a:defRPr sz="2100">
                <a:solidFill>
                  <a:schemeClr val="tx1"/>
                </a:solidFill>
                <a:latin typeface="Times" panose="02020603050405020304" pitchFamily="18" charset="0"/>
              </a:defRPr>
            </a:lvl7pPr>
            <a:lvl8pPr marL="2571750" indent="-171450" eaLnBrk="0" fontAlgn="base" hangingPunct="0">
              <a:spcBef>
                <a:spcPct val="0"/>
              </a:spcBef>
              <a:spcAft>
                <a:spcPct val="0"/>
              </a:spcAft>
              <a:defRPr sz="2100">
                <a:solidFill>
                  <a:schemeClr val="tx1"/>
                </a:solidFill>
                <a:latin typeface="Times" panose="02020603050405020304" pitchFamily="18" charset="0"/>
              </a:defRPr>
            </a:lvl8pPr>
            <a:lvl9pPr marL="2914650" indent="-171450" eaLnBrk="0" fontAlgn="base" hangingPunct="0">
              <a:spcBef>
                <a:spcPct val="0"/>
              </a:spcBef>
              <a:spcAft>
                <a:spcPct val="0"/>
              </a:spcAft>
              <a:defRPr sz="2100">
                <a:solidFill>
                  <a:schemeClr val="tx1"/>
                </a:solidFill>
                <a:latin typeface="Times" panose="02020603050405020304" pitchFamily="18" charset="0"/>
              </a:defRPr>
            </a:lvl9pPr>
          </a:lstStyle>
          <a:p>
            <a:r>
              <a:rPr lang="en-US" altLang="en-US" sz="1050">
                <a:solidFill>
                  <a:schemeClr val="tx2"/>
                </a:solidFill>
              </a:rPr>
              <a:t>CS 561,  Lecture 1</a:t>
            </a:r>
          </a:p>
        </p:txBody>
      </p:sp>
      <p:pic>
        <p:nvPicPr>
          <p:cNvPr id="50179" name="aibo-bark.mpg">
            <a:hlinkClick r:id="" action="ppaction://media"/>
            <a:extLst>
              <a:ext uri="{FF2B5EF4-FFF2-40B4-BE49-F238E27FC236}">
                <a16:creationId xmlns:a16="http://schemas.microsoft.com/office/drawing/2014/main" id="{BC9ABF3A-5024-5A72-1D6F-CEBD364EB4C4}"/>
              </a:ext>
            </a:extLst>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6724650" y="1985964"/>
            <a:ext cx="2400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aibo-day12.mpg">
            <a:hlinkClick r:id="" action="ppaction://media"/>
            <a:extLst>
              <a:ext uri="{FF2B5EF4-FFF2-40B4-BE49-F238E27FC236}">
                <a16:creationId xmlns:a16="http://schemas.microsoft.com/office/drawing/2014/main" id="{0A1F707A-EC74-9122-8530-11262A37686B}"/>
              </a:ext>
            </a:extLst>
          </p:cNvPr>
          <p:cNvPicPr>
            <a:picLocks noRot="1" noChangeAspect="1" noChangeArrowheads="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6724650" y="3886201"/>
            <a:ext cx="2400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029" descr="C:\WINNT\Profiles\itti.000\Desktop\spec_detail.jpg">
            <a:extLst>
              <a:ext uri="{FF2B5EF4-FFF2-40B4-BE49-F238E27FC236}">
                <a16:creationId xmlns:a16="http://schemas.microsoft.com/office/drawing/2014/main" id="{880478D7-4F0D-484D-87E8-C004822E24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300" y="2000250"/>
            <a:ext cx="3829050" cy="324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 Box 1030">
            <a:extLst>
              <a:ext uri="{FF2B5EF4-FFF2-40B4-BE49-F238E27FC236}">
                <a16:creationId xmlns:a16="http://schemas.microsoft.com/office/drawing/2014/main" id="{74C21EAB-404C-C43E-DFF2-368BA6B2BE9F}"/>
              </a:ext>
            </a:extLst>
          </p:cNvPr>
          <p:cNvSpPr txBox="1">
            <a:spLocks noChangeArrowheads="1"/>
          </p:cNvSpPr>
          <p:nvPr/>
        </p:nvSpPr>
        <p:spPr bwMode="auto">
          <a:xfrm>
            <a:off x="2940845" y="5460207"/>
            <a:ext cx="185499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US" altLang="en-US" sz="1350">
                <a:latin typeface="Comic Sans MS" panose="030F0702030302020204" pitchFamily="66" charset="0"/>
              </a:rPr>
              <a:t>http://www.aibo.com</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0179"/>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50179"/>
                                        </p:tgtEl>
                                      </p:cBhvr>
                                    </p:cmd>
                                  </p:childTnLst>
                                </p:cTn>
                              </p:par>
                            </p:childTnLst>
                          </p:cTn>
                        </p:par>
                      </p:childTnLst>
                    </p:cTn>
                  </p:par>
                </p:childTnLst>
              </p:cTn>
              <p:nextCondLst>
                <p:cond evt="onClick" delay="0">
                  <p:tgtEl>
                    <p:spTgt spid="50179"/>
                  </p:tgtEl>
                </p:cond>
              </p:nextCondLst>
            </p:seq>
            <p:video>
              <p:cMediaNode>
                <p:cTn id="7" fill="hold" display="0">
                  <p:stCondLst>
                    <p:cond delay="indefinite"/>
                  </p:stCondLst>
                  <p:endCondLst>
                    <p:cond evt="onNext" delay="0">
                      <p:tgtEl>
                        <p:sldTgt/>
                      </p:tgtEl>
                    </p:cond>
                    <p:cond evt="onPrev" delay="0">
                      <p:tgtEl>
                        <p:sldTgt/>
                      </p:tgtEl>
                    </p:cond>
                  </p:endCondLst>
                </p:cTn>
                <p:tgtEl>
                  <p:spTgt spid="50179"/>
                </p:tgtEl>
              </p:cMediaNode>
            </p:video>
            <p:seq concurrent="1" nextAc="seek">
              <p:cTn id="8" restart="whenNotActive" fill="hold" evtFilter="cancelBubble" nodeType="interactiveSeq">
                <p:stCondLst>
                  <p:cond evt="onClick" delay="0">
                    <p:tgtEl>
                      <p:spTgt spid="5018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0180"/>
                                        </p:tgtEl>
                                      </p:cBhvr>
                                    </p:cmd>
                                  </p:childTnLst>
                                </p:cTn>
                              </p:par>
                            </p:childTnLst>
                          </p:cTn>
                        </p:par>
                      </p:childTnLst>
                    </p:cTn>
                  </p:par>
                </p:childTnLst>
              </p:cTn>
              <p:nextCondLst>
                <p:cond evt="onClick" delay="0">
                  <p:tgtEl>
                    <p:spTgt spid="50180"/>
                  </p:tgtEl>
                </p:cond>
              </p:nextCondLst>
            </p:seq>
            <p:video>
              <p:cMediaNode>
                <p:cTn id="13" fill="hold" display="0">
                  <p:stCondLst>
                    <p:cond delay="indefinite"/>
                  </p:stCondLst>
                  <p:endCondLst>
                    <p:cond evt="onNext" delay="0">
                      <p:tgtEl>
                        <p:sldTgt/>
                      </p:tgtEl>
                    </p:cond>
                    <p:cond evt="onPrev" delay="0">
                      <p:tgtEl>
                        <p:sldTgt/>
                      </p:tgtEl>
                    </p:cond>
                  </p:endCondLst>
                </p:cTn>
                <p:tgtEl>
                  <p:spTgt spid="50180"/>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6325" y="3071242"/>
            <a:ext cx="9979025" cy="2522229"/>
          </a:xfrm>
          <a:prstGeom prst="rect">
            <a:avLst/>
          </a:prstGeom>
        </p:spPr>
        <p:txBody>
          <a:bodyPr vert="horz" wrap="square" lIns="0" tIns="83820" rIns="0" bIns="0" rtlCol="0">
            <a:spAutoFit/>
          </a:bodyPr>
          <a:lstStyle/>
          <a:p>
            <a:pPr marL="12700" marR="591820">
              <a:lnSpc>
                <a:spcPts val="2300"/>
              </a:lnSpc>
              <a:spcBef>
                <a:spcPts val="660"/>
              </a:spcBef>
            </a:pPr>
            <a:r>
              <a:rPr sz="2400" dirty="0">
                <a:latin typeface="Times New Roman"/>
                <a:cs typeface="Times New Roman"/>
              </a:rPr>
              <a:t>The</a:t>
            </a:r>
            <a:r>
              <a:rPr sz="2400" spc="-25" dirty="0">
                <a:latin typeface="Times New Roman"/>
                <a:cs typeface="Times New Roman"/>
              </a:rPr>
              <a:t> </a:t>
            </a:r>
            <a:r>
              <a:rPr sz="2400" spc="-35" dirty="0">
                <a:latin typeface="Times New Roman"/>
                <a:cs typeface="Times New Roman"/>
              </a:rPr>
              <a:t>INTERPRET-</a:t>
            </a:r>
            <a:r>
              <a:rPr sz="2400" dirty="0">
                <a:latin typeface="Times New Roman"/>
                <a:cs typeface="Times New Roman"/>
              </a:rPr>
              <a:t>INPUT</a:t>
            </a:r>
            <a:r>
              <a:rPr sz="2400" spc="-15" dirty="0">
                <a:latin typeface="Times New Roman"/>
                <a:cs typeface="Times New Roman"/>
              </a:rPr>
              <a:t> </a:t>
            </a:r>
            <a:r>
              <a:rPr sz="2400" dirty="0">
                <a:latin typeface="Times New Roman"/>
                <a:cs typeface="Times New Roman"/>
              </a:rPr>
              <a:t>function</a:t>
            </a:r>
            <a:r>
              <a:rPr sz="2400" spc="-30" dirty="0">
                <a:latin typeface="Times New Roman"/>
                <a:cs typeface="Times New Roman"/>
              </a:rPr>
              <a:t> </a:t>
            </a:r>
            <a:r>
              <a:rPr sz="2400" dirty="0">
                <a:latin typeface="Times New Roman"/>
                <a:cs typeface="Times New Roman"/>
              </a:rPr>
              <a:t>generates</a:t>
            </a:r>
            <a:r>
              <a:rPr sz="2400" spc="-30" dirty="0">
                <a:latin typeface="Times New Roman"/>
                <a:cs typeface="Times New Roman"/>
              </a:rPr>
              <a:t> </a:t>
            </a:r>
            <a:r>
              <a:rPr sz="2400" dirty="0">
                <a:latin typeface="Times New Roman"/>
                <a:cs typeface="Times New Roman"/>
              </a:rPr>
              <a:t>an</a:t>
            </a:r>
            <a:r>
              <a:rPr sz="2400" spc="-5" dirty="0">
                <a:latin typeface="Times New Roman"/>
                <a:cs typeface="Times New Roman"/>
              </a:rPr>
              <a:t> </a:t>
            </a:r>
            <a:r>
              <a:rPr sz="2400" dirty="0">
                <a:latin typeface="Times New Roman"/>
                <a:cs typeface="Times New Roman"/>
              </a:rPr>
              <a:t>abstracted</a:t>
            </a:r>
            <a:r>
              <a:rPr sz="2400" spc="-40" dirty="0">
                <a:latin typeface="Times New Roman"/>
                <a:cs typeface="Times New Roman"/>
              </a:rPr>
              <a:t> </a:t>
            </a:r>
            <a:r>
              <a:rPr sz="2400" dirty="0">
                <a:latin typeface="Times New Roman"/>
                <a:cs typeface="Times New Roman"/>
              </a:rPr>
              <a:t>description</a:t>
            </a:r>
            <a:r>
              <a:rPr sz="2400" spc="-45" dirty="0">
                <a:latin typeface="Times New Roman"/>
                <a:cs typeface="Times New Roman"/>
              </a:rPr>
              <a:t> </a:t>
            </a:r>
            <a:r>
              <a:rPr sz="2400" dirty="0">
                <a:latin typeface="Times New Roman"/>
                <a:cs typeface="Times New Roman"/>
              </a:rPr>
              <a:t>of </a:t>
            </a:r>
            <a:r>
              <a:rPr sz="2400" spc="-25" dirty="0">
                <a:latin typeface="Times New Roman"/>
                <a:cs typeface="Times New Roman"/>
              </a:rPr>
              <a:t>the </a:t>
            </a:r>
            <a:r>
              <a:rPr sz="2400" dirty="0">
                <a:latin typeface="Times New Roman"/>
                <a:cs typeface="Times New Roman"/>
              </a:rPr>
              <a:t>current</a:t>
            </a:r>
            <a:r>
              <a:rPr sz="2400" spc="-20" dirty="0">
                <a:latin typeface="Times New Roman"/>
                <a:cs typeface="Times New Roman"/>
              </a:rPr>
              <a:t> </a:t>
            </a:r>
            <a:r>
              <a:rPr sz="2400" dirty="0">
                <a:latin typeface="Times New Roman"/>
                <a:cs typeface="Times New Roman"/>
              </a:rPr>
              <a:t>state</a:t>
            </a:r>
            <a:r>
              <a:rPr sz="2400" spc="-40" dirty="0">
                <a:latin typeface="Times New Roman"/>
                <a:cs typeface="Times New Roman"/>
              </a:rPr>
              <a:t> </a:t>
            </a:r>
            <a:r>
              <a:rPr sz="2400" dirty="0">
                <a:latin typeface="Times New Roman"/>
                <a:cs typeface="Times New Roman"/>
              </a:rPr>
              <a:t>from the</a:t>
            </a:r>
            <a:r>
              <a:rPr sz="2400" spc="-10" dirty="0">
                <a:latin typeface="Times New Roman"/>
                <a:cs typeface="Times New Roman"/>
              </a:rPr>
              <a:t> </a:t>
            </a:r>
            <a:r>
              <a:rPr sz="2400" dirty="0">
                <a:latin typeface="Times New Roman"/>
                <a:cs typeface="Times New Roman"/>
              </a:rPr>
              <a:t>percept,</a:t>
            </a:r>
            <a:r>
              <a:rPr sz="2400" spc="-35" dirty="0">
                <a:latin typeface="Times New Roman"/>
                <a:cs typeface="Times New Roman"/>
              </a:rPr>
              <a:t> </a:t>
            </a:r>
            <a:r>
              <a:rPr sz="2400" spc="-25" dirty="0">
                <a:latin typeface="Times New Roman"/>
                <a:cs typeface="Times New Roman"/>
              </a:rPr>
              <a:t>and</a:t>
            </a:r>
            <a:endParaRPr sz="2400">
              <a:latin typeface="Times New Roman"/>
              <a:cs typeface="Times New Roman"/>
            </a:endParaRPr>
          </a:p>
          <a:p>
            <a:pPr marL="12700">
              <a:lnSpc>
                <a:spcPts val="2590"/>
              </a:lnSpc>
              <a:spcBef>
                <a:spcPts val="855"/>
              </a:spcBef>
            </a:pPr>
            <a:r>
              <a:rPr sz="2400" dirty="0">
                <a:latin typeface="Times New Roman"/>
                <a:cs typeface="Times New Roman"/>
              </a:rPr>
              <a:t>the</a:t>
            </a:r>
            <a:r>
              <a:rPr sz="2400" spc="-10" dirty="0">
                <a:latin typeface="Times New Roman"/>
                <a:cs typeface="Times New Roman"/>
              </a:rPr>
              <a:t> </a:t>
            </a:r>
            <a:r>
              <a:rPr sz="2400" spc="-20" dirty="0">
                <a:latin typeface="Times New Roman"/>
                <a:cs typeface="Times New Roman"/>
              </a:rPr>
              <a:t>RULE-</a:t>
            </a:r>
            <a:r>
              <a:rPr sz="2400" spc="-60" dirty="0">
                <a:latin typeface="Times New Roman"/>
                <a:cs typeface="Times New Roman"/>
              </a:rPr>
              <a:t>MATCH</a:t>
            </a:r>
            <a:r>
              <a:rPr sz="2400" dirty="0">
                <a:latin typeface="Times New Roman"/>
                <a:cs typeface="Times New Roman"/>
              </a:rPr>
              <a:t> function</a:t>
            </a:r>
            <a:r>
              <a:rPr sz="2400" spc="-5" dirty="0">
                <a:latin typeface="Times New Roman"/>
                <a:cs typeface="Times New Roman"/>
              </a:rPr>
              <a:t> </a:t>
            </a:r>
            <a:r>
              <a:rPr sz="2400" dirty="0">
                <a:latin typeface="Times New Roman"/>
                <a:cs typeface="Times New Roman"/>
              </a:rPr>
              <a:t>returns</a:t>
            </a:r>
            <a:r>
              <a:rPr sz="2400" spc="-35" dirty="0">
                <a:latin typeface="Times New Roman"/>
                <a:cs typeface="Times New Roman"/>
              </a:rPr>
              <a:t> </a:t>
            </a:r>
            <a:r>
              <a:rPr sz="2400" dirty="0">
                <a:latin typeface="Times New Roman"/>
                <a:cs typeface="Times New Roman"/>
              </a:rPr>
              <a:t>the fifirst</a:t>
            </a:r>
            <a:r>
              <a:rPr sz="2400" spc="-20" dirty="0">
                <a:latin typeface="Times New Roman"/>
                <a:cs typeface="Times New Roman"/>
              </a:rPr>
              <a:t> </a:t>
            </a:r>
            <a:r>
              <a:rPr sz="2400" dirty="0">
                <a:latin typeface="Times New Roman"/>
                <a:cs typeface="Times New Roman"/>
              </a:rPr>
              <a:t>rule</a:t>
            </a:r>
            <a:r>
              <a:rPr sz="2400" spc="-15" dirty="0">
                <a:latin typeface="Times New Roman"/>
                <a:cs typeface="Times New Roman"/>
              </a:rPr>
              <a:t> </a:t>
            </a:r>
            <a:r>
              <a:rPr sz="2400" dirty="0">
                <a:latin typeface="Times New Roman"/>
                <a:cs typeface="Times New Roman"/>
              </a:rPr>
              <a:t>in</a:t>
            </a:r>
            <a:r>
              <a:rPr sz="2400" spc="-20"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set</a:t>
            </a:r>
            <a:r>
              <a:rPr sz="2400" spc="-15"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rules</a:t>
            </a:r>
            <a:r>
              <a:rPr sz="2400" spc="-15" dirty="0">
                <a:latin typeface="Times New Roman"/>
                <a:cs typeface="Times New Roman"/>
              </a:rPr>
              <a:t> </a:t>
            </a:r>
            <a:r>
              <a:rPr sz="2400" dirty="0">
                <a:latin typeface="Times New Roman"/>
                <a:cs typeface="Times New Roman"/>
              </a:rPr>
              <a:t>that</a:t>
            </a:r>
            <a:r>
              <a:rPr sz="2400" spc="-20" dirty="0">
                <a:latin typeface="Times New Roman"/>
                <a:cs typeface="Times New Roman"/>
              </a:rPr>
              <a:t> </a:t>
            </a:r>
            <a:r>
              <a:rPr sz="2400" spc="-10" dirty="0">
                <a:latin typeface="Times New Roman"/>
                <a:cs typeface="Times New Roman"/>
              </a:rPr>
              <a:t>matches</a:t>
            </a:r>
            <a:endParaRPr sz="2400">
              <a:latin typeface="Times New Roman"/>
              <a:cs typeface="Times New Roman"/>
            </a:endParaRPr>
          </a:p>
          <a:p>
            <a:pPr marL="12700" marR="770890">
              <a:lnSpc>
                <a:spcPct val="80000"/>
              </a:lnSpc>
              <a:spcBef>
                <a:spcPts val="285"/>
              </a:spcBef>
            </a:pP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given</a:t>
            </a:r>
            <a:r>
              <a:rPr sz="2400" spc="-25" dirty="0">
                <a:latin typeface="Times New Roman"/>
                <a:cs typeface="Times New Roman"/>
              </a:rPr>
              <a:t> </a:t>
            </a:r>
            <a:r>
              <a:rPr sz="2400" dirty="0">
                <a:latin typeface="Times New Roman"/>
                <a:cs typeface="Times New Roman"/>
              </a:rPr>
              <a:t>state</a:t>
            </a:r>
            <a:r>
              <a:rPr sz="2400" spc="-20" dirty="0">
                <a:latin typeface="Times New Roman"/>
                <a:cs typeface="Times New Roman"/>
              </a:rPr>
              <a:t> </a:t>
            </a:r>
            <a:r>
              <a:rPr sz="2400" dirty="0">
                <a:latin typeface="Times New Roman"/>
                <a:cs typeface="Times New Roman"/>
              </a:rPr>
              <a:t>description.</a:t>
            </a:r>
            <a:r>
              <a:rPr sz="2400" spc="-40" dirty="0">
                <a:latin typeface="Times New Roman"/>
                <a:cs typeface="Times New Roman"/>
              </a:rPr>
              <a:t> </a:t>
            </a:r>
            <a:r>
              <a:rPr sz="2400" dirty="0">
                <a:latin typeface="Times New Roman"/>
                <a:cs typeface="Times New Roman"/>
              </a:rPr>
              <a:t>Note</a:t>
            </a:r>
            <a:r>
              <a:rPr sz="2400" spc="-10" dirty="0">
                <a:latin typeface="Times New Roman"/>
                <a:cs typeface="Times New Roman"/>
              </a:rPr>
              <a:t> </a:t>
            </a:r>
            <a:r>
              <a:rPr sz="2400" dirty="0">
                <a:latin typeface="Times New Roman"/>
                <a:cs typeface="Times New Roman"/>
              </a:rPr>
              <a:t>that</a:t>
            </a:r>
            <a:r>
              <a:rPr sz="2400" spc="-1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description</a:t>
            </a:r>
            <a:r>
              <a:rPr sz="2400" spc="-40" dirty="0">
                <a:latin typeface="Times New Roman"/>
                <a:cs typeface="Times New Roman"/>
              </a:rPr>
              <a:t> </a:t>
            </a:r>
            <a:r>
              <a:rPr sz="2400" dirty="0">
                <a:latin typeface="Times New Roman"/>
                <a:cs typeface="Times New Roman"/>
              </a:rPr>
              <a:t>in terms</a:t>
            </a:r>
            <a:r>
              <a:rPr sz="2400" spc="-15" dirty="0">
                <a:latin typeface="Times New Roman"/>
                <a:cs typeface="Times New Roman"/>
              </a:rPr>
              <a:t> </a:t>
            </a:r>
            <a:r>
              <a:rPr sz="2400" dirty="0">
                <a:latin typeface="Times New Roman"/>
                <a:cs typeface="Times New Roman"/>
              </a:rPr>
              <a:t>of “rules”</a:t>
            </a:r>
            <a:r>
              <a:rPr sz="2400" spc="-20" dirty="0">
                <a:latin typeface="Times New Roman"/>
                <a:cs typeface="Times New Roman"/>
              </a:rPr>
              <a:t> </a:t>
            </a:r>
            <a:r>
              <a:rPr sz="2400" spc="-25" dirty="0">
                <a:latin typeface="Times New Roman"/>
                <a:cs typeface="Times New Roman"/>
              </a:rPr>
              <a:t>and </a:t>
            </a:r>
            <a:r>
              <a:rPr sz="2400" dirty="0">
                <a:latin typeface="Times New Roman"/>
                <a:cs typeface="Times New Roman"/>
              </a:rPr>
              <a:t>“matching”</a:t>
            </a:r>
            <a:r>
              <a:rPr sz="2400" spc="-30" dirty="0">
                <a:latin typeface="Times New Roman"/>
                <a:cs typeface="Times New Roman"/>
              </a:rPr>
              <a:t> </a:t>
            </a:r>
            <a:r>
              <a:rPr sz="2400" dirty="0">
                <a:latin typeface="Times New Roman"/>
                <a:cs typeface="Times New Roman"/>
              </a:rPr>
              <a:t>is</a:t>
            </a:r>
            <a:r>
              <a:rPr sz="2400" spc="-10" dirty="0">
                <a:latin typeface="Times New Roman"/>
                <a:cs typeface="Times New Roman"/>
              </a:rPr>
              <a:t> </a:t>
            </a:r>
            <a:r>
              <a:rPr sz="2400" dirty="0">
                <a:latin typeface="Times New Roman"/>
                <a:cs typeface="Times New Roman"/>
              </a:rPr>
              <a:t>purely</a:t>
            </a:r>
            <a:r>
              <a:rPr sz="2400" spc="-5" dirty="0">
                <a:latin typeface="Times New Roman"/>
                <a:cs typeface="Times New Roman"/>
              </a:rPr>
              <a:t> </a:t>
            </a:r>
            <a:r>
              <a:rPr sz="2400" spc="-10" dirty="0">
                <a:latin typeface="Times New Roman"/>
                <a:cs typeface="Times New Roman"/>
              </a:rPr>
              <a:t>conceptual;</a:t>
            </a:r>
            <a:endParaRPr sz="2400">
              <a:latin typeface="Times New Roman"/>
              <a:cs typeface="Times New Roman"/>
            </a:endParaRPr>
          </a:p>
          <a:p>
            <a:pPr marL="12700">
              <a:lnSpc>
                <a:spcPts val="2585"/>
              </a:lnSpc>
              <a:spcBef>
                <a:spcPts val="820"/>
              </a:spcBef>
            </a:pPr>
            <a:r>
              <a:rPr sz="2400" dirty="0">
                <a:latin typeface="Times New Roman"/>
                <a:cs typeface="Times New Roman"/>
              </a:rPr>
              <a:t>actual</a:t>
            </a:r>
            <a:r>
              <a:rPr sz="2400" spc="-50" dirty="0">
                <a:latin typeface="Times New Roman"/>
                <a:cs typeface="Times New Roman"/>
              </a:rPr>
              <a:t> </a:t>
            </a:r>
            <a:r>
              <a:rPr sz="2400" dirty="0">
                <a:latin typeface="Times New Roman"/>
                <a:cs typeface="Times New Roman"/>
              </a:rPr>
              <a:t>implementations</a:t>
            </a:r>
            <a:r>
              <a:rPr sz="2400" spc="-40" dirty="0">
                <a:latin typeface="Times New Roman"/>
                <a:cs typeface="Times New Roman"/>
              </a:rPr>
              <a:t> </a:t>
            </a:r>
            <a:r>
              <a:rPr sz="2400" dirty="0">
                <a:latin typeface="Times New Roman"/>
                <a:cs typeface="Times New Roman"/>
              </a:rPr>
              <a:t>can</a:t>
            </a:r>
            <a:r>
              <a:rPr sz="2400" spc="-25" dirty="0">
                <a:latin typeface="Times New Roman"/>
                <a:cs typeface="Times New Roman"/>
              </a:rPr>
              <a:t> </a:t>
            </a:r>
            <a:r>
              <a:rPr sz="2400" dirty="0">
                <a:latin typeface="Times New Roman"/>
                <a:cs typeface="Times New Roman"/>
              </a:rPr>
              <a:t>be</a:t>
            </a:r>
            <a:r>
              <a:rPr sz="2400" spc="-5" dirty="0">
                <a:latin typeface="Times New Roman"/>
                <a:cs typeface="Times New Roman"/>
              </a:rPr>
              <a:t> </a:t>
            </a:r>
            <a:r>
              <a:rPr sz="2400" dirty="0">
                <a:latin typeface="Times New Roman"/>
                <a:cs typeface="Times New Roman"/>
              </a:rPr>
              <a:t>as</a:t>
            </a:r>
            <a:r>
              <a:rPr sz="2400" spc="-5" dirty="0">
                <a:latin typeface="Times New Roman"/>
                <a:cs typeface="Times New Roman"/>
              </a:rPr>
              <a:t> </a:t>
            </a:r>
            <a:r>
              <a:rPr sz="2400" dirty="0">
                <a:latin typeface="Times New Roman"/>
                <a:cs typeface="Times New Roman"/>
              </a:rPr>
              <a:t>simple</a:t>
            </a:r>
            <a:r>
              <a:rPr sz="2400" spc="-20" dirty="0">
                <a:latin typeface="Times New Roman"/>
                <a:cs typeface="Times New Roman"/>
              </a:rPr>
              <a:t> </a:t>
            </a:r>
            <a:r>
              <a:rPr sz="2400" dirty="0">
                <a:latin typeface="Times New Roman"/>
                <a:cs typeface="Times New Roman"/>
              </a:rPr>
              <a:t>as</a:t>
            </a:r>
            <a:r>
              <a:rPr sz="2400" spc="-5"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collection</a:t>
            </a:r>
            <a:r>
              <a:rPr sz="2400" spc="-55" dirty="0">
                <a:latin typeface="Times New Roman"/>
                <a:cs typeface="Times New Roman"/>
              </a:rPr>
              <a:t> </a:t>
            </a:r>
            <a:r>
              <a:rPr sz="2400" dirty="0">
                <a:latin typeface="Times New Roman"/>
                <a:cs typeface="Times New Roman"/>
              </a:rPr>
              <a:t>of</a:t>
            </a:r>
            <a:r>
              <a:rPr sz="2400" spc="-15" dirty="0">
                <a:latin typeface="Times New Roman"/>
                <a:cs typeface="Times New Roman"/>
              </a:rPr>
              <a:t> </a:t>
            </a:r>
            <a:r>
              <a:rPr sz="2400" dirty="0">
                <a:latin typeface="Times New Roman"/>
                <a:cs typeface="Times New Roman"/>
              </a:rPr>
              <a:t>logic</a:t>
            </a:r>
            <a:r>
              <a:rPr sz="2400" spc="-25" dirty="0">
                <a:latin typeface="Times New Roman"/>
                <a:cs typeface="Times New Roman"/>
              </a:rPr>
              <a:t> </a:t>
            </a:r>
            <a:r>
              <a:rPr sz="2400" spc="-10" dirty="0">
                <a:latin typeface="Times New Roman"/>
                <a:cs typeface="Times New Roman"/>
              </a:rPr>
              <a:t>gates</a:t>
            </a:r>
            <a:endParaRPr sz="2400">
              <a:latin typeface="Times New Roman"/>
              <a:cs typeface="Times New Roman"/>
            </a:endParaRPr>
          </a:p>
          <a:p>
            <a:pPr marL="12700">
              <a:lnSpc>
                <a:spcPts val="2585"/>
              </a:lnSpc>
            </a:pPr>
            <a:r>
              <a:rPr sz="2400" dirty="0">
                <a:latin typeface="Times New Roman"/>
                <a:cs typeface="Times New Roman"/>
              </a:rPr>
              <a:t>implementing</a:t>
            </a:r>
            <a:r>
              <a:rPr sz="2400" spc="-35" dirty="0">
                <a:latin typeface="Times New Roman"/>
                <a:cs typeface="Times New Roman"/>
              </a:rPr>
              <a:t> </a:t>
            </a:r>
            <a:r>
              <a:rPr sz="2400" dirty="0">
                <a:latin typeface="Times New Roman"/>
                <a:cs typeface="Times New Roman"/>
              </a:rPr>
              <a:t>a</a:t>
            </a:r>
            <a:r>
              <a:rPr sz="2400" spc="-5" dirty="0">
                <a:latin typeface="Times New Roman"/>
                <a:cs typeface="Times New Roman"/>
              </a:rPr>
              <a:t> </a:t>
            </a:r>
            <a:r>
              <a:rPr sz="2400" dirty="0">
                <a:latin typeface="Times New Roman"/>
                <a:cs typeface="Times New Roman"/>
              </a:rPr>
              <a:t>Boolean</a:t>
            </a:r>
            <a:r>
              <a:rPr sz="2400" spc="-5" dirty="0">
                <a:latin typeface="Times New Roman"/>
                <a:cs typeface="Times New Roman"/>
              </a:rPr>
              <a:t> </a:t>
            </a:r>
            <a:r>
              <a:rPr sz="2400" spc="-10" dirty="0">
                <a:latin typeface="Times New Roman"/>
                <a:cs typeface="Times New Roman"/>
              </a:rPr>
              <a:t>circuit</a:t>
            </a:r>
            <a:endParaRPr sz="2400">
              <a:latin typeface="Times New Roman"/>
              <a:cs typeface="Times New Roman"/>
            </a:endParaRPr>
          </a:p>
        </p:txBody>
      </p:sp>
      <p:pic>
        <p:nvPicPr>
          <p:cNvPr id="3" name="object 3"/>
          <p:cNvPicPr/>
          <p:nvPr/>
        </p:nvPicPr>
        <p:blipFill>
          <a:blip r:embed="rId2" cstate="print"/>
          <a:stretch>
            <a:fillRect/>
          </a:stretch>
        </p:blipFill>
        <p:spPr>
          <a:xfrm>
            <a:off x="1623061" y="286511"/>
            <a:ext cx="7962900" cy="28346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6325" y="1831976"/>
            <a:ext cx="9759315" cy="2411558"/>
          </a:xfrm>
          <a:prstGeom prst="rect">
            <a:avLst/>
          </a:prstGeom>
        </p:spPr>
        <p:txBody>
          <a:bodyPr vert="horz" wrap="square" lIns="0" tIns="53975" rIns="0" bIns="0" rtlCol="0">
            <a:spAutoFit/>
          </a:bodyPr>
          <a:lstStyle/>
          <a:p>
            <a:pPr marL="12700" marR="107950">
              <a:lnSpc>
                <a:spcPts val="2590"/>
              </a:lnSpc>
              <a:spcBef>
                <a:spcPts val="425"/>
              </a:spcBef>
            </a:pPr>
            <a:r>
              <a:rPr sz="2400" dirty="0">
                <a:latin typeface="Times New Roman"/>
                <a:cs typeface="Times New Roman"/>
              </a:rPr>
              <a:t>This</a:t>
            </a:r>
            <a:r>
              <a:rPr sz="2400" spc="-25" dirty="0">
                <a:latin typeface="Times New Roman"/>
                <a:cs typeface="Times New Roman"/>
              </a:rPr>
              <a:t> </a:t>
            </a:r>
            <a:r>
              <a:rPr sz="2400" dirty="0">
                <a:latin typeface="Times New Roman"/>
                <a:cs typeface="Times New Roman"/>
              </a:rPr>
              <a:t>will</a:t>
            </a:r>
            <a:r>
              <a:rPr sz="2400" spc="-15" dirty="0">
                <a:latin typeface="Times New Roman"/>
                <a:cs typeface="Times New Roman"/>
              </a:rPr>
              <a:t> </a:t>
            </a:r>
            <a:r>
              <a:rPr sz="2400" dirty="0">
                <a:latin typeface="Times New Roman"/>
                <a:cs typeface="Times New Roman"/>
              </a:rPr>
              <a:t>work</a:t>
            </a:r>
            <a:r>
              <a:rPr sz="2400" spc="-15" dirty="0">
                <a:latin typeface="Times New Roman"/>
                <a:cs typeface="Times New Roman"/>
              </a:rPr>
              <a:t> </a:t>
            </a:r>
            <a:r>
              <a:rPr sz="2400" i="1" dirty="0">
                <a:latin typeface="Times New Roman"/>
                <a:cs typeface="Times New Roman"/>
              </a:rPr>
              <a:t>only</a:t>
            </a:r>
            <a:r>
              <a:rPr sz="2400" i="1" spc="-10" dirty="0">
                <a:latin typeface="Times New Roman"/>
                <a:cs typeface="Times New Roman"/>
              </a:rPr>
              <a:t> </a:t>
            </a:r>
            <a:r>
              <a:rPr sz="2400" i="1" dirty="0">
                <a:latin typeface="Times New Roman"/>
                <a:cs typeface="Times New Roman"/>
              </a:rPr>
              <a:t>if</a:t>
            </a:r>
            <a:r>
              <a:rPr sz="2400" i="1" spc="-30" dirty="0">
                <a:latin typeface="Times New Roman"/>
                <a:cs typeface="Times New Roman"/>
              </a:rPr>
              <a:t> </a:t>
            </a:r>
            <a:r>
              <a:rPr sz="2400" i="1" dirty="0">
                <a:latin typeface="Times New Roman"/>
                <a:cs typeface="Times New Roman"/>
              </a:rPr>
              <a:t>the</a:t>
            </a:r>
            <a:r>
              <a:rPr sz="2400" i="1" spc="-15" dirty="0">
                <a:latin typeface="Times New Roman"/>
                <a:cs typeface="Times New Roman"/>
              </a:rPr>
              <a:t> </a:t>
            </a:r>
            <a:r>
              <a:rPr sz="2400" i="1" spc="-10" dirty="0">
                <a:latin typeface="Times New Roman"/>
                <a:cs typeface="Times New Roman"/>
              </a:rPr>
              <a:t>correct</a:t>
            </a:r>
            <a:r>
              <a:rPr sz="2400" i="1" spc="-30" dirty="0">
                <a:latin typeface="Times New Roman"/>
                <a:cs typeface="Times New Roman"/>
              </a:rPr>
              <a:t> </a:t>
            </a:r>
            <a:r>
              <a:rPr sz="2400" i="1" dirty="0">
                <a:latin typeface="Times New Roman"/>
                <a:cs typeface="Times New Roman"/>
              </a:rPr>
              <a:t>decision</a:t>
            </a:r>
            <a:r>
              <a:rPr sz="2400" i="1" spc="-40" dirty="0">
                <a:latin typeface="Times New Roman"/>
                <a:cs typeface="Times New Roman"/>
              </a:rPr>
              <a:t> </a:t>
            </a:r>
            <a:r>
              <a:rPr sz="2400" i="1" dirty="0">
                <a:latin typeface="Times New Roman"/>
                <a:cs typeface="Times New Roman"/>
              </a:rPr>
              <a:t>can</a:t>
            </a:r>
            <a:r>
              <a:rPr sz="2400" i="1" spc="-10" dirty="0">
                <a:latin typeface="Times New Roman"/>
                <a:cs typeface="Times New Roman"/>
              </a:rPr>
              <a:t> </a:t>
            </a:r>
            <a:r>
              <a:rPr sz="2400" i="1" dirty="0">
                <a:latin typeface="Times New Roman"/>
                <a:cs typeface="Times New Roman"/>
              </a:rPr>
              <a:t>be</a:t>
            </a:r>
            <a:r>
              <a:rPr sz="2400" i="1" spc="-25" dirty="0">
                <a:latin typeface="Times New Roman"/>
                <a:cs typeface="Times New Roman"/>
              </a:rPr>
              <a:t> </a:t>
            </a:r>
            <a:r>
              <a:rPr sz="2400" i="1" dirty="0">
                <a:latin typeface="Times New Roman"/>
                <a:cs typeface="Times New Roman"/>
              </a:rPr>
              <a:t>made</a:t>
            </a:r>
            <a:r>
              <a:rPr sz="2400" i="1" spc="-5" dirty="0">
                <a:latin typeface="Times New Roman"/>
                <a:cs typeface="Times New Roman"/>
              </a:rPr>
              <a:t> </a:t>
            </a:r>
            <a:r>
              <a:rPr sz="2400" i="1" dirty="0">
                <a:latin typeface="Times New Roman"/>
                <a:cs typeface="Times New Roman"/>
              </a:rPr>
              <a:t>on</a:t>
            </a:r>
            <a:r>
              <a:rPr sz="2400" i="1" spc="-15" dirty="0">
                <a:latin typeface="Times New Roman"/>
                <a:cs typeface="Times New Roman"/>
              </a:rPr>
              <a:t> </a:t>
            </a:r>
            <a:r>
              <a:rPr sz="2400" i="1" dirty="0">
                <a:latin typeface="Times New Roman"/>
                <a:cs typeface="Times New Roman"/>
              </a:rPr>
              <a:t>the</a:t>
            </a:r>
            <a:r>
              <a:rPr sz="2400" i="1" spc="-30" dirty="0">
                <a:latin typeface="Times New Roman"/>
                <a:cs typeface="Times New Roman"/>
              </a:rPr>
              <a:t> </a:t>
            </a:r>
            <a:r>
              <a:rPr sz="2400" i="1" dirty="0">
                <a:latin typeface="Times New Roman"/>
                <a:cs typeface="Times New Roman"/>
              </a:rPr>
              <a:t>basis</a:t>
            </a:r>
            <a:r>
              <a:rPr sz="2400" i="1" spc="-15" dirty="0">
                <a:latin typeface="Times New Roman"/>
                <a:cs typeface="Times New Roman"/>
              </a:rPr>
              <a:t> </a:t>
            </a:r>
            <a:r>
              <a:rPr sz="2400" i="1" dirty="0">
                <a:latin typeface="Times New Roman"/>
                <a:cs typeface="Times New Roman"/>
              </a:rPr>
              <a:t>of</a:t>
            </a:r>
            <a:r>
              <a:rPr sz="2400" i="1" spc="-25" dirty="0">
                <a:latin typeface="Times New Roman"/>
                <a:cs typeface="Times New Roman"/>
              </a:rPr>
              <a:t> </a:t>
            </a:r>
            <a:r>
              <a:rPr sz="2400" i="1" dirty="0">
                <a:latin typeface="Times New Roman"/>
                <a:cs typeface="Times New Roman"/>
              </a:rPr>
              <a:t>only</a:t>
            </a:r>
            <a:r>
              <a:rPr sz="2400" i="1" spc="-10" dirty="0">
                <a:latin typeface="Times New Roman"/>
                <a:cs typeface="Times New Roman"/>
              </a:rPr>
              <a:t> </a:t>
            </a:r>
            <a:r>
              <a:rPr sz="2400" i="1" spc="-25" dirty="0">
                <a:latin typeface="Times New Roman"/>
                <a:cs typeface="Times New Roman"/>
              </a:rPr>
              <a:t>the </a:t>
            </a:r>
            <a:r>
              <a:rPr sz="2400" i="1" spc="-10" dirty="0">
                <a:latin typeface="Times New Roman"/>
                <a:cs typeface="Times New Roman"/>
              </a:rPr>
              <a:t>current</a:t>
            </a:r>
            <a:r>
              <a:rPr sz="2400" i="1" spc="-30" dirty="0">
                <a:latin typeface="Times New Roman"/>
                <a:cs typeface="Times New Roman"/>
              </a:rPr>
              <a:t> </a:t>
            </a:r>
            <a:r>
              <a:rPr sz="2400" i="1" spc="-25" dirty="0">
                <a:latin typeface="Times New Roman"/>
                <a:cs typeface="Times New Roman"/>
              </a:rPr>
              <a:t>percept—</a:t>
            </a:r>
            <a:r>
              <a:rPr sz="2400" i="1" dirty="0">
                <a:latin typeface="Times New Roman"/>
                <a:cs typeface="Times New Roman"/>
              </a:rPr>
              <a:t>that</a:t>
            </a:r>
            <a:r>
              <a:rPr sz="2400" i="1" spc="-50" dirty="0">
                <a:latin typeface="Times New Roman"/>
                <a:cs typeface="Times New Roman"/>
              </a:rPr>
              <a:t> </a:t>
            </a:r>
            <a:r>
              <a:rPr sz="2400" i="1" dirty="0">
                <a:latin typeface="Times New Roman"/>
                <a:cs typeface="Times New Roman"/>
              </a:rPr>
              <a:t>is,</a:t>
            </a:r>
            <a:r>
              <a:rPr sz="2400" i="1" spc="-10" dirty="0">
                <a:latin typeface="Times New Roman"/>
                <a:cs typeface="Times New Roman"/>
              </a:rPr>
              <a:t> </a:t>
            </a:r>
            <a:r>
              <a:rPr sz="2400" i="1" dirty="0">
                <a:latin typeface="Times New Roman"/>
                <a:cs typeface="Times New Roman"/>
              </a:rPr>
              <a:t>only</a:t>
            </a:r>
            <a:r>
              <a:rPr sz="2400" i="1" spc="-30" dirty="0">
                <a:latin typeface="Times New Roman"/>
                <a:cs typeface="Times New Roman"/>
              </a:rPr>
              <a:t> </a:t>
            </a:r>
            <a:r>
              <a:rPr sz="2400" i="1" dirty="0">
                <a:latin typeface="Times New Roman"/>
                <a:cs typeface="Times New Roman"/>
              </a:rPr>
              <a:t>if</a:t>
            </a:r>
            <a:r>
              <a:rPr sz="2400" i="1" spc="-15" dirty="0">
                <a:latin typeface="Times New Roman"/>
                <a:cs typeface="Times New Roman"/>
              </a:rPr>
              <a:t> </a:t>
            </a:r>
            <a:r>
              <a:rPr sz="2400" i="1" dirty="0">
                <a:latin typeface="Times New Roman"/>
                <a:cs typeface="Times New Roman"/>
              </a:rPr>
              <a:t>the</a:t>
            </a:r>
            <a:r>
              <a:rPr sz="2400" i="1" spc="-30" dirty="0">
                <a:latin typeface="Times New Roman"/>
                <a:cs typeface="Times New Roman"/>
              </a:rPr>
              <a:t> </a:t>
            </a:r>
            <a:r>
              <a:rPr sz="2400" i="1" dirty="0">
                <a:latin typeface="Times New Roman"/>
                <a:cs typeface="Times New Roman"/>
              </a:rPr>
              <a:t>environment</a:t>
            </a:r>
            <a:r>
              <a:rPr sz="2400" i="1" spc="-35" dirty="0">
                <a:latin typeface="Times New Roman"/>
                <a:cs typeface="Times New Roman"/>
              </a:rPr>
              <a:t> </a:t>
            </a:r>
            <a:r>
              <a:rPr sz="2400" i="1" dirty="0">
                <a:latin typeface="Times New Roman"/>
                <a:cs typeface="Times New Roman"/>
              </a:rPr>
              <a:t>is</a:t>
            </a:r>
            <a:r>
              <a:rPr sz="2400" i="1" spc="-15" dirty="0">
                <a:latin typeface="Times New Roman"/>
                <a:cs typeface="Times New Roman"/>
              </a:rPr>
              <a:t> </a:t>
            </a:r>
            <a:r>
              <a:rPr sz="2400" i="1" dirty="0">
                <a:latin typeface="Times New Roman"/>
                <a:cs typeface="Times New Roman"/>
              </a:rPr>
              <a:t>fully</a:t>
            </a:r>
            <a:r>
              <a:rPr sz="2400" i="1" spc="-35" dirty="0">
                <a:latin typeface="Times New Roman"/>
                <a:cs typeface="Times New Roman"/>
              </a:rPr>
              <a:t> </a:t>
            </a:r>
            <a:r>
              <a:rPr sz="2400" i="1" spc="-10" dirty="0">
                <a:latin typeface="Times New Roman"/>
                <a:cs typeface="Times New Roman"/>
              </a:rPr>
              <a:t>observable.</a:t>
            </a:r>
            <a:endParaRPr sz="2400">
              <a:latin typeface="Times New Roman"/>
              <a:cs typeface="Times New Roman"/>
            </a:endParaRPr>
          </a:p>
          <a:p>
            <a:pPr marL="12700" marR="5080">
              <a:lnSpc>
                <a:spcPts val="2590"/>
              </a:lnSpc>
              <a:spcBef>
                <a:spcPts val="1410"/>
              </a:spcBef>
            </a:pPr>
            <a:r>
              <a:rPr sz="2400" dirty="0">
                <a:latin typeface="Times New Roman"/>
                <a:cs typeface="Times New Roman"/>
              </a:rPr>
              <a:t>Even</a:t>
            </a:r>
            <a:r>
              <a:rPr sz="2400" spc="-30"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little</a:t>
            </a:r>
            <a:r>
              <a:rPr sz="2400" spc="-60" dirty="0">
                <a:latin typeface="Times New Roman"/>
                <a:cs typeface="Times New Roman"/>
              </a:rPr>
              <a:t> </a:t>
            </a:r>
            <a:r>
              <a:rPr sz="2400" dirty="0">
                <a:latin typeface="Times New Roman"/>
                <a:cs typeface="Times New Roman"/>
              </a:rPr>
              <a:t>bit</a:t>
            </a:r>
            <a:r>
              <a:rPr sz="2400" spc="-35"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unobservability</a:t>
            </a:r>
            <a:r>
              <a:rPr sz="2400" spc="-55" dirty="0">
                <a:latin typeface="Times New Roman"/>
                <a:cs typeface="Times New Roman"/>
              </a:rPr>
              <a:t> </a:t>
            </a:r>
            <a:r>
              <a:rPr sz="2400" dirty="0">
                <a:latin typeface="Times New Roman"/>
                <a:cs typeface="Times New Roman"/>
              </a:rPr>
              <a:t>can</a:t>
            </a:r>
            <a:r>
              <a:rPr sz="2400" spc="-25" dirty="0">
                <a:latin typeface="Times New Roman"/>
                <a:cs typeface="Times New Roman"/>
              </a:rPr>
              <a:t> </a:t>
            </a:r>
            <a:r>
              <a:rPr sz="2400" dirty="0">
                <a:latin typeface="Times New Roman"/>
                <a:cs typeface="Times New Roman"/>
              </a:rPr>
              <a:t>cause</a:t>
            </a:r>
            <a:r>
              <a:rPr sz="2400" spc="-20" dirty="0">
                <a:latin typeface="Times New Roman"/>
                <a:cs typeface="Times New Roman"/>
              </a:rPr>
              <a:t> </a:t>
            </a:r>
            <a:r>
              <a:rPr sz="2400" dirty="0">
                <a:latin typeface="Times New Roman"/>
                <a:cs typeface="Times New Roman"/>
              </a:rPr>
              <a:t>serious</a:t>
            </a:r>
            <a:r>
              <a:rPr sz="2400" spc="-20" dirty="0">
                <a:latin typeface="Times New Roman"/>
                <a:cs typeface="Times New Roman"/>
              </a:rPr>
              <a:t> </a:t>
            </a:r>
            <a:r>
              <a:rPr sz="2400" dirty="0">
                <a:latin typeface="Times New Roman"/>
                <a:cs typeface="Times New Roman"/>
              </a:rPr>
              <a:t>trouble.</a:t>
            </a:r>
            <a:r>
              <a:rPr sz="2400" spc="-45" dirty="0">
                <a:latin typeface="Times New Roman"/>
                <a:cs typeface="Times New Roman"/>
              </a:rPr>
              <a:t> </a:t>
            </a:r>
            <a:r>
              <a:rPr sz="2400" dirty="0">
                <a:latin typeface="Times New Roman"/>
                <a:cs typeface="Times New Roman"/>
              </a:rPr>
              <a:t>For</a:t>
            </a:r>
            <a:r>
              <a:rPr sz="2400" spc="-5" dirty="0">
                <a:latin typeface="Times New Roman"/>
                <a:cs typeface="Times New Roman"/>
              </a:rPr>
              <a:t> </a:t>
            </a:r>
            <a:r>
              <a:rPr sz="2400" dirty="0">
                <a:latin typeface="Times New Roman"/>
                <a:cs typeface="Times New Roman"/>
              </a:rPr>
              <a:t>example,</a:t>
            </a:r>
            <a:r>
              <a:rPr sz="2400" spc="-15" dirty="0">
                <a:latin typeface="Times New Roman"/>
                <a:cs typeface="Times New Roman"/>
              </a:rPr>
              <a:t> </a:t>
            </a:r>
            <a:r>
              <a:rPr sz="2400" spc="-25" dirty="0">
                <a:latin typeface="Times New Roman"/>
                <a:cs typeface="Times New Roman"/>
              </a:rPr>
              <a:t>the </a:t>
            </a:r>
            <a:r>
              <a:rPr sz="2400" dirty="0">
                <a:latin typeface="Times New Roman"/>
                <a:cs typeface="Times New Roman"/>
              </a:rPr>
              <a:t>braking</a:t>
            </a:r>
            <a:r>
              <a:rPr sz="2400" spc="-20" dirty="0">
                <a:latin typeface="Times New Roman"/>
                <a:cs typeface="Times New Roman"/>
              </a:rPr>
              <a:t> </a:t>
            </a:r>
            <a:r>
              <a:rPr sz="2400" dirty="0">
                <a:latin typeface="Times New Roman"/>
                <a:cs typeface="Times New Roman"/>
              </a:rPr>
              <a:t>rule</a:t>
            </a:r>
            <a:r>
              <a:rPr sz="2400" spc="-5" dirty="0">
                <a:latin typeface="Times New Roman"/>
                <a:cs typeface="Times New Roman"/>
              </a:rPr>
              <a:t> </a:t>
            </a:r>
            <a:r>
              <a:rPr sz="2400" dirty="0">
                <a:latin typeface="Times New Roman"/>
                <a:cs typeface="Times New Roman"/>
              </a:rPr>
              <a:t>given</a:t>
            </a:r>
            <a:r>
              <a:rPr sz="2400" spc="5" dirty="0">
                <a:latin typeface="Times New Roman"/>
                <a:cs typeface="Times New Roman"/>
              </a:rPr>
              <a:t> </a:t>
            </a:r>
            <a:r>
              <a:rPr sz="2400" dirty="0">
                <a:latin typeface="Times New Roman"/>
                <a:cs typeface="Times New Roman"/>
              </a:rPr>
              <a:t>earlier</a:t>
            </a:r>
            <a:r>
              <a:rPr sz="2400" spc="-40" dirty="0">
                <a:latin typeface="Times New Roman"/>
                <a:cs typeface="Times New Roman"/>
              </a:rPr>
              <a:t> </a:t>
            </a:r>
            <a:r>
              <a:rPr sz="2400" dirty="0">
                <a:latin typeface="Times New Roman"/>
                <a:cs typeface="Times New Roman"/>
              </a:rPr>
              <a:t>assumes</a:t>
            </a:r>
            <a:r>
              <a:rPr sz="2400" spc="15" dirty="0">
                <a:latin typeface="Times New Roman"/>
                <a:cs typeface="Times New Roman"/>
              </a:rPr>
              <a:t> </a:t>
            </a:r>
            <a:r>
              <a:rPr sz="2400" dirty="0">
                <a:latin typeface="Times New Roman"/>
                <a:cs typeface="Times New Roman"/>
              </a:rPr>
              <a:t>that</a:t>
            </a:r>
            <a:r>
              <a:rPr sz="2400" spc="-10" dirty="0">
                <a:latin typeface="Times New Roman"/>
                <a:cs typeface="Times New Roman"/>
              </a:rPr>
              <a:t>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condition</a:t>
            </a:r>
            <a:r>
              <a:rPr sz="2400" spc="-5" dirty="0">
                <a:latin typeface="Times New Roman"/>
                <a:cs typeface="Times New Roman"/>
              </a:rPr>
              <a:t> </a:t>
            </a:r>
            <a:r>
              <a:rPr sz="2400" i="1" spc="-30" dirty="0">
                <a:latin typeface="Times New Roman"/>
                <a:cs typeface="Times New Roman"/>
              </a:rPr>
              <a:t>car-</a:t>
            </a:r>
            <a:r>
              <a:rPr sz="2400" i="1" spc="-10" dirty="0">
                <a:latin typeface="Times New Roman"/>
                <a:cs typeface="Times New Roman"/>
              </a:rPr>
              <a:t>in-</a:t>
            </a:r>
            <a:r>
              <a:rPr sz="2400" i="1" spc="-25" dirty="0">
                <a:latin typeface="Times New Roman"/>
                <a:cs typeface="Times New Roman"/>
              </a:rPr>
              <a:t>front-</a:t>
            </a:r>
            <a:r>
              <a:rPr sz="2400" i="1" spc="-10" dirty="0">
                <a:latin typeface="Times New Roman"/>
                <a:cs typeface="Times New Roman"/>
              </a:rPr>
              <a:t>is-</a:t>
            </a:r>
            <a:r>
              <a:rPr sz="2400" i="1" dirty="0">
                <a:latin typeface="Times New Roman"/>
                <a:cs typeface="Times New Roman"/>
              </a:rPr>
              <a:t>braking</a:t>
            </a:r>
            <a:r>
              <a:rPr sz="2400" i="1" spc="-35" dirty="0">
                <a:latin typeface="Times New Roman"/>
                <a:cs typeface="Times New Roman"/>
              </a:rPr>
              <a:t> </a:t>
            </a:r>
            <a:r>
              <a:rPr sz="2400" spc="-25" dirty="0">
                <a:latin typeface="Times New Roman"/>
                <a:cs typeface="Times New Roman"/>
              </a:rPr>
              <a:t>can </a:t>
            </a:r>
            <a:r>
              <a:rPr sz="2400" dirty="0">
                <a:latin typeface="Times New Roman"/>
                <a:cs typeface="Times New Roman"/>
              </a:rPr>
              <a:t>be</a:t>
            </a:r>
            <a:r>
              <a:rPr sz="2400" spc="-15" dirty="0">
                <a:latin typeface="Times New Roman"/>
                <a:cs typeface="Times New Roman"/>
              </a:rPr>
              <a:t> </a:t>
            </a:r>
            <a:r>
              <a:rPr sz="2400" dirty="0">
                <a:latin typeface="Times New Roman"/>
                <a:cs typeface="Times New Roman"/>
              </a:rPr>
              <a:t>determined</a:t>
            </a:r>
            <a:r>
              <a:rPr sz="2400" spc="-30" dirty="0">
                <a:latin typeface="Times New Roman"/>
                <a:cs typeface="Times New Roman"/>
              </a:rPr>
              <a:t> </a:t>
            </a:r>
            <a:r>
              <a:rPr sz="2400" dirty="0">
                <a:latin typeface="Times New Roman"/>
                <a:cs typeface="Times New Roman"/>
              </a:rPr>
              <a:t>from</a:t>
            </a:r>
            <a:r>
              <a:rPr sz="2400" spc="-5" dirty="0">
                <a:latin typeface="Times New Roman"/>
                <a:cs typeface="Times New Roman"/>
              </a:rPr>
              <a:t> </a:t>
            </a:r>
            <a:r>
              <a:rPr sz="2400" dirty="0">
                <a:latin typeface="Times New Roman"/>
                <a:cs typeface="Times New Roman"/>
              </a:rPr>
              <a:t>the current</a:t>
            </a:r>
            <a:r>
              <a:rPr sz="2400" spc="-35" dirty="0">
                <a:latin typeface="Times New Roman"/>
                <a:cs typeface="Times New Roman"/>
              </a:rPr>
              <a:t> </a:t>
            </a:r>
            <a:r>
              <a:rPr sz="2400" dirty="0">
                <a:latin typeface="Times New Roman"/>
                <a:cs typeface="Times New Roman"/>
              </a:rPr>
              <a:t>percept—a</a:t>
            </a:r>
            <a:r>
              <a:rPr sz="2400" spc="-35" dirty="0">
                <a:latin typeface="Times New Roman"/>
                <a:cs typeface="Times New Roman"/>
              </a:rPr>
              <a:t> </a:t>
            </a:r>
            <a:r>
              <a:rPr sz="2400" dirty="0">
                <a:latin typeface="Times New Roman"/>
                <a:cs typeface="Times New Roman"/>
              </a:rPr>
              <a:t>single</a:t>
            </a:r>
            <a:r>
              <a:rPr sz="2400" spc="-15" dirty="0">
                <a:latin typeface="Times New Roman"/>
                <a:cs typeface="Times New Roman"/>
              </a:rPr>
              <a:t> </a:t>
            </a:r>
            <a:r>
              <a:rPr sz="2400" dirty="0">
                <a:latin typeface="Times New Roman"/>
                <a:cs typeface="Times New Roman"/>
              </a:rPr>
              <a:t>frame of </a:t>
            </a:r>
            <a:r>
              <a:rPr sz="2400" spc="-10" dirty="0">
                <a:latin typeface="Times New Roman"/>
                <a:cs typeface="Times New Roman"/>
              </a:rPr>
              <a:t>video.</a:t>
            </a:r>
            <a:endParaRPr sz="2400">
              <a:latin typeface="Times New Roman"/>
              <a:cs typeface="Times New Roman"/>
            </a:endParaRPr>
          </a:p>
          <a:p>
            <a:pPr marL="12700">
              <a:lnSpc>
                <a:spcPct val="100000"/>
              </a:lnSpc>
              <a:spcBef>
                <a:spcPts val="1070"/>
              </a:spcBef>
            </a:pPr>
            <a:r>
              <a:rPr sz="2400" dirty="0">
                <a:latin typeface="Times New Roman"/>
                <a:cs typeface="Times New Roman"/>
              </a:rPr>
              <a:t>This</a:t>
            </a:r>
            <a:r>
              <a:rPr sz="2400" spc="-25" dirty="0">
                <a:latin typeface="Times New Roman"/>
                <a:cs typeface="Times New Roman"/>
              </a:rPr>
              <a:t> </a:t>
            </a:r>
            <a:r>
              <a:rPr sz="2400" dirty="0">
                <a:latin typeface="Times New Roman"/>
                <a:cs typeface="Times New Roman"/>
              </a:rPr>
              <a:t>works</a:t>
            </a:r>
            <a:r>
              <a:rPr sz="2400" spc="-5" dirty="0">
                <a:latin typeface="Times New Roman"/>
                <a:cs typeface="Times New Roman"/>
              </a:rPr>
              <a:t> </a:t>
            </a:r>
            <a:r>
              <a:rPr sz="2400" dirty="0">
                <a:latin typeface="Times New Roman"/>
                <a:cs typeface="Times New Roman"/>
              </a:rPr>
              <a:t>if</a:t>
            </a:r>
            <a:r>
              <a:rPr sz="2400" spc="-10" dirty="0">
                <a:latin typeface="Times New Roman"/>
                <a:cs typeface="Times New Roman"/>
              </a:rPr>
              <a:t> </a:t>
            </a:r>
            <a:r>
              <a:rPr sz="2400" dirty="0">
                <a:latin typeface="Times New Roman"/>
                <a:cs typeface="Times New Roman"/>
              </a:rPr>
              <a:t>the</a:t>
            </a:r>
            <a:r>
              <a:rPr sz="2400" spc="-35" dirty="0">
                <a:latin typeface="Times New Roman"/>
                <a:cs typeface="Times New Roman"/>
              </a:rPr>
              <a:t> </a:t>
            </a:r>
            <a:r>
              <a:rPr sz="2400" dirty="0">
                <a:latin typeface="Times New Roman"/>
                <a:cs typeface="Times New Roman"/>
              </a:rPr>
              <a:t>car</a:t>
            </a:r>
            <a:r>
              <a:rPr sz="2400" spc="-20" dirty="0">
                <a:latin typeface="Times New Roman"/>
                <a:cs typeface="Times New Roman"/>
              </a:rPr>
              <a:t> </a:t>
            </a:r>
            <a:r>
              <a:rPr sz="2400" dirty="0">
                <a:latin typeface="Times New Roman"/>
                <a:cs typeface="Times New Roman"/>
              </a:rPr>
              <a:t>in</a:t>
            </a:r>
            <a:r>
              <a:rPr sz="2400" spc="-20" dirty="0">
                <a:latin typeface="Times New Roman"/>
                <a:cs typeface="Times New Roman"/>
              </a:rPr>
              <a:t> </a:t>
            </a:r>
            <a:r>
              <a:rPr sz="2400" dirty="0">
                <a:latin typeface="Times New Roman"/>
                <a:cs typeface="Times New Roman"/>
              </a:rPr>
              <a:t>front</a:t>
            </a:r>
            <a:r>
              <a:rPr sz="2400" spc="-15" dirty="0">
                <a:latin typeface="Times New Roman"/>
                <a:cs typeface="Times New Roman"/>
              </a:rPr>
              <a:t> </a:t>
            </a:r>
            <a:r>
              <a:rPr sz="2400" dirty="0">
                <a:latin typeface="Times New Roman"/>
                <a:cs typeface="Times New Roman"/>
              </a:rPr>
              <a:t>has</a:t>
            </a:r>
            <a:r>
              <a:rPr sz="2400" spc="-15" dirty="0">
                <a:latin typeface="Times New Roman"/>
                <a:cs typeface="Times New Roman"/>
              </a:rPr>
              <a:t> </a:t>
            </a:r>
            <a:r>
              <a:rPr sz="2400" dirty="0">
                <a:latin typeface="Times New Roman"/>
                <a:cs typeface="Times New Roman"/>
              </a:rPr>
              <a:t>a</a:t>
            </a:r>
            <a:r>
              <a:rPr sz="2400" spc="-20" dirty="0">
                <a:latin typeface="Times New Roman"/>
                <a:cs typeface="Times New Roman"/>
              </a:rPr>
              <a:t> </a:t>
            </a:r>
            <a:r>
              <a:rPr sz="2400" dirty="0">
                <a:latin typeface="Times New Roman"/>
                <a:cs typeface="Times New Roman"/>
              </a:rPr>
              <a:t>centrally</a:t>
            </a:r>
            <a:r>
              <a:rPr sz="2400" spc="-55" dirty="0">
                <a:latin typeface="Times New Roman"/>
                <a:cs typeface="Times New Roman"/>
              </a:rPr>
              <a:t> </a:t>
            </a:r>
            <a:r>
              <a:rPr sz="2400" dirty="0">
                <a:latin typeface="Times New Roman"/>
                <a:cs typeface="Times New Roman"/>
              </a:rPr>
              <a:t>mounted</a:t>
            </a:r>
            <a:r>
              <a:rPr sz="2400" spc="-15" dirty="0">
                <a:latin typeface="Times New Roman"/>
                <a:cs typeface="Times New Roman"/>
              </a:rPr>
              <a:t> </a:t>
            </a:r>
            <a:r>
              <a:rPr sz="2400" dirty="0">
                <a:latin typeface="Times New Roman"/>
                <a:cs typeface="Times New Roman"/>
              </a:rPr>
              <a:t>brake</a:t>
            </a:r>
            <a:r>
              <a:rPr sz="2400" spc="-25" dirty="0">
                <a:latin typeface="Times New Roman"/>
                <a:cs typeface="Times New Roman"/>
              </a:rPr>
              <a:t> </a:t>
            </a:r>
            <a:r>
              <a:rPr sz="2400" spc="-10" dirty="0">
                <a:latin typeface="Times New Roman"/>
                <a:cs typeface="Times New Roman"/>
              </a:rPr>
              <a:t>light.</a:t>
            </a:r>
            <a:endParaRPr sz="2400">
              <a:latin typeface="Times New Roman"/>
              <a:cs typeface="Times New Roman"/>
            </a:endParaRPr>
          </a:p>
        </p:txBody>
      </p:sp>
      <p:sp>
        <p:nvSpPr>
          <p:cNvPr id="3" name="object 3"/>
          <p:cNvSpPr txBox="1"/>
          <p:nvPr/>
        </p:nvSpPr>
        <p:spPr>
          <a:xfrm>
            <a:off x="1120141" y="4355591"/>
            <a:ext cx="10029825" cy="1217641"/>
          </a:xfrm>
          <a:prstGeom prst="rect">
            <a:avLst/>
          </a:prstGeom>
          <a:solidFill>
            <a:srgbClr val="E38312"/>
          </a:solidFill>
          <a:ln w="15875">
            <a:solidFill>
              <a:srgbClr val="A75F09"/>
            </a:solidFill>
          </a:ln>
        </p:spPr>
        <p:txBody>
          <a:bodyPr vert="horz" wrap="square" lIns="0" tIns="40005" rIns="0" bIns="0" rtlCol="0">
            <a:spAutoFit/>
          </a:bodyPr>
          <a:lstStyle/>
          <a:p>
            <a:pPr marL="362585" marR="280035" algn="ctr">
              <a:lnSpc>
                <a:spcPts val="2590"/>
              </a:lnSpc>
              <a:spcBef>
                <a:spcPts val="315"/>
              </a:spcBef>
            </a:pPr>
            <a:r>
              <a:rPr sz="2400" b="1" dirty="0">
                <a:solidFill>
                  <a:srgbClr val="FFFFFF"/>
                </a:solidFill>
                <a:latin typeface="Times New Roman"/>
                <a:cs typeface="Times New Roman"/>
              </a:rPr>
              <a:t>Infinite</a:t>
            </a:r>
            <a:r>
              <a:rPr sz="2400" b="1" spc="-55" dirty="0">
                <a:solidFill>
                  <a:srgbClr val="FFFFFF"/>
                </a:solidFill>
                <a:latin typeface="Times New Roman"/>
                <a:cs typeface="Times New Roman"/>
              </a:rPr>
              <a:t> </a:t>
            </a:r>
            <a:r>
              <a:rPr sz="2400" b="1" dirty="0">
                <a:solidFill>
                  <a:srgbClr val="FFFFFF"/>
                </a:solidFill>
                <a:latin typeface="Times New Roman"/>
                <a:cs typeface="Times New Roman"/>
              </a:rPr>
              <a:t>loops</a:t>
            </a:r>
            <a:r>
              <a:rPr sz="2400" b="1" spc="-40" dirty="0">
                <a:solidFill>
                  <a:srgbClr val="FFFFFF"/>
                </a:solidFill>
                <a:latin typeface="Times New Roman"/>
                <a:cs typeface="Times New Roman"/>
              </a:rPr>
              <a:t> </a:t>
            </a:r>
            <a:r>
              <a:rPr sz="2400" b="1" dirty="0">
                <a:solidFill>
                  <a:srgbClr val="FFFFFF"/>
                </a:solidFill>
                <a:latin typeface="Times New Roman"/>
                <a:cs typeface="Times New Roman"/>
              </a:rPr>
              <a:t>are</a:t>
            </a:r>
            <a:r>
              <a:rPr sz="2400" b="1" spc="-35" dirty="0">
                <a:solidFill>
                  <a:srgbClr val="FFFFFF"/>
                </a:solidFill>
                <a:latin typeface="Times New Roman"/>
                <a:cs typeface="Times New Roman"/>
              </a:rPr>
              <a:t> </a:t>
            </a:r>
            <a:r>
              <a:rPr sz="2400" b="1" dirty="0">
                <a:solidFill>
                  <a:srgbClr val="FFFFFF"/>
                </a:solidFill>
                <a:latin typeface="Times New Roman"/>
                <a:cs typeface="Times New Roman"/>
              </a:rPr>
              <a:t>often</a:t>
            </a:r>
            <a:r>
              <a:rPr sz="2400" b="1" spc="-35" dirty="0">
                <a:solidFill>
                  <a:srgbClr val="FFFFFF"/>
                </a:solidFill>
                <a:latin typeface="Times New Roman"/>
                <a:cs typeface="Times New Roman"/>
              </a:rPr>
              <a:t> </a:t>
            </a:r>
            <a:r>
              <a:rPr sz="2400" b="1" dirty="0">
                <a:solidFill>
                  <a:srgbClr val="FFFFFF"/>
                </a:solidFill>
                <a:latin typeface="Times New Roman"/>
                <a:cs typeface="Times New Roman"/>
              </a:rPr>
              <a:t>unavoidable</a:t>
            </a:r>
            <a:r>
              <a:rPr sz="2400" b="1" spc="-35" dirty="0">
                <a:solidFill>
                  <a:srgbClr val="FFFFFF"/>
                </a:solidFill>
                <a:latin typeface="Times New Roman"/>
                <a:cs typeface="Times New Roman"/>
              </a:rPr>
              <a:t> </a:t>
            </a:r>
            <a:r>
              <a:rPr sz="2400" b="1" dirty="0">
                <a:solidFill>
                  <a:srgbClr val="FFFFFF"/>
                </a:solidFill>
                <a:latin typeface="Times New Roman"/>
                <a:cs typeface="Times New Roman"/>
              </a:rPr>
              <a:t>for</a:t>
            </a:r>
            <a:r>
              <a:rPr sz="2400" b="1" spc="-85" dirty="0">
                <a:solidFill>
                  <a:srgbClr val="FFFFFF"/>
                </a:solidFill>
                <a:latin typeface="Times New Roman"/>
                <a:cs typeface="Times New Roman"/>
              </a:rPr>
              <a:t> </a:t>
            </a:r>
            <a:r>
              <a:rPr sz="2400" b="1" dirty="0">
                <a:solidFill>
                  <a:srgbClr val="FFFFFF"/>
                </a:solidFill>
                <a:latin typeface="Times New Roman"/>
                <a:cs typeface="Times New Roman"/>
              </a:rPr>
              <a:t>simple</a:t>
            </a:r>
            <a:r>
              <a:rPr sz="2400" b="1" spc="-45" dirty="0">
                <a:solidFill>
                  <a:srgbClr val="FFFFFF"/>
                </a:solidFill>
                <a:latin typeface="Times New Roman"/>
                <a:cs typeface="Times New Roman"/>
              </a:rPr>
              <a:t> </a:t>
            </a:r>
            <a:r>
              <a:rPr sz="2400" b="1" dirty="0">
                <a:solidFill>
                  <a:srgbClr val="FFFFFF"/>
                </a:solidFill>
                <a:latin typeface="Times New Roman"/>
                <a:cs typeface="Times New Roman"/>
              </a:rPr>
              <a:t>reflex</a:t>
            </a:r>
            <a:r>
              <a:rPr sz="2400" b="1" spc="-60" dirty="0">
                <a:solidFill>
                  <a:srgbClr val="FFFFFF"/>
                </a:solidFill>
                <a:latin typeface="Times New Roman"/>
                <a:cs typeface="Times New Roman"/>
              </a:rPr>
              <a:t> </a:t>
            </a:r>
            <a:r>
              <a:rPr sz="2400" b="1" dirty="0">
                <a:solidFill>
                  <a:srgbClr val="FFFFFF"/>
                </a:solidFill>
                <a:latin typeface="Times New Roman"/>
                <a:cs typeface="Times New Roman"/>
              </a:rPr>
              <a:t>agents</a:t>
            </a:r>
            <a:r>
              <a:rPr sz="2400" b="1" spc="-35" dirty="0">
                <a:solidFill>
                  <a:srgbClr val="FFFFFF"/>
                </a:solidFill>
                <a:latin typeface="Times New Roman"/>
                <a:cs typeface="Times New Roman"/>
              </a:rPr>
              <a:t> </a:t>
            </a:r>
            <a:r>
              <a:rPr sz="2400" b="1" dirty="0">
                <a:solidFill>
                  <a:srgbClr val="FFFFFF"/>
                </a:solidFill>
                <a:latin typeface="Times New Roman"/>
                <a:cs typeface="Times New Roman"/>
              </a:rPr>
              <a:t>operating</a:t>
            </a:r>
            <a:r>
              <a:rPr sz="2400" b="1" spc="-45" dirty="0">
                <a:solidFill>
                  <a:srgbClr val="FFFFFF"/>
                </a:solidFill>
                <a:latin typeface="Times New Roman"/>
                <a:cs typeface="Times New Roman"/>
              </a:rPr>
              <a:t> </a:t>
            </a:r>
            <a:r>
              <a:rPr sz="2400" b="1" spc="-25" dirty="0">
                <a:solidFill>
                  <a:srgbClr val="FFFFFF"/>
                </a:solidFill>
                <a:latin typeface="Times New Roman"/>
                <a:cs typeface="Times New Roman"/>
              </a:rPr>
              <a:t>in </a:t>
            </a:r>
            <a:r>
              <a:rPr sz="2400" b="1" dirty="0">
                <a:solidFill>
                  <a:srgbClr val="FFFFFF"/>
                </a:solidFill>
                <a:latin typeface="Times New Roman"/>
                <a:cs typeface="Times New Roman"/>
              </a:rPr>
              <a:t>partially</a:t>
            </a:r>
            <a:r>
              <a:rPr sz="2400" b="1" spc="-35" dirty="0">
                <a:solidFill>
                  <a:srgbClr val="FFFFFF"/>
                </a:solidFill>
                <a:latin typeface="Times New Roman"/>
                <a:cs typeface="Times New Roman"/>
              </a:rPr>
              <a:t> </a:t>
            </a:r>
            <a:r>
              <a:rPr sz="2400" b="1" dirty="0">
                <a:solidFill>
                  <a:srgbClr val="FFFFFF"/>
                </a:solidFill>
                <a:latin typeface="Times New Roman"/>
                <a:cs typeface="Times New Roman"/>
              </a:rPr>
              <a:t>observable </a:t>
            </a:r>
            <a:r>
              <a:rPr sz="2400" b="1" spc="-10" dirty="0">
                <a:solidFill>
                  <a:srgbClr val="FFFFFF"/>
                </a:solidFill>
                <a:latin typeface="Times New Roman"/>
                <a:cs typeface="Times New Roman"/>
              </a:rPr>
              <a:t>environments</a:t>
            </a:r>
            <a:endParaRPr sz="2400">
              <a:latin typeface="Times New Roman"/>
              <a:cs typeface="Times New Roman"/>
            </a:endParaRPr>
          </a:p>
          <a:p>
            <a:pPr marL="71120" algn="ctr">
              <a:lnSpc>
                <a:spcPct val="100000"/>
              </a:lnSpc>
              <a:spcBef>
                <a:spcPts val="1075"/>
              </a:spcBef>
            </a:pPr>
            <a:r>
              <a:rPr sz="2400" b="1" dirty="0">
                <a:solidFill>
                  <a:srgbClr val="FFFFFF"/>
                </a:solidFill>
                <a:latin typeface="Times New Roman"/>
                <a:cs typeface="Times New Roman"/>
              </a:rPr>
              <a:t>Escape</a:t>
            </a:r>
            <a:r>
              <a:rPr sz="2400" b="1" spc="-30" dirty="0">
                <a:solidFill>
                  <a:srgbClr val="FFFFFF"/>
                </a:solidFill>
                <a:latin typeface="Times New Roman"/>
                <a:cs typeface="Times New Roman"/>
              </a:rPr>
              <a:t> </a:t>
            </a:r>
            <a:r>
              <a:rPr sz="2400" b="1" dirty="0">
                <a:solidFill>
                  <a:srgbClr val="FFFFFF"/>
                </a:solidFill>
                <a:latin typeface="Times New Roman"/>
                <a:cs typeface="Times New Roman"/>
              </a:rPr>
              <a:t>from</a:t>
            </a:r>
            <a:r>
              <a:rPr sz="2400" b="1" spc="-45" dirty="0">
                <a:solidFill>
                  <a:srgbClr val="FFFFFF"/>
                </a:solidFill>
                <a:latin typeface="Times New Roman"/>
                <a:cs typeface="Times New Roman"/>
              </a:rPr>
              <a:t> </a:t>
            </a:r>
            <a:r>
              <a:rPr sz="2400" b="1" dirty="0">
                <a:solidFill>
                  <a:srgbClr val="FFFFFF"/>
                </a:solidFill>
                <a:latin typeface="Times New Roman"/>
                <a:cs typeface="Times New Roman"/>
              </a:rPr>
              <a:t>infifinite</a:t>
            </a:r>
            <a:r>
              <a:rPr sz="2400" b="1" spc="-45" dirty="0">
                <a:solidFill>
                  <a:srgbClr val="FFFFFF"/>
                </a:solidFill>
                <a:latin typeface="Times New Roman"/>
                <a:cs typeface="Times New Roman"/>
              </a:rPr>
              <a:t> </a:t>
            </a:r>
            <a:r>
              <a:rPr sz="2400" b="1" dirty="0">
                <a:solidFill>
                  <a:srgbClr val="FFFFFF"/>
                </a:solidFill>
                <a:latin typeface="Times New Roman"/>
                <a:cs typeface="Times New Roman"/>
              </a:rPr>
              <a:t>loops</a:t>
            </a:r>
            <a:r>
              <a:rPr sz="2400" b="1" spc="-35" dirty="0">
                <a:solidFill>
                  <a:srgbClr val="FFFFFF"/>
                </a:solidFill>
                <a:latin typeface="Times New Roman"/>
                <a:cs typeface="Times New Roman"/>
              </a:rPr>
              <a:t> </a:t>
            </a:r>
            <a:r>
              <a:rPr sz="2400" b="1" dirty="0">
                <a:solidFill>
                  <a:srgbClr val="FFFFFF"/>
                </a:solidFill>
                <a:latin typeface="Times New Roman"/>
                <a:cs typeface="Times New Roman"/>
              </a:rPr>
              <a:t>is</a:t>
            </a:r>
            <a:r>
              <a:rPr sz="2400" b="1" spc="-35" dirty="0">
                <a:solidFill>
                  <a:srgbClr val="FFFFFF"/>
                </a:solidFill>
                <a:latin typeface="Times New Roman"/>
                <a:cs typeface="Times New Roman"/>
              </a:rPr>
              <a:t> </a:t>
            </a:r>
            <a:r>
              <a:rPr sz="2400" b="1" dirty="0">
                <a:solidFill>
                  <a:srgbClr val="FFFFFF"/>
                </a:solidFill>
                <a:latin typeface="Times New Roman"/>
                <a:cs typeface="Times New Roman"/>
              </a:rPr>
              <a:t>possible</a:t>
            </a:r>
            <a:r>
              <a:rPr sz="2400" b="1" spc="-40" dirty="0">
                <a:solidFill>
                  <a:srgbClr val="FFFFFF"/>
                </a:solidFill>
                <a:latin typeface="Times New Roman"/>
                <a:cs typeface="Times New Roman"/>
              </a:rPr>
              <a:t> </a:t>
            </a:r>
            <a:r>
              <a:rPr sz="2400" b="1" dirty="0">
                <a:solidFill>
                  <a:srgbClr val="FFFFFF"/>
                </a:solidFill>
                <a:latin typeface="Times New Roman"/>
                <a:cs typeface="Times New Roman"/>
              </a:rPr>
              <a:t>if</a:t>
            </a:r>
            <a:r>
              <a:rPr sz="2400" b="1" spc="-30" dirty="0">
                <a:solidFill>
                  <a:srgbClr val="FFFFFF"/>
                </a:solidFill>
                <a:latin typeface="Times New Roman"/>
                <a:cs typeface="Times New Roman"/>
              </a:rPr>
              <a:t> </a:t>
            </a:r>
            <a:r>
              <a:rPr sz="2400" b="1" dirty="0">
                <a:solidFill>
                  <a:srgbClr val="FFFFFF"/>
                </a:solidFill>
                <a:latin typeface="Times New Roman"/>
                <a:cs typeface="Times New Roman"/>
              </a:rPr>
              <a:t>the</a:t>
            </a:r>
            <a:r>
              <a:rPr sz="2400" b="1" spc="-40" dirty="0">
                <a:solidFill>
                  <a:srgbClr val="FFFFFF"/>
                </a:solidFill>
                <a:latin typeface="Times New Roman"/>
                <a:cs typeface="Times New Roman"/>
              </a:rPr>
              <a:t> </a:t>
            </a:r>
            <a:r>
              <a:rPr sz="2400" b="1" dirty="0">
                <a:solidFill>
                  <a:srgbClr val="FFFFFF"/>
                </a:solidFill>
                <a:latin typeface="Times New Roman"/>
                <a:cs typeface="Times New Roman"/>
              </a:rPr>
              <a:t>agent</a:t>
            </a:r>
            <a:r>
              <a:rPr sz="2400" b="1" spc="-25" dirty="0">
                <a:solidFill>
                  <a:srgbClr val="FFFFFF"/>
                </a:solidFill>
                <a:latin typeface="Times New Roman"/>
                <a:cs typeface="Times New Roman"/>
              </a:rPr>
              <a:t> </a:t>
            </a:r>
            <a:r>
              <a:rPr sz="2400" b="1" dirty="0">
                <a:solidFill>
                  <a:srgbClr val="FFFFFF"/>
                </a:solidFill>
                <a:latin typeface="Times New Roman"/>
                <a:cs typeface="Times New Roman"/>
              </a:rPr>
              <a:t>can</a:t>
            </a:r>
            <a:r>
              <a:rPr sz="2400" b="1" spc="-35" dirty="0">
                <a:solidFill>
                  <a:srgbClr val="FFFFFF"/>
                </a:solidFill>
                <a:latin typeface="Times New Roman"/>
                <a:cs typeface="Times New Roman"/>
              </a:rPr>
              <a:t> </a:t>
            </a:r>
            <a:r>
              <a:rPr sz="2400" b="1" dirty="0">
                <a:solidFill>
                  <a:srgbClr val="FFFFFF"/>
                </a:solidFill>
                <a:latin typeface="Times New Roman"/>
                <a:cs typeface="Times New Roman"/>
              </a:rPr>
              <a:t>randomize</a:t>
            </a:r>
            <a:r>
              <a:rPr sz="2400" b="1" spc="-25" dirty="0">
                <a:solidFill>
                  <a:srgbClr val="FFFFFF"/>
                </a:solidFill>
                <a:latin typeface="Times New Roman"/>
                <a:cs typeface="Times New Roman"/>
              </a:rPr>
              <a:t> </a:t>
            </a:r>
            <a:r>
              <a:rPr sz="2400" b="1" dirty="0">
                <a:solidFill>
                  <a:srgbClr val="FFFFFF"/>
                </a:solidFill>
                <a:latin typeface="Times New Roman"/>
                <a:cs typeface="Times New Roman"/>
              </a:rPr>
              <a:t>its</a:t>
            </a:r>
            <a:r>
              <a:rPr sz="2400" b="1" spc="-40" dirty="0">
                <a:solidFill>
                  <a:srgbClr val="FFFFFF"/>
                </a:solidFill>
                <a:latin typeface="Times New Roman"/>
                <a:cs typeface="Times New Roman"/>
              </a:rPr>
              <a:t> </a:t>
            </a:r>
            <a:r>
              <a:rPr sz="2400" b="1" spc="-10" dirty="0">
                <a:solidFill>
                  <a:srgbClr val="FFFFFF"/>
                </a:solidFill>
                <a:latin typeface="Times New Roman"/>
                <a:cs typeface="Times New Roman"/>
              </a:rPr>
              <a:t>actions.</a:t>
            </a:r>
            <a:endParaRPr sz="24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07F49-B76A-625B-2105-91254F9DD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DB2F94-6E51-4109-02CE-8642889376F6}"/>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Types of AI Agents</a:t>
            </a:r>
          </a:p>
        </p:txBody>
      </p:sp>
      <p:sp>
        <p:nvSpPr>
          <p:cNvPr id="4" name="Content Placeholder 3">
            <a:extLst>
              <a:ext uri="{FF2B5EF4-FFF2-40B4-BE49-F238E27FC236}">
                <a16:creationId xmlns:a16="http://schemas.microsoft.com/office/drawing/2014/main" id="{D4018755-4115-75D9-A9EF-CBC9F2DD22FE}"/>
              </a:ext>
            </a:extLst>
          </p:cNvPr>
          <p:cNvSpPr>
            <a:spLocks noGrp="1"/>
          </p:cNvSpPr>
          <p:nvPr>
            <p:ph idx="1"/>
          </p:nvPr>
        </p:nvSpPr>
        <p:spPr>
          <a:xfrm>
            <a:off x="280219" y="827215"/>
            <a:ext cx="11073581" cy="5603082"/>
          </a:xfrm>
        </p:spPr>
        <p:txBody>
          <a:bodyPr>
            <a:normAutofit/>
          </a:bodyPr>
          <a:lstStyle/>
          <a:p>
            <a:pPr marL="0" indent="0" algn="just" fontAlgn="base">
              <a:buNone/>
            </a:pPr>
            <a:r>
              <a:rPr lang="en-IN" b="1" dirty="0">
                <a:solidFill>
                  <a:srgbClr val="FF0000"/>
                </a:solidFill>
                <a:latin typeface="Cambria" panose="02040503050406030204" pitchFamily="18" charset="0"/>
                <a:ea typeface="Cambria" panose="02040503050406030204" pitchFamily="18" charset="0"/>
              </a:rPr>
              <a:t>2.Model-Based Reflex Agents</a:t>
            </a:r>
          </a:p>
          <a:p>
            <a:pPr marL="0" indent="0" algn="just" fontAlgn="base">
              <a:buNone/>
            </a:pPr>
            <a:r>
              <a:rPr lang="en-IN" sz="2400" b="1" dirty="0">
                <a:latin typeface="Cambria" panose="02040503050406030204" pitchFamily="18" charset="0"/>
                <a:ea typeface="Cambria" panose="02040503050406030204" pitchFamily="18" charset="0"/>
              </a:rPr>
              <a:t>Model-Based Reflex Agents </a:t>
            </a:r>
            <a:r>
              <a:rPr lang="en-US" sz="2400" b="1" dirty="0">
                <a:latin typeface="Cambria" panose="02040503050406030204" pitchFamily="18" charset="0"/>
                <a:ea typeface="Cambria" panose="02040503050406030204" pitchFamily="18" charset="0"/>
              </a:rPr>
              <a:t>enhance the simple reflex approach by maintaining an internal state or model of the world, that tracks aspects of the environment not directly observable at each moment.</a:t>
            </a:r>
            <a:r>
              <a:rPr lang="en-US" sz="2400" dirty="0">
                <a:latin typeface="Cambria" panose="02040503050406030204" pitchFamily="18" charset="0"/>
                <a:ea typeface="Cambria" panose="02040503050406030204" pitchFamily="18" charset="0"/>
              </a:rPr>
              <a:t> This enables them to deal with partial observability and dynamic changes more effectively, although their decisions are still largely reactive and dependent on the accuracy of the model they maintain.</a:t>
            </a:r>
          </a:p>
          <a:p>
            <a:pPr marL="0" indent="0" algn="just" fontAlgn="base">
              <a:buNone/>
            </a:pPr>
            <a:r>
              <a:rPr lang="en-US" sz="2400" b="1" u="sng" dirty="0">
                <a:latin typeface="Cambria" panose="02040503050406030204" pitchFamily="18" charset="0"/>
                <a:ea typeface="Cambria" panose="02040503050406030204" pitchFamily="18" charset="0"/>
              </a:rPr>
              <a:t>Example: </a:t>
            </a:r>
            <a:r>
              <a:rPr lang="en-US" sz="2400" b="1" dirty="0">
                <a:latin typeface="Cambria" panose="02040503050406030204" pitchFamily="18" charset="0"/>
                <a:ea typeface="Cambria" panose="02040503050406030204" pitchFamily="18" charset="0"/>
              </a:rPr>
              <a:t>Robot vacuum cleaners that map rooms and tracks cleaned areas.</a:t>
            </a:r>
          </a:p>
          <a:p>
            <a:pPr marL="0" indent="0" algn="just" fontAlgn="base">
              <a:buNone/>
            </a:pPr>
            <a:endParaRPr lang="en-US" dirty="0">
              <a:latin typeface="Cambria" panose="02040503050406030204" pitchFamily="18" charset="0"/>
              <a:ea typeface="Cambria" panose="02040503050406030204" pitchFamily="18" charset="0"/>
            </a:endParaRP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49EFFC09-7E12-AAEB-6B4E-C212E75CA817}"/>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888F99E1-8D44-F41D-1058-7A7E1DA1DC69}"/>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88605053-1272-EA0A-DD6A-CAD361BAC1B4}"/>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68C7EF9B-E8DE-A880-EB67-A3527E7C67B8}"/>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52</a:t>
            </a:r>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62418A0A-6735-A4EB-6E4F-7DEE2FC8B5F5}"/>
              </a:ext>
            </a:extLst>
          </p:cNvPr>
          <p:cNvPicPr>
            <a:picLocks noChangeAspect="1"/>
          </p:cNvPicPr>
          <p:nvPr/>
        </p:nvPicPr>
        <p:blipFill>
          <a:blip r:embed="rId3"/>
          <a:stretch>
            <a:fillRect/>
          </a:stretch>
        </p:blipFill>
        <p:spPr>
          <a:xfrm>
            <a:off x="2128684" y="3844413"/>
            <a:ext cx="7620000" cy="2602674"/>
          </a:xfrm>
          <a:prstGeom prst="rect">
            <a:avLst/>
          </a:prstGeom>
          <a:ln>
            <a:solidFill>
              <a:schemeClr val="tx1"/>
            </a:solidFill>
          </a:ln>
        </p:spPr>
      </p:pic>
    </p:spTree>
    <p:extLst>
      <p:ext uri="{BB962C8B-B14F-4D97-AF65-F5344CB8AC3E}">
        <p14:creationId xmlns:p14="http://schemas.microsoft.com/office/powerpoint/2010/main" val="1690203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3316" y="286511"/>
            <a:ext cx="11006328" cy="5661660"/>
          </a:xfrm>
          <a:prstGeom prst="rect">
            <a:avLst/>
          </a:prstGeom>
        </p:spPr>
      </p:pic>
      <p:sp>
        <p:nvSpPr>
          <p:cNvPr id="3" name="object 3"/>
          <p:cNvSpPr txBox="1"/>
          <p:nvPr/>
        </p:nvSpPr>
        <p:spPr>
          <a:xfrm>
            <a:off x="6184392" y="2228090"/>
            <a:ext cx="2036445" cy="961802"/>
          </a:xfrm>
          <a:prstGeom prst="rect">
            <a:avLst/>
          </a:prstGeom>
          <a:solidFill>
            <a:srgbClr val="F7CE9D">
              <a:alpha val="63920"/>
            </a:srgbClr>
          </a:solidFill>
        </p:spPr>
        <p:txBody>
          <a:bodyPr vert="horz" wrap="square" lIns="0" tIns="38100" rIns="0" bIns="0" rtlCol="0">
            <a:spAutoFit/>
          </a:bodyPr>
          <a:lstStyle/>
          <a:p>
            <a:pPr marL="92075" marR="81915">
              <a:lnSpc>
                <a:spcPct val="100000"/>
              </a:lnSpc>
              <a:spcBef>
                <a:spcPts val="300"/>
              </a:spcBef>
            </a:pPr>
            <a:r>
              <a:rPr sz="2000" dirty="0">
                <a:solidFill>
                  <a:srgbClr val="3333CC"/>
                </a:solidFill>
                <a:latin typeface="Times New Roman"/>
                <a:cs typeface="Times New Roman"/>
              </a:rPr>
              <a:t>“Infers</a:t>
            </a:r>
            <a:r>
              <a:rPr sz="2000" spc="-35" dirty="0">
                <a:solidFill>
                  <a:srgbClr val="3333CC"/>
                </a:solidFill>
                <a:latin typeface="Times New Roman"/>
                <a:cs typeface="Times New Roman"/>
              </a:rPr>
              <a:t> </a:t>
            </a:r>
            <a:r>
              <a:rPr sz="2000" spc="-10" dirty="0">
                <a:solidFill>
                  <a:srgbClr val="3333CC"/>
                </a:solidFill>
                <a:latin typeface="Times New Roman"/>
                <a:cs typeface="Times New Roman"/>
              </a:rPr>
              <a:t>potentially </a:t>
            </a:r>
            <a:r>
              <a:rPr sz="2000" dirty="0">
                <a:solidFill>
                  <a:srgbClr val="3333CC"/>
                </a:solidFill>
                <a:latin typeface="Times New Roman"/>
                <a:cs typeface="Times New Roman"/>
              </a:rPr>
              <a:t>dangerous</a:t>
            </a:r>
            <a:r>
              <a:rPr sz="2000" spc="-35" dirty="0">
                <a:solidFill>
                  <a:srgbClr val="3333CC"/>
                </a:solidFill>
                <a:latin typeface="Times New Roman"/>
                <a:cs typeface="Times New Roman"/>
              </a:rPr>
              <a:t> </a:t>
            </a:r>
            <a:r>
              <a:rPr sz="2000" spc="-10" dirty="0">
                <a:solidFill>
                  <a:srgbClr val="3333CC"/>
                </a:solidFill>
                <a:latin typeface="Times New Roman"/>
                <a:cs typeface="Times New Roman"/>
              </a:rPr>
              <a:t>driver </a:t>
            </a:r>
            <a:r>
              <a:rPr sz="2000" dirty="0">
                <a:solidFill>
                  <a:srgbClr val="3333CC"/>
                </a:solidFill>
                <a:latin typeface="Times New Roman"/>
                <a:cs typeface="Times New Roman"/>
              </a:rPr>
              <a:t>in</a:t>
            </a:r>
            <a:r>
              <a:rPr sz="2000" spc="-10" dirty="0">
                <a:solidFill>
                  <a:srgbClr val="3333CC"/>
                </a:solidFill>
                <a:latin typeface="Times New Roman"/>
                <a:cs typeface="Times New Roman"/>
              </a:rPr>
              <a:t> front.”</a:t>
            </a:r>
            <a:endParaRPr sz="2000">
              <a:latin typeface="Times New Roman"/>
              <a:cs typeface="Times New Roman"/>
            </a:endParaRPr>
          </a:p>
        </p:txBody>
      </p:sp>
      <p:sp>
        <p:nvSpPr>
          <p:cNvPr id="4" name="object 4"/>
          <p:cNvSpPr txBox="1"/>
          <p:nvPr/>
        </p:nvSpPr>
        <p:spPr>
          <a:xfrm>
            <a:off x="2651761" y="3075433"/>
            <a:ext cx="3533140" cy="655949"/>
          </a:xfrm>
          <a:prstGeom prst="rect">
            <a:avLst/>
          </a:prstGeom>
          <a:solidFill>
            <a:srgbClr val="F7CE9D">
              <a:alpha val="70195"/>
            </a:srgbClr>
          </a:solidFill>
        </p:spPr>
        <p:txBody>
          <a:bodyPr vert="horz" wrap="square" lIns="0" tIns="40005" rIns="0" bIns="0" rtlCol="0">
            <a:spAutoFit/>
          </a:bodyPr>
          <a:lstStyle/>
          <a:p>
            <a:pPr marL="92075">
              <a:lnSpc>
                <a:spcPct val="100000"/>
              </a:lnSpc>
              <a:spcBef>
                <a:spcPts val="315"/>
              </a:spcBef>
            </a:pPr>
            <a:r>
              <a:rPr sz="2000" dirty="0">
                <a:solidFill>
                  <a:srgbClr val="FF0000"/>
                </a:solidFill>
                <a:latin typeface="Arial MT"/>
                <a:cs typeface="Arial MT"/>
              </a:rPr>
              <a:t>If</a:t>
            </a:r>
            <a:r>
              <a:rPr sz="2000" spc="-15" dirty="0">
                <a:solidFill>
                  <a:srgbClr val="FF0000"/>
                </a:solidFill>
                <a:latin typeface="Arial MT"/>
                <a:cs typeface="Arial MT"/>
              </a:rPr>
              <a:t> </a:t>
            </a:r>
            <a:r>
              <a:rPr sz="2000" dirty="0">
                <a:solidFill>
                  <a:srgbClr val="3333CC"/>
                </a:solidFill>
                <a:latin typeface="MS PGothic"/>
                <a:cs typeface="MS PGothic"/>
              </a:rPr>
              <a:t>“</a:t>
            </a:r>
            <a:r>
              <a:rPr sz="2000" dirty="0">
                <a:solidFill>
                  <a:srgbClr val="3333CC"/>
                </a:solidFill>
                <a:latin typeface="Times New Roman"/>
                <a:cs typeface="Times New Roman"/>
              </a:rPr>
              <a:t>dangerous</a:t>
            </a:r>
            <a:r>
              <a:rPr sz="2000" spc="-35" dirty="0">
                <a:solidFill>
                  <a:srgbClr val="3333CC"/>
                </a:solidFill>
                <a:latin typeface="Times New Roman"/>
                <a:cs typeface="Times New Roman"/>
              </a:rPr>
              <a:t> </a:t>
            </a:r>
            <a:r>
              <a:rPr sz="2000" dirty="0">
                <a:solidFill>
                  <a:srgbClr val="3333CC"/>
                </a:solidFill>
                <a:latin typeface="Times New Roman"/>
                <a:cs typeface="Times New Roman"/>
              </a:rPr>
              <a:t>driver</a:t>
            </a:r>
            <a:r>
              <a:rPr sz="2000" spc="-40" dirty="0">
                <a:solidFill>
                  <a:srgbClr val="3333CC"/>
                </a:solidFill>
                <a:latin typeface="Times New Roman"/>
                <a:cs typeface="Times New Roman"/>
              </a:rPr>
              <a:t> </a:t>
            </a:r>
            <a:r>
              <a:rPr sz="2000" dirty="0">
                <a:solidFill>
                  <a:srgbClr val="3333CC"/>
                </a:solidFill>
                <a:latin typeface="Times New Roman"/>
                <a:cs typeface="Times New Roman"/>
              </a:rPr>
              <a:t>in </a:t>
            </a:r>
            <a:r>
              <a:rPr sz="2000" spc="-10" dirty="0">
                <a:solidFill>
                  <a:srgbClr val="3333CC"/>
                </a:solidFill>
                <a:latin typeface="Times New Roman"/>
                <a:cs typeface="Times New Roman"/>
              </a:rPr>
              <a:t>front,”</a:t>
            </a:r>
            <a:endParaRPr sz="2000">
              <a:latin typeface="Times New Roman"/>
              <a:cs typeface="Times New Roman"/>
            </a:endParaRPr>
          </a:p>
          <a:p>
            <a:pPr marL="92075">
              <a:lnSpc>
                <a:spcPct val="100000"/>
              </a:lnSpc>
            </a:pPr>
            <a:r>
              <a:rPr sz="2000" dirty="0">
                <a:solidFill>
                  <a:srgbClr val="FF0000"/>
                </a:solidFill>
                <a:latin typeface="Arial MT"/>
                <a:cs typeface="Arial MT"/>
              </a:rPr>
              <a:t>then</a:t>
            </a:r>
            <a:r>
              <a:rPr sz="2000" spc="-25" dirty="0">
                <a:solidFill>
                  <a:srgbClr val="FF0000"/>
                </a:solidFill>
                <a:latin typeface="Arial MT"/>
                <a:cs typeface="Arial MT"/>
              </a:rPr>
              <a:t> </a:t>
            </a:r>
            <a:r>
              <a:rPr sz="2000" dirty="0">
                <a:solidFill>
                  <a:srgbClr val="3333CC"/>
                </a:solidFill>
                <a:latin typeface="MS PGothic"/>
                <a:cs typeface="MS PGothic"/>
              </a:rPr>
              <a:t>“</a:t>
            </a:r>
            <a:r>
              <a:rPr sz="2000" dirty="0">
                <a:solidFill>
                  <a:srgbClr val="3333CC"/>
                </a:solidFill>
                <a:latin typeface="Times New Roman"/>
                <a:cs typeface="Times New Roman"/>
              </a:rPr>
              <a:t>keep</a:t>
            </a:r>
            <a:r>
              <a:rPr sz="2000" spc="-30" dirty="0">
                <a:solidFill>
                  <a:srgbClr val="3333CC"/>
                </a:solidFill>
                <a:latin typeface="Times New Roman"/>
                <a:cs typeface="Times New Roman"/>
              </a:rPr>
              <a:t> </a:t>
            </a:r>
            <a:r>
              <a:rPr sz="2000" spc="-10" dirty="0">
                <a:solidFill>
                  <a:srgbClr val="3333CC"/>
                </a:solidFill>
                <a:latin typeface="Times New Roman"/>
                <a:cs typeface="Times New Roman"/>
              </a:rPr>
              <a:t>distance.</a:t>
            </a:r>
            <a:r>
              <a:rPr sz="2000" spc="-10" dirty="0">
                <a:solidFill>
                  <a:srgbClr val="3333CC"/>
                </a:solidFill>
                <a:latin typeface="MS PGothic"/>
                <a:cs typeface="MS PGothic"/>
              </a:rPr>
              <a:t>”</a:t>
            </a:r>
            <a:endParaRPr sz="2000">
              <a:latin typeface="MS PGothic"/>
              <a:cs typeface="MS PGothic"/>
            </a:endParaRPr>
          </a:p>
        </p:txBody>
      </p:sp>
      <p:sp>
        <p:nvSpPr>
          <p:cNvPr id="5" name="object 5"/>
          <p:cNvSpPr txBox="1">
            <a:spLocks noGrp="1"/>
          </p:cNvSpPr>
          <p:nvPr>
            <p:ph type="title"/>
          </p:nvPr>
        </p:nvSpPr>
        <p:spPr>
          <a:xfrm>
            <a:off x="7601457" y="1184528"/>
            <a:ext cx="1289051"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Times New Roman"/>
                <a:cs typeface="Times New Roman"/>
              </a:rPr>
              <a:t>represents</a:t>
            </a:r>
            <a:r>
              <a:rPr sz="1800" spc="-75" dirty="0">
                <a:solidFill>
                  <a:srgbClr val="FF0000"/>
                </a:solidFill>
                <a:latin typeface="Times New Roman"/>
                <a:cs typeface="Times New Roman"/>
              </a:rPr>
              <a:t> </a:t>
            </a:r>
            <a:r>
              <a:rPr sz="1800" spc="-25" dirty="0">
                <a:solidFill>
                  <a:srgbClr val="FF0000"/>
                </a:solidFill>
                <a:latin typeface="Times New Roman"/>
                <a:cs typeface="Times New Roman"/>
              </a:rPr>
              <a:t>the</a:t>
            </a:r>
            <a:endParaRPr sz="1800">
              <a:latin typeface="Times New Roman"/>
              <a:cs typeface="Times New Roman"/>
            </a:endParaRPr>
          </a:p>
        </p:txBody>
      </p:sp>
      <p:sp>
        <p:nvSpPr>
          <p:cNvPr id="6" name="object 6"/>
          <p:cNvSpPr txBox="1"/>
          <p:nvPr/>
        </p:nvSpPr>
        <p:spPr>
          <a:xfrm>
            <a:off x="7601458" y="1458849"/>
            <a:ext cx="1200151" cy="565539"/>
          </a:xfrm>
          <a:prstGeom prst="rect">
            <a:avLst/>
          </a:prstGeom>
        </p:spPr>
        <p:txBody>
          <a:bodyPr vert="horz" wrap="square" lIns="0" tIns="26670" rIns="0" bIns="0" rtlCol="0">
            <a:spAutoFit/>
          </a:bodyPr>
          <a:lstStyle/>
          <a:p>
            <a:pPr marL="12700" marR="5080">
              <a:lnSpc>
                <a:spcPts val="2110"/>
              </a:lnSpc>
              <a:spcBef>
                <a:spcPts val="210"/>
              </a:spcBef>
            </a:pPr>
            <a:r>
              <a:rPr sz="1800" spc="-10" dirty="0">
                <a:solidFill>
                  <a:srgbClr val="FF0000"/>
                </a:solidFill>
                <a:latin typeface="Times New Roman"/>
                <a:cs typeface="Times New Roman"/>
              </a:rPr>
              <a:t>agent’s</a:t>
            </a:r>
            <a:r>
              <a:rPr sz="1800" spc="-80" dirty="0">
                <a:solidFill>
                  <a:srgbClr val="FF0000"/>
                </a:solidFill>
                <a:latin typeface="Times New Roman"/>
                <a:cs typeface="Times New Roman"/>
              </a:rPr>
              <a:t> </a:t>
            </a:r>
            <a:r>
              <a:rPr sz="1800" spc="-10" dirty="0">
                <a:solidFill>
                  <a:srgbClr val="FF0000"/>
                </a:solidFill>
                <a:latin typeface="Times New Roman"/>
                <a:cs typeface="Times New Roman"/>
              </a:rPr>
              <a:t>“best guess”</a:t>
            </a:r>
            <a:endParaRPr sz="1800">
              <a:latin typeface="Times New Roman"/>
              <a:cs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5844" y="-5384"/>
            <a:ext cx="9697085" cy="1674483"/>
          </a:xfrm>
          <a:prstGeom prst="rect">
            <a:avLst/>
          </a:prstGeom>
        </p:spPr>
        <p:txBody>
          <a:bodyPr vert="horz" wrap="square" lIns="0" tIns="926769" rIns="0" bIns="0" rtlCol="0">
            <a:spAutoFit/>
          </a:bodyPr>
          <a:lstStyle/>
          <a:p>
            <a:pPr marL="43180">
              <a:lnSpc>
                <a:spcPct val="100000"/>
              </a:lnSpc>
              <a:spcBef>
                <a:spcPts val="100"/>
              </a:spcBef>
            </a:pPr>
            <a:r>
              <a:rPr spc="-70" dirty="0"/>
              <a:t>Model-</a:t>
            </a:r>
            <a:r>
              <a:rPr spc="-35" dirty="0"/>
              <a:t>based</a:t>
            </a:r>
            <a:r>
              <a:rPr spc="-165" dirty="0"/>
              <a:t> </a:t>
            </a:r>
            <a:r>
              <a:rPr spc="-80" dirty="0"/>
              <a:t>reflex</a:t>
            </a:r>
            <a:r>
              <a:rPr spc="-175" dirty="0"/>
              <a:t> </a:t>
            </a:r>
            <a:r>
              <a:rPr spc="-10" dirty="0"/>
              <a:t>agents</a:t>
            </a:r>
          </a:p>
        </p:txBody>
      </p:sp>
      <p:sp>
        <p:nvSpPr>
          <p:cNvPr id="3" name="object 3"/>
          <p:cNvSpPr txBox="1"/>
          <p:nvPr/>
        </p:nvSpPr>
        <p:spPr>
          <a:xfrm>
            <a:off x="1145844" y="1484735"/>
            <a:ext cx="9287189" cy="1737014"/>
          </a:xfrm>
          <a:prstGeom prst="rect">
            <a:avLst/>
          </a:prstGeom>
        </p:spPr>
        <p:txBody>
          <a:bodyPr vert="horz" wrap="square" lIns="0" tIns="13335" rIns="0" bIns="0" rtlCol="0">
            <a:spAutoFit/>
          </a:bodyPr>
          <a:lstStyle/>
          <a:p>
            <a:pPr marL="12700">
              <a:lnSpc>
                <a:spcPct val="100000"/>
              </a:lnSpc>
              <a:spcBef>
                <a:spcPts val="105"/>
              </a:spcBef>
            </a:pPr>
            <a:r>
              <a:rPr sz="2800" dirty="0">
                <a:solidFill>
                  <a:srgbClr val="404040"/>
                </a:solidFill>
                <a:latin typeface="Calibri"/>
                <a:cs typeface="Calibri"/>
              </a:rPr>
              <a:t>Key</a:t>
            </a:r>
            <a:r>
              <a:rPr sz="2800" spc="-70" dirty="0">
                <a:solidFill>
                  <a:srgbClr val="404040"/>
                </a:solidFill>
                <a:latin typeface="Calibri"/>
                <a:cs typeface="Calibri"/>
              </a:rPr>
              <a:t> </a:t>
            </a:r>
            <a:r>
              <a:rPr sz="2800" spc="-10" dirty="0">
                <a:solidFill>
                  <a:srgbClr val="404040"/>
                </a:solidFill>
                <a:latin typeface="Calibri"/>
                <a:cs typeface="Calibri"/>
              </a:rPr>
              <a:t>difference</a:t>
            </a:r>
            <a:r>
              <a:rPr sz="2800" spc="-50" dirty="0">
                <a:solidFill>
                  <a:srgbClr val="404040"/>
                </a:solidFill>
                <a:latin typeface="Calibri"/>
                <a:cs typeface="Calibri"/>
              </a:rPr>
              <a:t> </a:t>
            </a:r>
            <a:r>
              <a:rPr sz="2800" dirty="0">
                <a:solidFill>
                  <a:srgbClr val="404040"/>
                </a:solidFill>
                <a:latin typeface="Calibri"/>
                <a:cs typeface="Calibri"/>
              </a:rPr>
              <a:t>(wrt</a:t>
            </a:r>
            <a:r>
              <a:rPr sz="2800" spc="-65" dirty="0">
                <a:solidFill>
                  <a:srgbClr val="404040"/>
                </a:solidFill>
                <a:latin typeface="Calibri"/>
                <a:cs typeface="Calibri"/>
              </a:rPr>
              <a:t> </a:t>
            </a:r>
            <a:r>
              <a:rPr sz="2800" dirty="0">
                <a:solidFill>
                  <a:srgbClr val="404040"/>
                </a:solidFill>
                <a:latin typeface="Calibri"/>
                <a:cs typeface="Calibri"/>
              </a:rPr>
              <a:t>simple</a:t>
            </a:r>
            <a:r>
              <a:rPr sz="2800" spc="-30" dirty="0">
                <a:solidFill>
                  <a:srgbClr val="404040"/>
                </a:solidFill>
                <a:latin typeface="Calibri"/>
                <a:cs typeface="Calibri"/>
              </a:rPr>
              <a:t> </a:t>
            </a:r>
            <a:r>
              <a:rPr sz="2800" spc="-10" dirty="0">
                <a:solidFill>
                  <a:srgbClr val="404040"/>
                </a:solidFill>
                <a:latin typeface="Calibri"/>
                <a:cs typeface="Calibri"/>
              </a:rPr>
              <a:t>reflex</a:t>
            </a:r>
            <a:r>
              <a:rPr sz="2800" spc="-50" dirty="0">
                <a:solidFill>
                  <a:srgbClr val="404040"/>
                </a:solidFill>
                <a:latin typeface="Calibri"/>
                <a:cs typeface="Calibri"/>
              </a:rPr>
              <a:t> </a:t>
            </a:r>
            <a:r>
              <a:rPr sz="2800" spc="-10" dirty="0">
                <a:solidFill>
                  <a:srgbClr val="404040"/>
                </a:solidFill>
                <a:latin typeface="Calibri"/>
                <a:cs typeface="Calibri"/>
              </a:rPr>
              <a:t>agents):</a:t>
            </a:r>
            <a:endParaRPr sz="2800" dirty="0">
              <a:latin typeface="Calibri"/>
              <a:cs typeface="Calibri"/>
            </a:endParaRPr>
          </a:p>
          <a:p>
            <a:pPr marL="305435" indent="-183515">
              <a:lnSpc>
                <a:spcPct val="100000"/>
              </a:lnSpc>
              <a:spcBef>
                <a:spcPts val="5"/>
              </a:spcBef>
              <a:buClr>
                <a:srgbClr val="E38312"/>
              </a:buClr>
              <a:buChar char="◦"/>
              <a:tabLst>
                <a:tab pos="305435" algn="l"/>
              </a:tabLst>
            </a:pPr>
            <a:r>
              <a:rPr sz="2800" dirty="0">
                <a:solidFill>
                  <a:srgbClr val="404040"/>
                </a:solidFill>
                <a:latin typeface="Calibri"/>
                <a:cs typeface="Calibri"/>
              </a:rPr>
              <a:t>Agents</a:t>
            </a:r>
            <a:r>
              <a:rPr sz="2800" spc="325" dirty="0">
                <a:solidFill>
                  <a:srgbClr val="404040"/>
                </a:solidFill>
                <a:latin typeface="Calibri"/>
                <a:cs typeface="Calibri"/>
              </a:rPr>
              <a:t> </a:t>
            </a:r>
            <a:r>
              <a:rPr sz="2800" dirty="0">
                <a:solidFill>
                  <a:srgbClr val="404040"/>
                </a:solidFill>
                <a:latin typeface="Calibri"/>
                <a:cs typeface="Calibri"/>
              </a:rPr>
              <a:t>have</a:t>
            </a:r>
            <a:r>
              <a:rPr sz="2800" spc="340" dirty="0">
                <a:solidFill>
                  <a:srgbClr val="404040"/>
                </a:solidFill>
                <a:latin typeface="Calibri"/>
                <a:cs typeface="Calibri"/>
              </a:rPr>
              <a:t> </a:t>
            </a:r>
            <a:r>
              <a:rPr sz="2800" b="1" dirty="0">
                <a:solidFill>
                  <a:srgbClr val="BC572C"/>
                </a:solidFill>
                <a:latin typeface="Calibri"/>
                <a:cs typeface="Calibri"/>
              </a:rPr>
              <a:t>internal</a:t>
            </a:r>
            <a:r>
              <a:rPr sz="2800" b="1" spc="-70" dirty="0">
                <a:solidFill>
                  <a:srgbClr val="BC572C"/>
                </a:solidFill>
                <a:latin typeface="Calibri"/>
                <a:cs typeface="Calibri"/>
              </a:rPr>
              <a:t> </a:t>
            </a:r>
            <a:r>
              <a:rPr sz="2800" b="1" spc="-10" dirty="0">
                <a:solidFill>
                  <a:srgbClr val="BC572C"/>
                </a:solidFill>
                <a:latin typeface="Calibri"/>
                <a:cs typeface="Calibri"/>
              </a:rPr>
              <a:t>state</a:t>
            </a:r>
            <a:r>
              <a:rPr sz="2800" spc="-10" dirty="0">
                <a:solidFill>
                  <a:srgbClr val="404040"/>
                </a:solidFill>
                <a:latin typeface="Calibri"/>
                <a:cs typeface="Calibri"/>
              </a:rPr>
              <a:t>,</a:t>
            </a:r>
            <a:r>
              <a:rPr sz="2800" spc="-50" dirty="0">
                <a:solidFill>
                  <a:srgbClr val="404040"/>
                </a:solidFill>
                <a:latin typeface="Calibri"/>
                <a:cs typeface="Calibri"/>
              </a:rPr>
              <a:t> </a:t>
            </a:r>
            <a:r>
              <a:rPr sz="2800" dirty="0">
                <a:solidFill>
                  <a:srgbClr val="404040"/>
                </a:solidFill>
                <a:latin typeface="Calibri"/>
                <a:cs typeface="Calibri"/>
              </a:rPr>
              <a:t>which</a:t>
            </a:r>
            <a:r>
              <a:rPr sz="2800" spc="-15" dirty="0">
                <a:solidFill>
                  <a:srgbClr val="404040"/>
                </a:solidFill>
                <a:latin typeface="Calibri"/>
                <a:cs typeface="Calibri"/>
              </a:rPr>
              <a:t> </a:t>
            </a:r>
            <a:r>
              <a:rPr sz="2800" dirty="0">
                <a:solidFill>
                  <a:srgbClr val="404040"/>
                </a:solidFill>
                <a:latin typeface="Calibri"/>
                <a:cs typeface="Calibri"/>
              </a:rPr>
              <a:t>is</a:t>
            </a:r>
            <a:r>
              <a:rPr sz="2800" spc="-35" dirty="0">
                <a:solidFill>
                  <a:srgbClr val="404040"/>
                </a:solidFill>
                <a:latin typeface="Calibri"/>
                <a:cs typeface="Calibri"/>
              </a:rPr>
              <a:t> </a:t>
            </a:r>
            <a:r>
              <a:rPr sz="2800" dirty="0">
                <a:solidFill>
                  <a:srgbClr val="404040"/>
                </a:solidFill>
                <a:latin typeface="Calibri"/>
                <a:cs typeface="Calibri"/>
              </a:rPr>
              <a:t>used</a:t>
            </a:r>
            <a:r>
              <a:rPr sz="2800" spc="-35" dirty="0">
                <a:solidFill>
                  <a:srgbClr val="404040"/>
                </a:solidFill>
                <a:latin typeface="Calibri"/>
                <a:cs typeface="Calibri"/>
              </a:rPr>
              <a:t> </a:t>
            </a:r>
            <a:r>
              <a:rPr sz="2800" dirty="0">
                <a:solidFill>
                  <a:srgbClr val="404040"/>
                </a:solidFill>
                <a:latin typeface="Calibri"/>
                <a:cs typeface="Calibri"/>
              </a:rPr>
              <a:t>to</a:t>
            </a:r>
            <a:r>
              <a:rPr sz="2800" spc="-40" dirty="0">
                <a:solidFill>
                  <a:srgbClr val="404040"/>
                </a:solidFill>
                <a:latin typeface="Calibri"/>
                <a:cs typeface="Calibri"/>
              </a:rPr>
              <a:t> </a:t>
            </a:r>
            <a:r>
              <a:rPr sz="2800" dirty="0">
                <a:solidFill>
                  <a:srgbClr val="404040"/>
                </a:solidFill>
                <a:latin typeface="Calibri"/>
                <a:cs typeface="Calibri"/>
              </a:rPr>
              <a:t>keep</a:t>
            </a:r>
            <a:r>
              <a:rPr sz="2800" spc="-20" dirty="0">
                <a:solidFill>
                  <a:srgbClr val="404040"/>
                </a:solidFill>
                <a:latin typeface="Calibri"/>
                <a:cs typeface="Calibri"/>
              </a:rPr>
              <a:t> </a:t>
            </a:r>
            <a:r>
              <a:rPr sz="2800" dirty="0">
                <a:solidFill>
                  <a:srgbClr val="404040"/>
                </a:solidFill>
                <a:latin typeface="Calibri"/>
                <a:cs typeface="Calibri"/>
              </a:rPr>
              <a:t>track</a:t>
            </a:r>
            <a:r>
              <a:rPr sz="2800" spc="-35" dirty="0">
                <a:solidFill>
                  <a:srgbClr val="404040"/>
                </a:solidFill>
                <a:latin typeface="Calibri"/>
                <a:cs typeface="Calibri"/>
              </a:rPr>
              <a:t> </a:t>
            </a:r>
            <a:r>
              <a:rPr sz="2800" dirty="0">
                <a:solidFill>
                  <a:srgbClr val="404040"/>
                </a:solidFill>
                <a:latin typeface="Calibri"/>
                <a:cs typeface="Calibri"/>
              </a:rPr>
              <a:t>of</a:t>
            </a:r>
            <a:r>
              <a:rPr sz="2800" spc="-25" dirty="0">
                <a:solidFill>
                  <a:srgbClr val="404040"/>
                </a:solidFill>
                <a:latin typeface="Calibri"/>
                <a:cs typeface="Calibri"/>
              </a:rPr>
              <a:t> </a:t>
            </a:r>
            <a:r>
              <a:rPr sz="2800" dirty="0">
                <a:solidFill>
                  <a:srgbClr val="404040"/>
                </a:solidFill>
                <a:latin typeface="Calibri"/>
                <a:cs typeface="Calibri"/>
              </a:rPr>
              <a:t>past</a:t>
            </a:r>
            <a:r>
              <a:rPr sz="2800" spc="-35" dirty="0">
                <a:solidFill>
                  <a:srgbClr val="404040"/>
                </a:solidFill>
                <a:latin typeface="Calibri"/>
                <a:cs typeface="Calibri"/>
              </a:rPr>
              <a:t> </a:t>
            </a:r>
            <a:r>
              <a:rPr sz="2800" spc="-10" dirty="0">
                <a:solidFill>
                  <a:srgbClr val="404040"/>
                </a:solidFill>
                <a:latin typeface="Calibri"/>
                <a:cs typeface="Calibri"/>
              </a:rPr>
              <a:t>states</a:t>
            </a:r>
            <a:r>
              <a:rPr sz="2800" spc="-45" dirty="0">
                <a:solidFill>
                  <a:srgbClr val="404040"/>
                </a:solidFill>
                <a:latin typeface="Calibri"/>
                <a:cs typeface="Calibri"/>
              </a:rPr>
              <a:t> </a:t>
            </a:r>
            <a:r>
              <a:rPr sz="2800" dirty="0">
                <a:solidFill>
                  <a:srgbClr val="404040"/>
                </a:solidFill>
                <a:latin typeface="Calibri"/>
                <a:cs typeface="Calibri"/>
              </a:rPr>
              <a:t>of</a:t>
            </a:r>
            <a:r>
              <a:rPr sz="2800" spc="-30" dirty="0">
                <a:solidFill>
                  <a:srgbClr val="404040"/>
                </a:solidFill>
                <a:latin typeface="Calibri"/>
                <a:cs typeface="Calibri"/>
              </a:rPr>
              <a:t> </a:t>
            </a:r>
            <a:r>
              <a:rPr sz="2800" dirty="0">
                <a:solidFill>
                  <a:srgbClr val="404040"/>
                </a:solidFill>
                <a:latin typeface="Calibri"/>
                <a:cs typeface="Calibri"/>
              </a:rPr>
              <a:t>the</a:t>
            </a:r>
            <a:r>
              <a:rPr sz="2800" spc="-25" dirty="0">
                <a:solidFill>
                  <a:srgbClr val="404040"/>
                </a:solidFill>
                <a:latin typeface="Calibri"/>
                <a:cs typeface="Calibri"/>
              </a:rPr>
              <a:t> </a:t>
            </a:r>
            <a:r>
              <a:rPr sz="2800" spc="-10" dirty="0">
                <a:solidFill>
                  <a:srgbClr val="404040"/>
                </a:solidFill>
                <a:latin typeface="Calibri"/>
                <a:cs typeface="Calibri"/>
              </a:rPr>
              <a:t>world.</a:t>
            </a:r>
            <a:endParaRPr sz="2800" dirty="0">
              <a:latin typeface="Calibri"/>
              <a:cs typeface="Calibri"/>
            </a:endParaRPr>
          </a:p>
          <a:p>
            <a:pPr marL="305435" indent="-183515">
              <a:lnSpc>
                <a:spcPct val="100000"/>
              </a:lnSpc>
              <a:buClr>
                <a:srgbClr val="E38312"/>
              </a:buClr>
              <a:buChar char="◦"/>
              <a:tabLst>
                <a:tab pos="305435" algn="l"/>
              </a:tabLst>
            </a:pPr>
            <a:r>
              <a:rPr sz="2800" dirty="0">
                <a:solidFill>
                  <a:srgbClr val="404040"/>
                </a:solidFill>
                <a:latin typeface="Calibri"/>
                <a:cs typeface="Calibri"/>
              </a:rPr>
              <a:t>Agents</a:t>
            </a:r>
            <a:r>
              <a:rPr sz="2800" spc="-35" dirty="0">
                <a:solidFill>
                  <a:srgbClr val="404040"/>
                </a:solidFill>
                <a:latin typeface="Calibri"/>
                <a:cs typeface="Calibri"/>
              </a:rPr>
              <a:t> </a:t>
            </a:r>
            <a:r>
              <a:rPr sz="2800" dirty="0">
                <a:solidFill>
                  <a:srgbClr val="404040"/>
                </a:solidFill>
                <a:latin typeface="Calibri"/>
                <a:cs typeface="Calibri"/>
              </a:rPr>
              <a:t>have</a:t>
            </a:r>
            <a:r>
              <a:rPr sz="2800" spc="-35" dirty="0">
                <a:solidFill>
                  <a:srgbClr val="404040"/>
                </a:solidFill>
                <a:latin typeface="Calibri"/>
                <a:cs typeface="Calibri"/>
              </a:rPr>
              <a:t> </a:t>
            </a:r>
            <a:r>
              <a:rPr sz="2800" dirty="0">
                <a:solidFill>
                  <a:srgbClr val="404040"/>
                </a:solidFill>
                <a:latin typeface="Calibri"/>
                <a:cs typeface="Calibri"/>
              </a:rPr>
              <a:t>the</a:t>
            </a:r>
            <a:r>
              <a:rPr sz="2800" spc="-25" dirty="0">
                <a:solidFill>
                  <a:srgbClr val="404040"/>
                </a:solidFill>
                <a:latin typeface="Calibri"/>
                <a:cs typeface="Calibri"/>
              </a:rPr>
              <a:t> </a:t>
            </a:r>
            <a:r>
              <a:rPr sz="2800" dirty="0">
                <a:solidFill>
                  <a:srgbClr val="404040"/>
                </a:solidFill>
                <a:latin typeface="Calibri"/>
                <a:cs typeface="Calibri"/>
              </a:rPr>
              <a:t>ability</a:t>
            </a:r>
            <a:r>
              <a:rPr sz="2800" spc="-10" dirty="0">
                <a:solidFill>
                  <a:srgbClr val="404040"/>
                </a:solidFill>
                <a:latin typeface="Calibri"/>
                <a:cs typeface="Calibri"/>
              </a:rPr>
              <a:t> </a:t>
            </a:r>
            <a:r>
              <a:rPr sz="2800" b="1" dirty="0">
                <a:solidFill>
                  <a:srgbClr val="BC572C"/>
                </a:solidFill>
                <a:latin typeface="Calibri"/>
                <a:cs typeface="Calibri"/>
              </a:rPr>
              <a:t>to</a:t>
            </a:r>
            <a:r>
              <a:rPr sz="2800" b="1" spc="-35" dirty="0">
                <a:solidFill>
                  <a:srgbClr val="BC572C"/>
                </a:solidFill>
                <a:latin typeface="Calibri"/>
                <a:cs typeface="Calibri"/>
              </a:rPr>
              <a:t> </a:t>
            </a:r>
            <a:r>
              <a:rPr sz="2800" b="1" spc="-10" dirty="0">
                <a:solidFill>
                  <a:srgbClr val="BC572C"/>
                </a:solidFill>
                <a:latin typeface="Calibri"/>
                <a:cs typeface="Calibri"/>
              </a:rPr>
              <a:t>represent</a:t>
            </a:r>
            <a:r>
              <a:rPr sz="2800" b="1" spc="-50" dirty="0">
                <a:solidFill>
                  <a:srgbClr val="BC572C"/>
                </a:solidFill>
                <a:latin typeface="Calibri"/>
                <a:cs typeface="Calibri"/>
              </a:rPr>
              <a:t> </a:t>
            </a:r>
            <a:r>
              <a:rPr sz="2800" b="1" dirty="0">
                <a:solidFill>
                  <a:srgbClr val="BC572C"/>
                </a:solidFill>
                <a:latin typeface="Calibri"/>
                <a:cs typeface="Calibri"/>
              </a:rPr>
              <a:t>change</a:t>
            </a:r>
            <a:r>
              <a:rPr sz="2800" b="1" spc="-50" dirty="0">
                <a:solidFill>
                  <a:srgbClr val="BC572C"/>
                </a:solidFill>
                <a:latin typeface="Calibri"/>
                <a:cs typeface="Calibri"/>
              </a:rPr>
              <a:t> </a:t>
            </a:r>
            <a:r>
              <a:rPr sz="2800" b="1" dirty="0">
                <a:solidFill>
                  <a:srgbClr val="BC572C"/>
                </a:solidFill>
                <a:latin typeface="Calibri"/>
                <a:cs typeface="Calibri"/>
              </a:rPr>
              <a:t>in</a:t>
            </a:r>
            <a:r>
              <a:rPr sz="2800" b="1" spc="-30" dirty="0">
                <a:solidFill>
                  <a:srgbClr val="BC572C"/>
                </a:solidFill>
                <a:latin typeface="Calibri"/>
                <a:cs typeface="Calibri"/>
              </a:rPr>
              <a:t> </a:t>
            </a:r>
            <a:r>
              <a:rPr sz="2800" b="1" dirty="0">
                <a:solidFill>
                  <a:srgbClr val="BC572C"/>
                </a:solidFill>
                <a:latin typeface="Calibri"/>
                <a:cs typeface="Calibri"/>
              </a:rPr>
              <a:t>the</a:t>
            </a:r>
            <a:r>
              <a:rPr sz="2800" b="1" spc="-30" dirty="0">
                <a:solidFill>
                  <a:srgbClr val="BC572C"/>
                </a:solidFill>
                <a:latin typeface="Calibri"/>
                <a:cs typeface="Calibri"/>
              </a:rPr>
              <a:t> </a:t>
            </a:r>
            <a:r>
              <a:rPr sz="2800" b="1" spc="-10" dirty="0">
                <a:solidFill>
                  <a:srgbClr val="BC572C"/>
                </a:solidFill>
                <a:latin typeface="Calibri"/>
                <a:cs typeface="Calibri"/>
              </a:rPr>
              <a:t>World</a:t>
            </a:r>
            <a:r>
              <a:rPr sz="2800" spc="-10" dirty="0">
                <a:solidFill>
                  <a:srgbClr val="404040"/>
                </a:solidFill>
                <a:latin typeface="Calibri"/>
                <a:cs typeface="Calibri"/>
              </a:rPr>
              <a:t>.</a:t>
            </a:r>
            <a:endParaRPr sz="2800" dirty="0">
              <a:latin typeface="Calibri"/>
              <a:cs typeface="Calibri"/>
            </a:endParaRPr>
          </a:p>
        </p:txBody>
      </p:sp>
      <p:sp>
        <p:nvSpPr>
          <p:cNvPr id="4" name="object 2">
            <a:extLst>
              <a:ext uri="{FF2B5EF4-FFF2-40B4-BE49-F238E27FC236}">
                <a16:creationId xmlns:a16="http://schemas.microsoft.com/office/drawing/2014/main" id="{438D5EA5-A7A7-06A8-57CB-7D2085F2519B}"/>
              </a:ext>
            </a:extLst>
          </p:cNvPr>
          <p:cNvSpPr txBox="1"/>
          <p:nvPr/>
        </p:nvSpPr>
        <p:spPr>
          <a:xfrm>
            <a:off x="1222374" y="3763438"/>
            <a:ext cx="9747251" cy="2326919"/>
          </a:xfrm>
          <a:prstGeom prst="rect">
            <a:avLst/>
          </a:prstGeom>
        </p:spPr>
        <p:txBody>
          <a:bodyPr vert="horz" wrap="square" lIns="0" tIns="43815" rIns="0" bIns="0" rtlCol="0">
            <a:spAutoFit/>
          </a:bodyPr>
          <a:lstStyle/>
          <a:p>
            <a:pPr marL="12700" marR="437515">
              <a:lnSpc>
                <a:spcPts val="1939"/>
              </a:lnSpc>
              <a:spcBef>
                <a:spcPts val="345"/>
              </a:spcBef>
            </a:pPr>
            <a:r>
              <a:rPr sz="2000" dirty="0">
                <a:latin typeface="Times New Roman"/>
                <a:cs typeface="Times New Roman"/>
              </a:rPr>
              <a:t>internal</a:t>
            </a:r>
            <a:r>
              <a:rPr sz="2000" spc="-45" dirty="0">
                <a:latin typeface="Times New Roman"/>
                <a:cs typeface="Times New Roman"/>
              </a:rPr>
              <a:t> </a:t>
            </a:r>
            <a:r>
              <a:rPr sz="2000" dirty="0">
                <a:latin typeface="Times New Roman"/>
                <a:cs typeface="Times New Roman"/>
              </a:rPr>
              <a:t>state</a:t>
            </a:r>
            <a:r>
              <a:rPr sz="2000" spc="-40" dirty="0">
                <a:latin typeface="Times New Roman"/>
                <a:cs typeface="Times New Roman"/>
              </a:rPr>
              <a:t> </a:t>
            </a:r>
            <a:r>
              <a:rPr sz="2000" dirty="0">
                <a:latin typeface="Times New Roman"/>
                <a:cs typeface="Times New Roman"/>
              </a:rPr>
              <a:t>information</a:t>
            </a:r>
            <a:r>
              <a:rPr sz="2000" spc="-35" dirty="0">
                <a:latin typeface="Times New Roman"/>
                <a:cs typeface="Times New Roman"/>
              </a:rPr>
              <a:t> </a:t>
            </a:r>
            <a:r>
              <a:rPr sz="2000" dirty="0">
                <a:latin typeface="Times New Roman"/>
                <a:cs typeface="Times New Roman"/>
              </a:rPr>
              <a:t>as</a:t>
            </a:r>
            <a:r>
              <a:rPr sz="2000" spc="-25" dirty="0">
                <a:latin typeface="Times New Roman"/>
                <a:cs typeface="Times New Roman"/>
              </a:rPr>
              <a:t> </a:t>
            </a:r>
            <a:r>
              <a:rPr sz="2000" dirty="0">
                <a:latin typeface="Times New Roman"/>
                <a:cs typeface="Times New Roman"/>
              </a:rPr>
              <a:t>time</a:t>
            </a:r>
            <a:r>
              <a:rPr sz="2000" spc="-25" dirty="0">
                <a:latin typeface="Times New Roman"/>
                <a:cs typeface="Times New Roman"/>
              </a:rPr>
              <a:t> </a:t>
            </a:r>
            <a:r>
              <a:rPr sz="2000" dirty="0">
                <a:latin typeface="Times New Roman"/>
                <a:cs typeface="Times New Roman"/>
              </a:rPr>
              <a:t>goes</a:t>
            </a:r>
            <a:r>
              <a:rPr sz="2000" spc="-40" dirty="0">
                <a:latin typeface="Times New Roman"/>
                <a:cs typeface="Times New Roman"/>
              </a:rPr>
              <a:t> </a:t>
            </a:r>
            <a:r>
              <a:rPr sz="2000" dirty="0">
                <a:latin typeface="Times New Roman"/>
                <a:cs typeface="Times New Roman"/>
              </a:rPr>
              <a:t>by</a:t>
            </a:r>
            <a:r>
              <a:rPr sz="2000" spc="-25" dirty="0">
                <a:latin typeface="Times New Roman"/>
                <a:cs typeface="Times New Roman"/>
              </a:rPr>
              <a:t> </a:t>
            </a:r>
            <a:r>
              <a:rPr sz="2000" dirty="0">
                <a:latin typeface="Times New Roman"/>
                <a:cs typeface="Times New Roman"/>
              </a:rPr>
              <a:t>requires</a:t>
            </a:r>
            <a:r>
              <a:rPr sz="2000" spc="-45" dirty="0">
                <a:latin typeface="Times New Roman"/>
                <a:cs typeface="Times New Roman"/>
              </a:rPr>
              <a:t> </a:t>
            </a:r>
            <a:r>
              <a:rPr sz="2000" dirty="0">
                <a:latin typeface="Times New Roman"/>
                <a:cs typeface="Times New Roman"/>
              </a:rPr>
              <a:t>two</a:t>
            </a:r>
            <a:r>
              <a:rPr sz="2000" spc="-35" dirty="0">
                <a:latin typeface="Times New Roman"/>
                <a:cs typeface="Times New Roman"/>
              </a:rPr>
              <a:t> </a:t>
            </a:r>
            <a:r>
              <a:rPr sz="2000" dirty="0">
                <a:latin typeface="Times New Roman"/>
                <a:cs typeface="Times New Roman"/>
              </a:rPr>
              <a:t>kinds</a:t>
            </a:r>
            <a:r>
              <a:rPr sz="2000" spc="-30" dirty="0">
                <a:latin typeface="Times New Roman"/>
                <a:cs typeface="Times New Roman"/>
              </a:rPr>
              <a:t> </a:t>
            </a:r>
            <a:r>
              <a:rPr sz="2000" dirty="0">
                <a:latin typeface="Times New Roman"/>
                <a:cs typeface="Times New Roman"/>
              </a:rPr>
              <a:t>of</a:t>
            </a:r>
            <a:r>
              <a:rPr sz="2000" spc="-35" dirty="0">
                <a:latin typeface="Times New Roman"/>
                <a:cs typeface="Times New Roman"/>
              </a:rPr>
              <a:t> </a:t>
            </a:r>
            <a:r>
              <a:rPr sz="2000" dirty="0">
                <a:latin typeface="Times New Roman"/>
                <a:cs typeface="Times New Roman"/>
              </a:rPr>
              <a:t>knowledge</a:t>
            </a:r>
            <a:r>
              <a:rPr sz="2000" spc="-25" dirty="0">
                <a:latin typeface="Times New Roman"/>
                <a:cs typeface="Times New Roman"/>
              </a:rPr>
              <a:t> </a:t>
            </a:r>
            <a:r>
              <a:rPr sz="2000" dirty="0">
                <a:latin typeface="Times New Roman"/>
                <a:cs typeface="Times New Roman"/>
              </a:rPr>
              <a:t>to</a:t>
            </a:r>
            <a:r>
              <a:rPr sz="2000" spc="-30" dirty="0">
                <a:latin typeface="Times New Roman"/>
                <a:cs typeface="Times New Roman"/>
              </a:rPr>
              <a:t> </a:t>
            </a:r>
            <a:r>
              <a:rPr sz="2000" dirty="0">
                <a:latin typeface="Times New Roman"/>
                <a:cs typeface="Times New Roman"/>
              </a:rPr>
              <a:t>be</a:t>
            </a:r>
            <a:r>
              <a:rPr sz="2000" spc="-25" dirty="0">
                <a:latin typeface="Times New Roman"/>
                <a:cs typeface="Times New Roman"/>
              </a:rPr>
              <a:t> </a:t>
            </a:r>
            <a:r>
              <a:rPr sz="2000" dirty="0">
                <a:latin typeface="Times New Roman"/>
                <a:cs typeface="Times New Roman"/>
              </a:rPr>
              <a:t>encoded</a:t>
            </a:r>
            <a:r>
              <a:rPr sz="2000" spc="-30" dirty="0">
                <a:latin typeface="Times New Roman"/>
                <a:cs typeface="Times New Roman"/>
              </a:rPr>
              <a:t> </a:t>
            </a:r>
            <a:r>
              <a:rPr sz="2000" dirty="0">
                <a:latin typeface="Times New Roman"/>
                <a:cs typeface="Times New Roman"/>
              </a:rPr>
              <a:t>in</a:t>
            </a:r>
            <a:r>
              <a:rPr sz="2000" spc="-25" dirty="0">
                <a:latin typeface="Times New Roman"/>
                <a:cs typeface="Times New Roman"/>
              </a:rPr>
              <a:t> </a:t>
            </a:r>
            <a:r>
              <a:rPr sz="2000" dirty="0">
                <a:latin typeface="Times New Roman"/>
                <a:cs typeface="Times New Roman"/>
              </a:rPr>
              <a:t>the</a:t>
            </a:r>
            <a:r>
              <a:rPr sz="2000" spc="-30" dirty="0">
                <a:latin typeface="Times New Roman"/>
                <a:cs typeface="Times New Roman"/>
              </a:rPr>
              <a:t> </a:t>
            </a:r>
            <a:r>
              <a:rPr sz="2000" spc="-10" dirty="0">
                <a:latin typeface="Times New Roman"/>
                <a:cs typeface="Times New Roman"/>
              </a:rPr>
              <a:t>agent program</a:t>
            </a:r>
            <a:endParaRPr sz="2000" dirty="0">
              <a:latin typeface="Times New Roman"/>
              <a:cs typeface="Times New Roman"/>
            </a:endParaRPr>
          </a:p>
          <a:p>
            <a:pPr marL="556260" indent="-342900">
              <a:lnSpc>
                <a:spcPct val="100000"/>
              </a:lnSpc>
              <a:spcBef>
                <a:spcPts val="155"/>
              </a:spcBef>
              <a:buClr>
                <a:srgbClr val="E38312"/>
              </a:buClr>
              <a:buAutoNum type="arabicPeriod"/>
              <a:tabLst>
                <a:tab pos="556260" algn="l"/>
              </a:tabLst>
            </a:pPr>
            <a:r>
              <a:rPr sz="2000" dirty="0">
                <a:latin typeface="Times New Roman"/>
                <a:cs typeface="Times New Roman"/>
              </a:rPr>
              <a:t>we</a:t>
            </a:r>
            <a:r>
              <a:rPr sz="2000" spc="-45" dirty="0">
                <a:latin typeface="Times New Roman"/>
                <a:cs typeface="Times New Roman"/>
              </a:rPr>
              <a:t> </a:t>
            </a:r>
            <a:r>
              <a:rPr sz="2000" dirty="0">
                <a:latin typeface="Times New Roman"/>
                <a:cs typeface="Times New Roman"/>
              </a:rPr>
              <a:t>need</a:t>
            </a:r>
            <a:r>
              <a:rPr sz="2000" spc="-35" dirty="0">
                <a:latin typeface="Times New Roman"/>
                <a:cs typeface="Times New Roman"/>
              </a:rPr>
              <a:t> </a:t>
            </a:r>
            <a:r>
              <a:rPr sz="2000" dirty="0">
                <a:latin typeface="Times New Roman"/>
                <a:cs typeface="Times New Roman"/>
              </a:rPr>
              <a:t>some</a:t>
            </a:r>
            <a:r>
              <a:rPr sz="2000" spc="-30" dirty="0">
                <a:latin typeface="Times New Roman"/>
                <a:cs typeface="Times New Roman"/>
              </a:rPr>
              <a:t> </a:t>
            </a:r>
            <a:r>
              <a:rPr sz="2000" dirty="0">
                <a:latin typeface="Times New Roman"/>
                <a:cs typeface="Times New Roman"/>
              </a:rPr>
              <a:t>information</a:t>
            </a:r>
            <a:r>
              <a:rPr sz="2000" spc="-45" dirty="0">
                <a:latin typeface="Times New Roman"/>
                <a:cs typeface="Times New Roman"/>
              </a:rPr>
              <a:t> </a:t>
            </a:r>
            <a:r>
              <a:rPr sz="2000" dirty="0">
                <a:latin typeface="Times New Roman"/>
                <a:cs typeface="Times New Roman"/>
              </a:rPr>
              <a:t>about</a:t>
            </a:r>
            <a:r>
              <a:rPr sz="2000" spc="-35" dirty="0">
                <a:latin typeface="Times New Roman"/>
                <a:cs typeface="Times New Roman"/>
              </a:rPr>
              <a:t> </a:t>
            </a:r>
            <a:r>
              <a:rPr sz="2000" dirty="0">
                <a:latin typeface="Times New Roman"/>
                <a:cs typeface="Times New Roman"/>
              </a:rPr>
              <a:t>how</a:t>
            </a:r>
            <a:r>
              <a:rPr sz="2000" spc="-40" dirty="0">
                <a:latin typeface="Times New Roman"/>
                <a:cs typeface="Times New Roman"/>
              </a:rPr>
              <a:t> </a:t>
            </a:r>
            <a:r>
              <a:rPr sz="2000" dirty="0">
                <a:latin typeface="Times New Roman"/>
                <a:cs typeface="Times New Roman"/>
              </a:rPr>
              <a:t>the</a:t>
            </a:r>
            <a:r>
              <a:rPr sz="2000" spc="-35" dirty="0">
                <a:latin typeface="Times New Roman"/>
                <a:cs typeface="Times New Roman"/>
              </a:rPr>
              <a:t> </a:t>
            </a:r>
            <a:r>
              <a:rPr sz="2000" dirty="0">
                <a:latin typeface="Times New Roman"/>
                <a:cs typeface="Times New Roman"/>
              </a:rPr>
              <a:t>world</a:t>
            </a:r>
            <a:r>
              <a:rPr sz="2000" spc="-40" dirty="0">
                <a:latin typeface="Times New Roman"/>
                <a:cs typeface="Times New Roman"/>
              </a:rPr>
              <a:t> </a:t>
            </a:r>
            <a:r>
              <a:rPr sz="2000" dirty="0">
                <a:latin typeface="Times New Roman"/>
                <a:cs typeface="Times New Roman"/>
              </a:rPr>
              <a:t>evolves</a:t>
            </a:r>
            <a:r>
              <a:rPr sz="2000" spc="-45" dirty="0">
                <a:latin typeface="Times New Roman"/>
                <a:cs typeface="Times New Roman"/>
              </a:rPr>
              <a:t> </a:t>
            </a:r>
            <a:r>
              <a:rPr sz="2000" dirty="0">
                <a:latin typeface="Times New Roman"/>
                <a:cs typeface="Times New Roman"/>
              </a:rPr>
              <a:t>independently</a:t>
            </a:r>
            <a:r>
              <a:rPr sz="2000" spc="-55" dirty="0">
                <a:latin typeface="Times New Roman"/>
                <a:cs typeface="Times New Roman"/>
              </a:rPr>
              <a:t> </a:t>
            </a:r>
            <a:r>
              <a:rPr sz="2000" dirty="0">
                <a:latin typeface="Times New Roman"/>
                <a:cs typeface="Times New Roman"/>
              </a:rPr>
              <a:t>of</a:t>
            </a:r>
            <a:r>
              <a:rPr sz="2000" spc="-35" dirty="0">
                <a:latin typeface="Times New Roman"/>
                <a:cs typeface="Times New Roman"/>
              </a:rPr>
              <a:t> </a:t>
            </a:r>
            <a:r>
              <a:rPr sz="2000" dirty="0">
                <a:latin typeface="Times New Roman"/>
                <a:cs typeface="Times New Roman"/>
              </a:rPr>
              <a:t>the</a:t>
            </a:r>
            <a:r>
              <a:rPr sz="2000" spc="-30" dirty="0">
                <a:latin typeface="Times New Roman"/>
                <a:cs typeface="Times New Roman"/>
              </a:rPr>
              <a:t> </a:t>
            </a:r>
            <a:r>
              <a:rPr sz="2000" spc="-10" dirty="0">
                <a:latin typeface="Times New Roman"/>
                <a:cs typeface="Times New Roman"/>
              </a:rPr>
              <a:t>agent</a:t>
            </a:r>
            <a:endParaRPr sz="2000" dirty="0">
              <a:latin typeface="Times New Roman"/>
              <a:cs typeface="Times New Roman"/>
            </a:endParaRPr>
          </a:p>
          <a:p>
            <a:pPr marL="556260" indent="-342900">
              <a:lnSpc>
                <a:spcPct val="100000"/>
              </a:lnSpc>
              <a:spcBef>
                <a:spcPts val="385"/>
              </a:spcBef>
              <a:buClr>
                <a:srgbClr val="E38312"/>
              </a:buClr>
              <a:buAutoNum type="arabicPeriod"/>
              <a:tabLst>
                <a:tab pos="556260" algn="l"/>
              </a:tabLst>
            </a:pPr>
            <a:r>
              <a:rPr sz="2000" dirty="0">
                <a:latin typeface="Times New Roman"/>
                <a:cs typeface="Times New Roman"/>
              </a:rPr>
              <a:t>we</a:t>
            </a:r>
            <a:r>
              <a:rPr sz="2000" spc="-25" dirty="0">
                <a:latin typeface="Times New Roman"/>
                <a:cs typeface="Times New Roman"/>
              </a:rPr>
              <a:t> </a:t>
            </a:r>
            <a:r>
              <a:rPr sz="2000" dirty="0">
                <a:latin typeface="Times New Roman"/>
                <a:cs typeface="Times New Roman"/>
              </a:rPr>
              <a:t>need</a:t>
            </a:r>
            <a:r>
              <a:rPr sz="2000" spc="-20" dirty="0">
                <a:latin typeface="Times New Roman"/>
                <a:cs typeface="Times New Roman"/>
              </a:rPr>
              <a:t> </a:t>
            </a:r>
            <a:r>
              <a:rPr sz="2000" dirty="0">
                <a:latin typeface="Times New Roman"/>
                <a:cs typeface="Times New Roman"/>
              </a:rPr>
              <a:t>some</a:t>
            </a:r>
            <a:r>
              <a:rPr sz="2000" spc="-10" dirty="0">
                <a:latin typeface="Times New Roman"/>
                <a:cs typeface="Times New Roman"/>
              </a:rPr>
              <a:t> </a:t>
            </a:r>
            <a:r>
              <a:rPr sz="2000" dirty="0">
                <a:latin typeface="Times New Roman"/>
                <a:cs typeface="Times New Roman"/>
              </a:rPr>
              <a:t>information</a:t>
            </a:r>
            <a:r>
              <a:rPr sz="2000" spc="-15" dirty="0">
                <a:latin typeface="Times New Roman"/>
                <a:cs typeface="Times New Roman"/>
              </a:rPr>
              <a:t> </a:t>
            </a:r>
            <a:r>
              <a:rPr sz="2000" dirty="0">
                <a:latin typeface="Times New Roman"/>
                <a:cs typeface="Times New Roman"/>
              </a:rPr>
              <a:t>about</a:t>
            </a:r>
            <a:r>
              <a:rPr sz="2000" spc="-10" dirty="0">
                <a:latin typeface="Times New Roman"/>
                <a:cs typeface="Times New Roman"/>
              </a:rPr>
              <a:t> </a:t>
            </a:r>
            <a:r>
              <a:rPr sz="2000" dirty="0">
                <a:latin typeface="Times New Roman"/>
                <a:cs typeface="Times New Roman"/>
              </a:rPr>
              <a:t>how</a:t>
            </a:r>
            <a:r>
              <a:rPr sz="2000" spc="-10" dirty="0">
                <a:latin typeface="Times New Roman"/>
                <a:cs typeface="Times New Roman"/>
              </a:rPr>
              <a:t> </a:t>
            </a:r>
            <a:r>
              <a:rPr sz="2000" dirty="0">
                <a:latin typeface="Times New Roman"/>
                <a:cs typeface="Times New Roman"/>
              </a:rPr>
              <a:t>the</a:t>
            </a:r>
            <a:r>
              <a:rPr sz="2000" spc="-15" dirty="0">
                <a:latin typeface="Times New Roman"/>
                <a:cs typeface="Times New Roman"/>
              </a:rPr>
              <a:t> </a:t>
            </a:r>
            <a:r>
              <a:rPr sz="2000" spc="-10" dirty="0">
                <a:latin typeface="Times New Roman"/>
                <a:cs typeface="Times New Roman"/>
              </a:rPr>
              <a:t>agent’s</a:t>
            </a:r>
            <a:r>
              <a:rPr sz="2000" spc="-40" dirty="0">
                <a:latin typeface="Times New Roman"/>
                <a:cs typeface="Times New Roman"/>
              </a:rPr>
              <a:t> </a:t>
            </a:r>
            <a:r>
              <a:rPr sz="2000" dirty="0">
                <a:latin typeface="Times New Roman"/>
                <a:cs typeface="Times New Roman"/>
              </a:rPr>
              <a:t>own</a:t>
            </a:r>
            <a:r>
              <a:rPr sz="2000" spc="-10" dirty="0">
                <a:latin typeface="Times New Roman"/>
                <a:cs typeface="Times New Roman"/>
              </a:rPr>
              <a:t> </a:t>
            </a:r>
            <a:r>
              <a:rPr sz="2000" dirty="0">
                <a:latin typeface="Times New Roman"/>
                <a:cs typeface="Times New Roman"/>
              </a:rPr>
              <a:t>actions</a:t>
            </a:r>
            <a:r>
              <a:rPr sz="2000" spc="-25" dirty="0">
                <a:latin typeface="Times New Roman"/>
                <a:cs typeface="Times New Roman"/>
              </a:rPr>
              <a:t> </a:t>
            </a:r>
            <a:r>
              <a:rPr sz="2000" dirty="0">
                <a:latin typeface="Times New Roman"/>
                <a:cs typeface="Times New Roman"/>
              </a:rPr>
              <a:t>affect</a:t>
            </a:r>
            <a:r>
              <a:rPr sz="2000" spc="-30" dirty="0">
                <a:latin typeface="Times New Roman"/>
                <a:cs typeface="Times New Roman"/>
              </a:rPr>
              <a:t> </a:t>
            </a:r>
            <a:r>
              <a:rPr sz="2000" dirty="0">
                <a:latin typeface="Times New Roman"/>
                <a:cs typeface="Times New Roman"/>
              </a:rPr>
              <a:t>the</a:t>
            </a:r>
            <a:r>
              <a:rPr sz="2000" spc="-15" dirty="0">
                <a:latin typeface="Times New Roman"/>
                <a:cs typeface="Times New Roman"/>
              </a:rPr>
              <a:t> </a:t>
            </a:r>
            <a:r>
              <a:rPr sz="2000" spc="-10" dirty="0">
                <a:latin typeface="Times New Roman"/>
                <a:cs typeface="Times New Roman"/>
              </a:rPr>
              <a:t>world</a:t>
            </a:r>
            <a:endParaRPr sz="2000" dirty="0">
              <a:latin typeface="Times New Roman"/>
              <a:cs typeface="Times New Roman"/>
            </a:endParaRPr>
          </a:p>
          <a:p>
            <a:pPr>
              <a:lnSpc>
                <a:spcPct val="100000"/>
              </a:lnSpc>
            </a:pPr>
            <a:endParaRPr sz="2000" dirty="0">
              <a:latin typeface="Times New Roman"/>
              <a:cs typeface="Times New Roman"/>
            </a:endParaRPr>
          </a:p>
          <a:p>
            <a:pPr>
              <a:lnSpc>
                <a:spcPct val="100000"/>
              </a:lnSpc>
              <a:spcBef>
                <a:spcPts val="45"/>
              </a:spcBef>
            </a:pPr>
            <a:endParaRPr sz="2000" dirty="0">
              <a:latin typeface="Times New Roman"/>
              <a:cs typeface="Times New Roman"/>
            </a:endParaRPr>
          </a:p>
          <a:p>
            <a:pPr marL="12700" marR="5080">
              <a:lnSpc>
                <a:spcPts val="1939"/>
              </a:lnSpc>
              <a:spcBef>
                <a:spcPts val="5"/>
              </a:spcBef>
            </a:pPr>
            <a:r>
              <a:rPr sz="2000" dirty="0">
                <a:latin typeface="Times New Roman"/>
                <a:cs typeface="Times New Roman"/>
              </a:rPr>
              <a:t>knowledge</a:t>
            </a:r>
            <a:r>
              <a:rPr sz="2000" spc="-50" dirty="0">
                <a:latin typeface="Times New Roman"/>
                <a:cs typeface="Times New Roman"/>
              </a:rPr>
              <a:t> </a:t>
            </a:r>
            <a:r>
              <a:rPr sz="2000" dirty="0">
                <a:latin typeface="Times New Roman"/>
                <a:cs typeface="Times New Roman"/>
              </a:rPr>
              <a:t>about</a:t>
            </a:r>
            <a:r>
              <a:rPr sz="2000" spc="-25" dirty="0">
                <a:latin typeface="Times New Roman"/>
                <a:cs typeface="Times New Roman"/>
              </a:rPr>
              <a:t> </a:t>
            </a:r>
            <a:r>
              <a:rPr sz="2000" dirty="0">
                <a:latin typeface="Times New Roman"/>
                <a:cs typeface="Times New Roman"/>
              </a:rPr>
              <a:t>“how</a:t>
            </a:r>
            <a:r>
              <a:rPr sz="2000" spc="-35" dirty="0">
                <a:latin typeface="Times New Roman"/>
                <a:cs typeface="Times New Roman"/>
              </a:rPr>
              <a:t> </a:t>
            </a:r>
            <a:r>
              <a:rPr sz="2000" dirty="0">
                <a:latin typeface="Times New Roman"/>
                <a:cs typeface="Times New Roman"/>
              </a:rPr>
              <a:t>the</a:t>
            </a:r>
            <a:r>
              <a:rPr sz="2000" spc="-25" dirty="0">
                <a:latin typeface="Times New Roman"/>
                <a:cs typeface="Times New Roman"/>
              </a:rPr>
              <a:t> </a:t>
            </a:r>
            <a:r>
              <a:rPr sz="2000" dirty="0">
                <a:latin typeface="Times New Roman"/>
                <a:cs typeface="Times New Roman"/>
              </a:rPr>
              <a:t>world</a:t>
            </a:r>
            <a:r>
              <a:rPr sz="2000" spc="-25" dirty="0">
                <a:latin typeface="Times New Roman"/>
                <a:cs typeface="Times New Roman"/>
              </a:rPr>
              <a:t> </a:t>
            </a:r>
            <a:r>
              <a:rPr sz="2000" dirty="0">
                <a:latin typeface="Times New Roman"/>
                <a:cs typeface="Times New Roman"/>
              </a:rPr>
              <a:t>works</a:t>
            </a:r>
            <a:r>
              <a:rPr sz="2000" spc="-30" dirty="0">
                <a:latin typeface="Times New Roman"/>
                <a:cs typeface="Times New Roman"/>
              </a:rPr>
              <a:t> </a:t>
            </a:r>
            <a:r>
              <a:rPr sz="2000" dirty="0">
                <a:latin typeface="Times New Roman"/>
                <a:cs typeface="Times New Roman"/>
              </a:rPr>
              <a:t>is</a:t>
            </a:r>
            <a:r>
              <a:rPr sz="2000" spc="-40" dirty="0">
                <a:latin typeface="Times New Roman"/>
                <a:cs typeface="Times New Roman"/>
              </a:rPr>
              <a:t> </a:t>
            </a:r>
            <a:r>
              <a:rPr sz="2000" dirty="0">
                <a:latin typeface="Times New Roman"/>
                <a:cs typeface="Times New Roman"/>
              </a:rPr>
              <a:t>called</a:t>
            </a:r>
            <a:r>
              <a:rPr sz="2000" spc="-40" dirty="0">
                <a:latin typeface="Times New Roman"/>
                <a:cs typeface="Times New Roman"/>
              </a:rPr>
              <a:t> </a:t>
            </a:r>
            <a:r>
              <a:rPr sz="2000" dirty="0">
                <a:latin typeface="Times New Roman"/>
                <a:cs typeface="Times New Roman"/>
              </a:rPr>
              <a:t>a</a:t>
            </a:r>
            <a:r>
              <a:rPr sz="2000" spc="-10" dirty="0">
                <a:latin typeface="Times New Roman"/>
                <a:cs typeface="Times New Roman"/>
              </a:rPr>
              <a:t> </a:t>
            </a:r>
            <a:r>
              <a:rPr sz="2000" b="1" dirty="0">
                <a:latin typeface="Times New Roman"/>
                <a:cs typeface="Times New Roman"/>
              </a:rPr>
              <a:t>model</a:t>
            </a:r>
            <a:r>
              <a:rPr sz="2000" b="1" spc="-30" dirty="0">
                <a:latin typeface="Times New Roman"/>
                <a:cs typeface="Times New Roman"/>
              </a:rPr>
              <a:t> </a:t>
            </a:r>
            <a:r>
              <a:rPr sz="2000" dirty="0">
                <a:latin typeface="Times New Roman"/>
                <a:cs typeface="Times New Roman"/>
              </a:rPr>
              <a:t>of</a:t>
            </a:r>
            <a:r>
              <a:rPr sz="2000" spc="-20" dirty="0">
                <a:latin typeface="Times New Roman"/>
                <a:cs typeface="Times New Roman"/>
              </a:rPr>
              <a:t> </a:t>
            </a:r>
            <a:r>
              <a:rPr sz="2000" dirty="0">
                <a:latin typeface="Times New Roman"/>
                <a:cs typeface="Times New Roman"/>
              </a:rPr>
              <a:t>the</a:t>
            </a:r>
            <a:r>
              <a:rPr sz="2000" spc="-25" dirty="0">
                <a:latin typeface="Times New Roman"/>
                <a:cs typeface="Times New Roman"/>
              </a:rPr>
              <a:t> </a:t>
            </a:r>
            <a:r>
              <a:rPr sz="2000" spc="-10" dirty="0">
                <a:latin typeface="Times New Roman"/>
                <a:cs typeface="Times New Roman"/>
              </a:rPr>
              <a:t>world.</a:t>
            </a:r>
            <a:r>
              <a:rPr sz="2000" spc="-110" dirty="0">
                <a:latin typeface="Times New Roman"/>
                <a:cs typeface="Times New Roman"/>
              </a:rPr>
              <a:t> </a:t>
            </a:r>
            <a:r>
              <a:rPr sz="2000" dirty="0">
                <a:latin typeface="Times New Roman"/>
                <a:cs typeface="Times New Roman"/>
              </a:rPr>
              <a:t>An</a:t>
            </a:r>
            <a:r>
              <a:rPr sz="2000" spc="-30" dirty="0">
                <a:latin typeface="Times New Roman"/>
                <a:cs typeface="Times New Roman"/>
              </a:rPr>
              <a:t> </a:t>
            </a:r>
            <a:r>
              <a:rPr sz="2000" dirty="0">
                <a:latin typeface="Times New Roman"/>
                <a:cs typeface="Times New Roman"/>
              </a:rPr>
              <a:t>agent</a:t>
            </a:r>
            <a:r>
              <a:rPr sz="2000" spc="-25" dirty="0">
                <a:latin typeface="Times New Roman"/>
                <a:cs typeface="Times New Roman"/>
              </a:rPr>
              <a:t> </a:t>
            </a:r>
            <a:r>
              <a:rPr sz="2000" dirty="0">
                <a:latin typeface="Times New Roman"/>
                <a:cs typeface="Times New Roman"/>
              </a:rPr>
              <a:t>that</a:t>
            </a:r>
            <a:r>
              <a:rPr sz="2000" spc="-40" dirty="0">
                <a:latin typeface="Times New Roman"/>
                <a:cs typeface="Times New Roman"/>
              </a:rPr>
              <a:t> </a:t>
            </a:r>
            <a:r>
              <a:rPr sz="2000" dirty="0">
                <a:latin typeface="Times New Roman"/>
                <a:cs typeface="Times New Roman"/>
              </a:rPr>
              <a:t>uses</a:t>
            </a:r>
            <a:r>
              <a:rPr sz="2000" spc="-30" dirty="0">
                <a:latin typeface="Times New Roman"/>
                <a:cs typeface="Times New Roman"/>
              </a:rPr>
              <a:t> </a:t>
            </a:r>
            <a:r>
              <a:rPr sz="2000" dirty="0">
                <a:latin typeface="Times New Roman"/>
                <a:cs typeface="Times New Roman"/>
              </a:rPr>
              <a:t>such</a:t>
            </a:r>
            <a:r>
              <a:rPr sz="2000" spc="-20" dirty="0">
                <a:latin typeface="Times New Roman"/>
                <a:cs typeface="Times New Roman"/>
              </a:rPr>
              <a:t> </a:t>
            </a:r>
            <a:r>
              <a:rPr sz="2000" dirty="0">
                <a:latin typeface="Times New Roman"/>
                <a:cs typeface="Times New Roman"/>
              </a:rPr>
              <a:t>a</a:t>
            </a:r>
            <a:r>
              <a:rPr sz="2000" spc="-25" dirty="0">
                <a:latin typeface="Times New Roman"/>
                <a:cs typeface="Times New Roman"/>
              </a:rPr>
              <a:t> </a:t>
            </a:r>
            <a:r>
              <a:rPr sz="2000" dirty="0">
                <a:latin typeface="Times New Roman"/>
                <a:cs typeface="Times New Roman"/>
              </a:rPr>
              <a:t>model</a:t>
            </a:r>
            <a:r>
              <a:rPr sz="2000" spc="-30" dirty="0">
                <a:latin typeface="Times New Roman"/>
                <a:cs typeface="Times New Roman"/>
              </a:rPr>
              <a:t> </a:t>
            </a:r>
            <a:r>
              <a:rPr sz="2000" spc="-25" dirty="0">
                <a:latin typeface="Times New Roman"/>
                <a:cs typeface="Times New Roman"/>
              </a:rPr>
              <a:t>is </a:t>
            </a:r>
            <a:r>
              <a:rPr sz="2000" dirty="0">
                <a:latin typeface="Times New Roman"/>
                <a:cs typeface="Times New Roman"/>
              </a:rPr>
              <a:t>called</a:t>
            </a:r>
            <a:r>
              <a:rPr sz="2000" spc="-35" dirty="0">
                <a:latin typeface="Times New Roman"/>
                <a:cs typeface="Times New Roman"/>
              </a:rPr>
              <a:t> </a:t>
            </a:r>
            <a:r>
              <a:rPr sz="2000" dirty="0">
                <a:latin typeface="Times New Roman"/>
                <a:cs typeface="Times New Roman"/>
              </a:rPr>
              <a:t>a</a:t>
            </a:r>
            <a:r>
              <a:rPr sz="2000" spc="-15" dirty="0">
                <a:latin typeface="Times New Roman"/>
                <a:cs typeface="Times New Roman"/>
              </a:rPr>
              <a:t> </a:t>
            </a:r>
            <a:r>
              <a:rPr sz="2000" b="1" spc="-10" dirty="0">
                <a:latin typeface="Times New Roman"/>
                <a:cs typeface="Times New Roman"/>
              </a:rPr>
              <a:t>model-</a:t>
            </a:r>
            <a:r>
              <a:rPr sz="2000" b="1" dirty="0">
                <a:latin typeface="Times New Roman"/>
                <a:cs typeface="Times New Roman"/>
              </a:rPr>
              <a:t>based</a:t>
            </a:r>
            <a:r>
              <a:rPr sz="2000" b="1" spc="-15" dirty="0">
                <a:latin typeface="Times New Roman"/>
                <a:cs typeface="Times New Roman"/>
              </a:rPr>
              <a:t> </a:t>
            </a:r>
            <a:r>
              <a:rPr sz="2000" b="1" spc="-10" dirty="0">
                <a:latin typeface="Times New Roman"/>
                <a:cs typeface="Times New Roman"/>
              </a:rPr>
              <a:t>agent</a:t>
            </a:r>
            <a:r>
              <a:rPr sz="2000" spc="-10" dirty="0">
                <a:latin typeface="Times New Roman"/>
                <a:cs typeface="Times New Roman"/>
              </a:rPr>
              <a:t>.</a:t>
            </a:r>
            <a:endParaRPr sz="2000" dirty="0">
              <a:latin typeface="Times New Roman"/>
              <a:cs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02953" y="1029280"/>
            <a:ext cx="8092440" cy="3445763"/>
          </a:xfrm>
          <a:prstGeom prst="rect">
            <a:avLst/>
          </a:prstGeom>
        </p:spPr>
      </p:pic>
      <p:sp>
        <p:nvSpPr>
          <p:cNvPr id="3" name="object 3"/>
          <p:cNvSpPr txBox="1"/>
          <p:nvPr/>
        </p:nvSpPr>
        <p:spPr>
          <a:xfrm>
            <a:off x="1791769" y="4950810"/>
            <a:ext cx="7882891" cy="289823"/>
          </a:xfrm>
          <a:prstGeom prst="rect">
            <a:avLst/>
          </a:prstGeom>
        </p:spPr>
        <p:txBody>
          <a:bodyPr vert="horz" wrap="square" lIns="0" tIns="12700" rIns="0" bIns="0" rtlCol="0">
            <a:spAutoFit/>
          </a:bodyPr>
          <a:lstStyle/>
          <a:p>
            <a:pPr marL="12700">
              <a:lnSpc>
                <a:spcPct val="100000"/>
              </a:lnSpc>
              <a:spcBef>
                <a:spcPts val="100"/>
              </a:spcBef>
            </a:pPr>
            <a:r>
              <a:rPr sz="1800" spc="-50" dirty="0">
                <a:latin typeface="Times New Roman"/>
                <a:cs typeface="Times New Roman"/>
              </a:rPr>
              <a:t>UPDATE-</a:t>
            </a:r>
            <a:r>
              <a:rPr sz="1800" spc="-65" dirty="0">
                <a:latin typeface="Times New Roman"/>
                <a:cs typeface="Times New Roman"/>
              </a:rPr>
              <a:t>STATE,</a:t>
            </a:r>
            <a:r>
              <a:rPr sz="1800" spc="-25" dirty="0">
                <a:latin typeface="Times New Roman"/>
                <a:cs typeface="Times New Roman"/>
              </a:rPr>
              <a:t> </a:t>
            </a:r>
            <a:r>
              <a:rPr sz="1800" dirty="0">
                <a:latin typeface="Times New Roman"/>
                <a:cs typeface="Times New Roman"/>
              </a:rPr>
              <a:t>which</a:t>
            </a:r>
            <a:r>
              <a:rPr sz="1800" spc="-20" dirty="0">
                <a:latin typeface="Times New Roman"/>
                <a:cs typeface="Times New Roman"/>
              </a:rPr>
              <a:t> </a:t>
            </a:r>
            <a:r>
              <a:rPr sz="1800" dirty="0">
                <a:latin typeface="Times New Roman"/>
                <a:cs typeface="Times New Roman"/>
              </a:rPr>
              <a:t>is</a:t>
            </a:r>
            <a:r>
              <a:rPr sz="1800" spc="-30" dirty="0">
                <a:latin typeface="Times New Roman"/>
                <a:cs typeface="Times New Roman"/>
              </a:rPr>
              <a:t> </a:t>
            </a:r>
            <a:r>
              <a:rPr sz="1800" dirty="0">
                <a:latin typeface="Times New Roman"/>
                <a:cs typeface="Times New Roman"/>
              </a:rPr>
              <a:t>responsible</a:t>
            </a:r>
            <a:r>
              <a:rPr sz="1800" spc="-25" dirty="0">
                <a:latin typeface="Times New Roman"/>
                <a:cs typeface="Times New Roman"/>
              </a:rPr>
              <a:t> </a:t>
            </a:r>
            <a:r>
              <a:rPr sz="1800" dirty="0">
                <a:latin typeface="Times New Roman"/>
                <a:cs typeface="Times New Roman"/>
              </a:rPr>
              <a:t>for</a:t>
            </a:r>
            <a:r>
              <a:rPr sz="1800" spc="-25" dirty="0">
                <a:latin typeface="Times New Roman"/>
                <a:cs typeface="Times New Roman"/>
              </a:rPr>
              <a:t> </a:t>
            </a:r>
            <a:r>
              <a:rPr sz="1800" dirty="0">
                <a:latin typeface="Times New Roman"/>
                <a:cs typeface="Times New Roman"/>
              </a:rPr>
              <a:t>creating</a:t>
            </a:r>
            <a:r>
              <a:rPr sz="1800" spc="-40" dirty="0">
                <a:latin typeface="Times New Roman"/>
                <a:cs typeface="Times New Roman"/>
              </a:rPr>
              <a:t> </a:t>
            </a:r>
            <a:r>
              <a:rPr sz="1800" dirty="0">
                <a:latin typeface="Times New Roman"/>
                <a:cs typeface="Times New Roman"/>
              </a:rPr>
              <a:t>the</a:t>
            </a:r>
            <a:r>
              <a:rPr sz="1800" spc="-30" dirty="0">
                <a:latin typeface="Times New Roman"/>
                <a:cs typeface="Times New Roman"/>
              </a:rPr>
              <a:t> </a:t>
            </a:r>
            <a:r>
              <a:rPr sz="1800" dirty="0">
                <a:latin typeface="Times New Roman"/>
                <a:cs typeface="Times New Roman"/>
              </a:rPr>
              <a:t>new</a:t>
            </a:r>
            <a:r>
              <a:rPr sz="1800" spc="-30" dirty="0">
                <a:latin typeface="Times New Roman"/>
                <a:cs typeface="Times New Roman"/>
              </a:rPr>
              <a:t> </a:t>
            </a:r>
            <a:r>
              <a:rPr sz="1800" dirty="0">
                <a:latin typeface="Times New Roman"/>
                <a:cs typeface="Times New Roman"/>
              </a:rPr>
              <a:t>internal</a:t>
            </a:r>
            <a:r>
              <a:rPr sz="1800" spc="-40" dirty="0">
                <a:latin typeface="Times New Roman"/>
                <a:cs typeface="Times New Roman"/>
              </a:rPr>
              <a:t> </a:t>
            </a:r>
            <a:r>
              <a:rPr sz="1800" dirty="0">
                <a:latin typeface="Times New Roman"/>
                <a:cs typeface="Times New Roman"/>
              </a:rPr>
              <a:t>state</a:t>
            </a:r>
            <a:r>
              <a:rPr sz="1800" spc="-25" dirty="0">
                <a:latin typeface="Times New Roman"/>
                <a:cs typeface="Times New Roman"/>
              </a:rPr>
              <a:t> </a:t>
            </a:r>
            <a:r>
              <a:rPr sz="1800" spc="-10" dirty="0">
                <a:latin typeface="Times New Roman"/>
                <a:cs typeface="Times New Roman"/>
              </a:rPr>
              <a:t>description.</a:t>
            </a:r>
            <a:endParaRPr sz="1800" dirty="0">
              <a:latin typeface="Times New Roman"/>
              <a:cs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E921A-139E-43FA-F055-DC67AEA35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35953-951F-6E44-1680-884596C4ECA0}"/>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Types of AI Agents</a:t>
            </a:r>
          </a:p>
        </p:txBody>
      </p:sp>
      <p:sp>
        <p:nvSpPr>
          <p:cNvPr id="4" name="Content Placeholder 3">
            <a:extLst>
              <a:ext uri="{FF2B5EF4-FFF2-40B4-BE49-F238E27FC236}">
                <a16:creationId xmlns:a16="http://schemas.microsoft.com/office/drawing/2014/main" id="{1D85BFD8-7653-4A6E-9C1E-6C6EB6905C1F}"/>
              </a:ext>
            </a:extLst>
          </p:cNvPr>
          <p:cNvSpPr>
            <a:spLocks noGrp="1"/>
          </p:cNvSpPr>
          <p:nvPr>
            <p:ph idx="1"/>
          </p:nvPr>
        </p:nvSpPr>
        <p:spPr>
          <a:xfrm>
            <a:off x="280219" y="827215"/>
            <a:ext cx="11073581" cy="5603082"/>
          </a:xfrm>
        </p:spPr>
        <p:txBody>
          <a:bodyPr>
            <a:normAutofit/>
          </a:bodyPr>
          <a:lstStyle/>
          <a:p>
            <a:pPr marL="0" indent="0" algn="just" fontAlgn="base">
              <a:buNone/>
            </a:pPr>
            <a:r>
              <a:rPr lang="en-IN" b="1" dirty="0">
                <a:solidFill>
                  <a:srgbClr val="FF0066"/>
                </a:solidFill>
                <a:latin typeface="Cambria" panose="02040503050406030204" pitchFamily="18" charset="0"/>
                <a:ea typeface="Cambria" panose="02040503050406030204" pitchFamily="18" charset="0"/>
              </a:rPr>
              <a:t>3. Goal-Based Agents</a:t>
            </a:r>
          </a:p>
          <a:p>
            <a:pPr marL="0" indent="0" algn="just" fontAlgn="base">
              <a:buNone/>
            </a:pPr>
            <a:r>
              <a:rPr lang="en-IN" sz="2400" b="1" dirty="0">
                <a:latin typeface="Cambria" panose="02040503050406030204" pitchFamily="18" charset="0"/>
                <a:ea typeface="Cambria" panose="02040503050406030204" pitchFamily="18" charset="0"/>
              </a:rPr>
              <a:t>Goal Based Agents </a:t>
            </a:r>
            <a:r>
              <a:rPr lang="en-US" sz="2400" b="1" dirty="0">
                <a:latin typeface="Cambria" panose="02040503050406030204" pitchFamily="18" charset="0"/>
                <a:ea typeface="Cambria" panose="02040503050406030204" pitchFamily="18" charset="0"/>
              </a:rPr>
              <a:t>select actions by considering future states relative to explicit goals. They are capable of planning sequences of actions to reach these goals rather than just reacting to the current state which enables more flexible and intelligent problem-solving. </a:t>
            </a:r>
          </a:p>
          <a:p>
            <a:pPr marL="0" indent="0" algn="just" fontAlgn="base">
              <a:buNone/>
            </a:pPr>
            <a:r>
              <a:rPr lang="en-US" sz="2400" b="1" u="sng" dirty="0">
                <a:latin typeface="Cambria" panose="02040503050406030204" pitchFamily="18" charset="0"/>
                <a:ea typeface="Cambria" panose="02040503050406030204" pitchFamily="18" charset="0"/>
              </a:rPr>
              <a:t>Example: </a:t>
            </a:r>
            <a:r>
              <a:rPr lang="en-US" sz="2400" b="1" dirty="0">
                <a:latin typeface="Cambria" panose="02040503050406030204" pitchFamily="18" charset="0"/>
                <a:ea typeface="Cambria" panose="02040503050406030204" pitchFamily="18" charset="0"/>
              </a:rPr>
              <a:t>Logistics routing agents that find optimal delivery routes based on factors like distance and time. </a:t>
            </a:r>
            <a:endParaRPr lang="en-US" b="1" dirty="0">
              <a:latin typeface="Cambria" panose="02040503050406030204" pitchFamily="18" charset="0"/>
              <a:ea typeface="Cambria" panose="02040503050406030204" pitchFamily="18" charset="0"/>
            </a:endParaRPr>
          </a:p>
          <a:p>
            <a:pPr marL="0" indent="0" algn="just">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377F8E95-51C8-03DA-7590-0BC81ADC8B00}"/>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8D78A435-9E83-C477-82A8-DBCE6F2B81B4}"/>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F74A2C41-A582-72FB-0A28-45BB85764867}"/>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4FCE9656-50DC-857B-8193-C8EE38108C9A}"/>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53</a:t>
            </a:r>
            <a:endParaRPr lang="en-IN"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79C7BF1E-442B-3B8B-279C-681FF16467C1}"/>
              </a:ext>
            </a:extLst>
          </p:cNvPr>
          <p:cNvPicPr>
            <a:picLocks noChangeAspect="1"/>
          </p:cNvPicPr>
          <p:nvPr/>
        </p:nvPicPr>
        <p:blipFill>
          <a:blip r:embed="rId3"/>
          <a:stretch>
            <a:fillRect/>
          </a:stretch>
        </p:blipFill>
        <p:spPr>
          <a:xfrm>
            <a:off x="2209800" y="3539613"/>
            <a:ext cx="7620000" cy="2907474"/>
          </a:xfrm>
          <a:prstGeom prst="rect">
            <a:avLst/>
          </a:prstGeom>
          <a:ln>
            <a:solidFill>
              <a:schemeClr val="tx1"/>
            </a:solidFill>
          </a:ln>
        </p:spPr>
      </p:pic>
    </p:spTree>
    <p:extLst>
      <p:ext uri="{BB962C8B-B14F-4D97-AF65-F5344CB8AC3E}">
        <p14:creationId xmlns:p14="http://schemas.microsoft.com/office/powerpoint/2010/main" val="1917120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5844" y="-5384"/>
            <a:ext cx="9697085" cy="1674483"/>
          </a:xfrm>
          <a:prstGeom prst="rect">
            <a:avLst/>
          </a:prstGeom>
        </p:spPr>
        <p:txBody>
          <a:bodyPr vert="horz" wrap="square" lIns="0" tIns="926769" rIns="0" bIns="0" rtlCol="0">
            <a:spAutoFit/>
          </a:bodyPr>
          <a:lstStyle/>
          <a:p>
            <a:pPr marL="43180">
              <a:lnSpc>
                <a:spcPct val="100000"/>
              </a:lnSpc>
              <a:spcBef>
                <a:spcPts val="100"/>
              </a:spcBef>
            </a:pPr>
            <a:r>
              <a:rPr spc="-75" dirty="0"/>
              <a:t>Goal-</a:t>
            </a:r>
            <a:r>
              <a:rPr spc="-30" dirty="0"/>
              <a:t>based</a:t>
            </a:r>
            <a:r>
              <a:rPr spc="-210" dirty="0"/>
              <a:t> </a:t>
            </a:r>
            <a:r>
              <a:rPr spc="-25" dirty="0"/>
              <a:t>agents</a:t>
            </a:r>
          </a:p>
        </p:txBody>
      </p:sp>
      <p:sp>
        <p:nvSpPr>
          <p:cNvPr id="3" name="object 3"/>
          <p:cNvSpPr txBox="1"/>
          <p:nvPr/>
        </p:nvSpPr>
        <p:spPr>
          <a:xfrm>
            <a:off x="1276018" y="1445659"/>
            <a:ext cx="9436735" cy="4966103"/>
          </a:xfrm>
          <a:prstGeom prst="rect">
            <a:avLst/>
          </a:prstGeom>
        </p:spPr>
        <p:txBody>
          <a:bodyPr vert="horz" wrap="square" lIns="0" tIns="102235" rIns="0" bIns="0" rtlCol="0">
            <a:spAutoFit/>
          </a:bodyPr>
          <a:lstStyle/>
          <a:p>
            <a:pPr marL="12700">
              <a:lnSpc>
                <a:spcPct val="100000"/>
              </a:lnSpc>
              <a:spcBef>
                <a:spcPts val="805"/>
              </a:spcBef>
            </a:pPr>
            <a:r>
              <a:rPr sz="2400" dirty="0">
                <a:solidFill>
                  <a:srgbClr val="404040"/>
                </a:solidFill>
                <a:latin typeface="Calibri"/>
                <a:cs typeface="Calibri"/>
              </a:rPr>
              <a:t>Key</a:t>
            </a:r>
            <a:r>
              <a:rPr sz="2400" spc="-50" dirty="0">
                <a:solidFill>
                  <a:srgbClr val="404040"/>
                </a:solidFill>
                <a:latin typeface="Calibri"/>
                <a:cs typeface="Calibri"/>
              </a:rPr>
              <a:t> </a:t>
            </a:r>
            <a:r>
              <a:rPr sz="2400" spc="-10" dirty="0">
                <a:solidFill>
                  <a:srgbClr val="404040"/>
                </a:solidFill>
                <a:latin typeface="Calibri"/>
                <a:cs typeface="Calibri"/>
              </a:rPr>
              <a:t>difference</a:t>
            </a:r>
            <a:r>
              <a:rPr sz="2400" spc="-30" dirty="0">
                <a:solidFill>
                  <a:srgbClr val="404040"/>
                </a:solidFill>
                <a:latin typeface="Calibri"/>
                <a:cs typeface="Calibri"/>
              </a:rPr>
              <a:t> </a:t>
            </a:r>
            <a:r>
              <a:rPr sz="2400" dirty="0">
                <a:solidFill>
                  <a:srgbClr val="404040"/>
                </a:solidFill>
                <a:latin typeface="Calibri"/>
                <a:cs typeface="Calibri"/>
              </a:rPr>
              <a:t>wrt</a:t>
            </a:r>
            <a:r>
              <a:rPr sz="2400" spc="-55" dirty="0">
                <a:solidFill>
                  <a:srgbClr val="404040"/>
                </a:solidFill>
                <a:latin typeface="Calibri"/>
                <a:cs typeface="Calibri"/>
              </a:rPr>
              <a:t> </a:t>
            </a:r>
            <a:r>
              <a:rPr sz="2400" spc="-20" dirty="0">
                <a:solidFill>
                  <a:srgbClr val="404040"/>
                </a:solidFill>
                <a:latin typeface="Calibri"/>
                <a:cs typeface="Calibri"/>
              </a:rPr>
              <a:t>Model-</a:t>
            </a:r>
            <a:r>
              <a:rPr sz="2400" dirty="0">
                <a:solidFill>
                  <a:srgbClr val="404040"/>
                </a:solidFill>
                <a:latin typeface="Calibri"/>
                <a:cs typeface="Calibri"/>
              </a:rPr>
              <a:t>Based</a:t>
            </a:r>
            <a:r>
              <a:rPr sz="2400" spc="-20" dirty="0">
                <a:solidFill>
                  <a:srgbClr val="404040"/>
                </a:solidFill>
                <a:latin typeface="Calibri"/>
                <a:cs typeface="Calibri"/>
              </a:rPr>
              <a:t> </a:t>
            </a:r>
            <a:r>
              <a:rPr sz="2400" spc="-10" dirty="0">
                <a:solidFill>
                  <a:srgbClr val="404040"/>
                </a:solidFill>
                <a:latin typeface="Calibri"/>
                <a:cs typeface="Calibri"/>
              </a:rPr>
              <a:t>Agents:</a:t>
            </a:r>
            <a:endParaRPr sz="2400" dirty="0">
              <a:latin typeface="Calibri"/>
              <a:cs typeface="Calibri"/>
            </a:endParaRPr>
          </a:p>
          <a:p>
            <a:pPr marL="337185">
              <a:lnSpc>
                <a:spcPct val="100000"/>
              </a:lnSpc>
              <a:spcBef>
                <a:spcPts val="710"/>
              </a:spcBef>
            </a:pPr>
            <a:r>
              <a:rPr sz="2400" dirty="0">
                <a:solidFill>
                  <a:srgbClr val="404040"/>
                </a:solidFill>
                <a:latin typeface="Calibri"/>
                <a:cs typeface="Calibri"/>
              </a:rPr>
              <a:t>In</a:t>
            </a:r>
            <a:r>
              <a:rPr sz="2400" spc="-60" dirty="0">
                <a:solidFill>
                  <a:srgbClr val="404040"/>
                </a:solidFill>
                <a:latin typeface="Calibri"/>
                <a:cs typeface="Calibri"/>
              </a:rPr>
              <a:t> </a:t>
            </a:r>
            <a:r>
              <a:rPr sz="2400" dirty="0">
                <a:solidFill>
                  <a:srgbClr val="404040"/>
                </a:solidFill>
                <a:latin typeface="Calibri"/>
                <a:cs typeface="Calibri"/>
              </a:rPr>
              <a:t>addition</a:t>
            </a:r>
            <a:r>
              <a:rPr sz="2400" spc="-35" dirty="0">
                <a:solidFill>
                  <a:srgbClr val="404040"/>
                </a:solidFill>
                <a:latin typeface="Calibri"/>
                <a:cs typeface="Calibri"/>
              </a:rPr>
              <a:t> </a:t>
            </a:r>
            <a:r>
              <a:rPr sz="2400" dirty="0">
                <a:solidFill>
                  <a:srgbClr val="404040"/>
                </a:solidFill>
                <a:latin typeface="Calibri"/>
                <a:cs typeface="Calibri"/>
              </a:rPr>
              <a:t>to</a:t>
            </a:r>
            <a:r>
              <a:rPr sz="2400" spc="-60" dirty="0">
                <a:solidFill>
                  <a:srgbClr val="404040"/>
                </a:solidFill>
                <a:latin typeface="Calibri"/>
                <a:cs typeface="Calibri"/>
              </a:rPr>
              <a:t> </a:t>
            </a:r>
            <a:r>
              <a:rPr sz="2400" spc="-10" dirty="0">
                <a:solidFill>
                  <a:srgbClr val="404040"/>
                </a:solidFill>
                <a:latin typeface="Calibri"/>
                <a:cs typeface="Calibri"/>
              </a:rPr>
              <a:t>state</a:t>
            </a:r>
            <a:r>
              <a:rPr sz="2400" spc="-60" dirty="0">
                <a:solidFill>
                  <a:srgbClr val="404040"/>
                </a:solidFill>
                <a:latin typeface="Calibri"/>
                <a:cs typeface="Calibri"/>
              </a:rPr>
              <a:t> </a:t>
            </a:r>
            <a:r>
              <a:rPr sz="2400" spc="-10" dirty="0">
                <a:solidFill>
                  <a:srgbClr val="404040"/>
                </a:solidFill>
                <a:latin typeface="Calibri"/>
                <a:cs typeface="Calibri"/>
              </a:rPr>
              <a:t>information,</a:t>
            </a:r>
            <a:r>
              <a:rPr sz="2400" spc="-35" dirty="0">
                <a:solidFill>
                  <a:srgbClr val="404040"/>
                </a:solidFill>
                <a:latin typeface="Calibri"/>
                <a:cs typeface="Calibri"/>
              </a:rPr>
              <a:t> </a:t>
            </a:r>
            <a:r>
              <a:rPr sz="2400" dirty="0">
                <a:solidFill>
                  <a:srgbClr val="404040"/>
                </a:solidFill>
                <a:latin typeface="Calibri"/>
                <a:cs typeface="Calibri"/>
              </a:rPr>
              <a:t>have</a:t>
            </a:r>
            <a:r>
              <a:rPr sz="2400" spc="-30" dirty="0">
                <a:solidFill>
                  <a:srgbClr val="404040"/>
                </a:solidFill>
                <a:latin typeface="Calibri"/>
                <a:cs typeface="Calibri"/>
              </a:rPr>
              <a:t> </a:t>
            </a:r>
            <a:r>
              <a:rPr sz="2400" b="1" dirty="0">
                <a:solidFill>
                  <a:srgbClr val="FF0000"/>
                </a:solidFill>
                <a:latin typeface="Calibri"/>
                <a:cs typeface="Calibri"/>
              </a:rPr>
              <a:t>goal</a:t>
            </a:r>
            <a:r>
              <a:rPr sz="2400" b="1" spc="-60" dirty="0">
                <a:solidFill>
                  <a:srgbClr val="FF0000"/>
                </a:solidFill>
                <a:latin typeface="Calibri"/>
                <a:cs typeface="Calibri"/>
              </a:rPr>
              <a:t> </a:t>
            </a:r>
            <a:r>
              <a:rPr sz="2400" b="1" spc="-10" dirty="0">
                <a:solidFill>
                  <a:srgbClr val="FF0000"/>
                </a:solidFill>
                <a:latin typeface="Calibri"/>
                <a:cs typeface="Calibri"/>
              </a:rPr>
              <a:t>information</a:t>
            </a:r>
            <a:r>
              <a:rPr sz="2400" b="1" spc="-50" dirty="0">
                <a:solidFill>
                  <a:srgbClr val="FF0000"/>
                </a:solidFill>
                <a:latin typeface="Calibri"/>
                <a:cs typeface="Calibri"/>
              </a:rPr>
              <a:t> </a:t>
            </a:r>
            <a:r>
              <a:rPr sz="2400" spc="-20" dirty="0">
                <a:solidFill>
                  <a:srgbClr val="404040"/>
                </a:solidFill>
                <a:latin typeface="Calibri"/>
                <a:cs typeface="Calibri"/>
              </a:rPr>
              <a:t>that</a:t>
            </a:r>
            <a:endParaRPr sz="2400" dirty="0">
              <a:latin typeface="Calibri"/>
              <a:cs typeface="Calibri"/>
            </a:endParaRPr>
          </a:p>
          <a:p>
            <a:pPr marL="337185">
              <a:lnSpc>
                <a:spcPct val="100000"/>
              </a:lnSpc>
              <a:spcBef>
                <a:spcPts val="720"/>
              </a:spcBef>
            </a:pPr>
            <a:r>
              <a:rPr sz="2400" b="1" dirty="0">
                <a:solidFill>
                  <a:srgbClr val="FF0000"/>
                </a:solidFill>
                <a:latin typeface="Calibri"/>
                <a:cs typeface="Calibri"/>
              </a:rPr>
              <a:t>describes</a:t>
            </a:r>
            <a:r>
              <a:rPr sz="2400" b="1" spc="-50" dirty="0">
                <a:solidFill>
                  <a:srgbClr val="FF0000"/>
                </a:solidFill>
                <a:latin typeface="Calibri"/>
                <a:cs typeface="Calibri"/>
              </a:rPr>
              <a:t> </a:t>
            </a:r>
            <a:r>
              <a:rPr sz="2400" b="1" spc="-10" dirty="0">
                <a:solidFill>
                  <a:srgbClr val="FF0000"/>
                </a:solidFill>
                <a:latin typeface="Calibri"/>
                <a:cs typeface="Calibri"/>
              </a:rPr>
              <a:t>desirable</a:t>
            </a:r>
            <a:r>
              <a:rPr sz="2400" b="1" spc="-60" dirty="0">
                <a:solidFill>
                  <a:srgbClr val="FF0000"/>
                </a:solidFill>
                <a:latin typeface="Calibri"/>
                <a:cs typeface="Calibri"/>
              </a:rPr>
              <a:t> </a:t>
            </a:r>
            <a:r>
              <a:rPr sz="2400" b="1" dirty="0">
                <a:solidFill>
                  <a:srgbClr val="FF0000"/>
                </a:solidFill>
                <a:latin typeface="Calibri"/>
                <a:cs typeface="Calibri"/>
              </a:rPr>
              <a:t>situations</a:t>
            </a:r>
            <a:r>
              <a:rPr sz="2400" b="1" spc="-55" dirty="0">
                <a:solidFill>
                  <a:srgbClr val="FF0000"/>
                </a:solidFill>
                <a:latin typeface="Calibri"/>
                <a:cs typeface="Calibri"/>
              </a:rPr>
              <a:t> </a:t>
            </a:r>
            <a:r>
              <a:rPr sz="2400" b="1" dirty="0">
                <a:solidFill>
                  <a:srgbClr val="FF0000"/>
                </a:solidFill>
                <a:latin typeface="Calibri"/>
                <a:cs typeface="Calibri"/>
              </a:rPr>
              <a:t>to</a:t>
            </a:r>
            <a:r>
              <a:rPr sz="2400" b="1" spc="-65" dirty="0">
                <a:solidFill>
                  <a:srgbClr val="FF0000"/>
                </a:solidFill>
                <a:latin typeface="Calibri"/>
                <a:cs typeface="Calibri"/>
              </a:rPr>
              <a:t> </a:t>
            </a:r>
            <a:r>
              <a:rPr sz="2400" b="1" dirty="0">
                <a:solidFill>
                  <a:srgbClr val="FF0000"/>
                </a:solidFill>
                <a:latin typeface="Calibri"/>
                <a:cs typeface="Calibri"/>
              </a:rPr>
              <a:t>be</a:t>
            </a:r>
            <a:r>
              <a:rPr sz="2400" b="1" spc="-65" dirty="0">
                <a:solidFill>
                  <a:srgbClr val="FF0000"/>
                </a:solidFill>
                <a:latin typeface="Calibri"/>
                <a:cs typeface="Calibri"/>
              </a:rPr>
              <a:t> </a:t>
            </a:r>
            <a:r>
              <a:rPr sz="2400" b="1" spc="-10" dirty="0">
                <a:solidFill>
                  <a:srgbClr val="FF0000"/>
                </a:solidFill>
                <a:latin typeface="Calibri"/>
                <a:cs typeface="Calibri"/>
              </a:rPr>
              <a:t>achieved</a:t>
            </a:r>
            <a:r>
              <a:rPr sz="2400" spc="-10" dirty="0">
                <a:solidFill>
                  <a:srgbClr val="404040"/>
                </a:solidFill>
                <a:latin typeface="Calibri"/>
                <a:cs typeface="Calibri"/>
              </a:rPr>
              <a:t>.</a:t>
            </a:r>
            <a:endParaRPr sz="2400" dirty="0">
              <a:latin typeface="Calibri"/>
              <a:cs typeface="Calibri"/>
            </a:endParaRPr>
          </a:p>
          <a:p>
            <a:pPr>
              <a:lnSpc>
                <a:spcPct val="100000"/>
              </a:lnSpc>
              <a:spcBef>
                <a:spcPts val="1390"/>
              </a:spcBef>
            </a:pPr>
            <a:endParaRPr sz="2400" dirty="0">
              <a:latin typeface="Calibri"/>
              <a:cs typeface="Calibri"/>
            </a:endParaRPr>
          </a:p>
          <a:p>
            <a:pPr marL="12700">
              <a:lnSpc>
                <a:spcPts val="1939"/>
              </a:lnSpc>
            </a:pPr>
            <a:r>
              <a:rPr sz="2400" dirty="0">
                <a:solidFill>
                  <a:srgbClr val="FF0000"/>
                </a:solidFill>
                <a:latin typeface="Calibri"/>
                <a:cs typeface="Calibri"/>
              </a:rPr>
              <a:t>Search</a:t>
            </a:r>
            <a:r>
              <a:rPr sz="2400" spc="-65" dirty="0">
                <a:solidFill>
                  <a:srgbClr val="FF0000"/>
                </a:solidFill>
                <a:latin typeface="Calibri"/>
                <a:cs typeface="Calibri"/>
              </a:rPr>
              <a:t> </a:t>
            </a:r>
            <a:r>
              <a:rPr sz="2400" dirty="0">
                <a:solidFill>
                  <a:srgbClr val="404040"/>
                </a:solidFill>
                <a:latin typeface="Calibri"/>
                <a:cs typeface="Calibri"/>
              </a:rPr>
              <a:t>and</a:t>
            </a:r>
            <a:r>
              <a:rPr sz="2400" spc="-45" dirty="0">
                <a:solidFill>
                  <a:srgbClr val="404040"/>
                </a:solidFill>
                <a:latin typeface="Calibri"/>
                <a:cs typeface="Calibri"/>
              </a:rPr>
              <a:t> </a:t>
            </a:r>
            <a:r>
              <a:rPr sz="2400" dirty="0">
                <a:solidFill>
                  <a:srgbClr val="FF0000"/>
                </a:solidFill>
                <a:latin typeface="Calibri"/>
                <a:cs typeface="Calibri"/>
              </a:rPr>
              <a:t>planning</a:t>
            </a:r>
            <a:r>
              <a:rPr sz="2400" spc="-45" dirty="0">
                <a:solidFill>
                  <a:srgbClr val="FF0000"/>
                </a:solidFill>
                <a:latin typeface="Calibri"/>
                <a:cs typeface="Calibri"/>
              </a:rPr>
              <a:t> </a:t>
            </a:r>
            <a:r>
              <a:rPr sz="2400" dirty="0">
                <a:solidFill>
                  <a:srgbClr val="404040"/>
                </a:solidFill>
                <a:latin typeface="Calibri"/>
                <a:cs typeface="Calibri"/>
              </a:rPr>
              <a:t>are</a:t>
            </a:r>
            <a:r>
              <a:rPr sz="2400" spc="-55" dirty="0">
                <a:solidFill>
                  <a:srgbClr val="404040"/>
                </a:solidFill>
                <a:latin typeface="Calibri"/>
                <a:cs typeface="Calibri"/>
              </a:rPr>
              <a:t> </a:t>
            </a:r>
            <a:r>
              <a:rPr sz="2400" dirty="0">
                <a:solidFill>
                  <a:srgbClr val="404040"/>
                </a:solidFill>
                <a:latin typeface="Calibri"/>
                <a:cs typeface="Calibri"/>
              </a:rPr>
              <a:t>the</a:t>
            </a:r>
            <a:r>
              <a:rPr sz="2400" spc="-50" dirty="0">
                <a:solidFill>
                  <a:srgbClr val="404040"/>
                </a:solidFill>
                <a:latin typeface="Calibri"/>
                <a:cs typeface="Calibri"/>
              </a:rPr>
              <a:t> </a:t>
            </a:r>
            <a:r>
              <a:rPr sz="2400" dirty="0">
                <a:solidFill>
                  <a:srgbClr val="404040"/>
                </a:solidFill>
                <a:latin typeface="Calibri"/>
                <a:cs typeface="Calibri"/>
              </a:rPr>
              <a:t>subfields</a:t>
            </a:r>
            <a:r>
              <a:rPr sz="2400" spc="-60" dirty="0">
                <a:solidFill>
                  <a:srgbClr val="404040"/>
                </a:solidFill>
                <a:latin typeface="Calibri"/>
                <a:cs typeface="Calibri"/>
              </a:rPr>
              <a:t> </a:t>
            </a:r>
            <a:r>
              <a:rPr sz="2400" dirty="0">
                <a:solidFill>
                  <a:srgbClr val="404040"/>
                </a:solidFill>
                <a:latin typeface="Calibri"/>
                <a:cs typeface="Calibri"/>
              </a:rPr>
              <a:t>of</a:t>
            </a:r>
            <a:r>
              <a:rPr sz="2400" spc="-60" dirty="0">
                <a:solidFill>
                  <a:srgbClr val="404040"/>
                </a:solidFill>
                <a:latin typeface="Calibri"/>
                <a:cs typeface="Calibri"/>
              </a:rPr>
              <a:t> </a:t>
            </a:r>
            <a:r>
              <a:rPr sz="2400" dirty="0">
                <a:solidFill>
                  <a:srgbClr val="404040"/>
                </a:solidFill>
                <a:latin typeface="Calibri"/>
                <a:cs typeface="Calibri"/>
              </a:rPr>
              <a:t>AI</a:t>
            </a:r>
            <a:r>
              <a:rPr sz="2400" spc="-70" dirty="0">
                <a:solidFill>
                  <a:srgbClr val="404040"/>
                </a:solidFill>
                <a:latin typeface="Calibri"/>
                <a:cs typeface="Calibri"/>
              </a:rPr>
              <a:t> </a:t>
            </a:r>
            <a:r>
              <a:rPr sz="2400" dirty="0">
                <a:solidFill>
                  <a:srgbClr val="404040"/>
                </a:solidFill>
                <a:latin typeface="Calibri"/>
                <a:cs typeface="Calibri"/>
              </a:rPr>
              <a:t>devoted</a:t>
            </a:r>
            <a:r>
              <a:rPr sz="2400" spc="-35" dirty="0">
                <a:solidFill>
                  <a:srgbClr val="404040"/>
                </a:solidFill>
                <a:latin typeface="Calibri"/>
                <a:cs typeface="Calibri"/>
              </a:rPr>
              <a:t> </a:t>
            </a:r>
            <a:r>
              <a:rPr sz="2400" dirty="0">
                <a:solidFill>
                  <a:srgbClr val="404040"/>
                </a:solidFill>
                <a:latin typeface="Calibri"/>
                <a:cs typeface="Calibri"/>
              </a:rPr>
              <a:t>to</a:t>
            </a:r>
            <a:r>
              <a:rPr sz="2400" spc="-50" dirty="0">
                <a:solidFill>
                  <a:srgbClr val="404040"/>
                </a:solidFill>
                <a:latin typeface="Calibri"/>
                <a:cs typeface="Calibri"/>
              </a:rPr>
              <a:t> </a:t>
            </a:r>
            <a:r>
              <a:rPr sz="2400" dirty="0">
                <a:solidFill>
                  <a:srgbClr val="404040"/>
                </a:solidFill>
                <a:latin typeface="Calibri"/>
                <a:cs typeface="Calibri"/>
              </a:rPr>
              <a:t>finding</a:t>
            </a:r>
            <a:r>
              <a:rPr sz="2400" spc="-45" dirty="0">
                <a:solidFill>
                  <a:srgbClr val="404040"/>
                </a:solidFill>
                <a:latin typeface="Calibri"/>
                <a:cs typeface="Calibri"/>
              </a:rPr>
              <a:t> </a:t>
            </a:r>
            <a:r>
              <a:rPr sz="2400" dirty="0">
                <a:solidFill>
                  <a:srgbClr val="404040"/>
                </a:solidFill>
                <a:latin typeface="Calibri"/>
                <a:cs typeface="Calibri"/>
              </a:rPr>
              <a:t>action</a:t>
            </a:r>
            <a:r>
              <a:rPr sz="2400" spc="-65" dirty="0">
                <a:solidFill>
                  <a:srgbClr val="404040"/>
                </a:solidFill>
                <a:latin typeface="Calibri"/>
                <a:cs typeface="Calibri"/>
              </a:rPr>
              <a:t> </a:t>
            </a:r>
            <a:r>
              <a:rPr sz="2400" dirty="0">
                <a:solidFill>
                  <a:srgbClr val="404040"/>
                </a:solidFill>
                <a:latin typeface="Calibri"/>
                <a:cs typeface="Calibri"/>
              </a:rPr>
              <a:t>sequences</a:t>
            </a:r>
            <a:r>
              <a:rPr sz="2400" spc="-55" dirty="0">
                <a:solidFill>
                  <a:srgbClr val="404040"/>
                </a:solidFill>
                <a:latin typeface="Calibri"/>
                <a:cs typeface="Calibri"/>
              </a:rPr>
              <a:t> </a:t>
            </a:r>
            <a:r>
              <a:rPr sz="2400" dirty="0">
                <a:solidFill>
                  <a:srgbClr val="404040"/>
                </a:solidFill>
                <a:latin typeface="Calibri"/>
                <a:cs typeface="Calibri"/>
              </a:rPr>
              <a:t>that</a:t>
            </a:r>
            <a:r>
              <a:rPr sz="2400" spc="-70" dirty="0">
                <a:solidFill>
                  <a:srgbClr val="404040"/>
                </a:solidFill>
                <a:latin typeface="Calibri"/>
                <a:cs typeface="Calibri"/>
              </a:rPr>
              <a:t> </a:t>
            </a:r>
            <a:r>
              <a:rPr sz="2400" dirty="0">
                <a:solidFill>
                  <a:srgbClr val="404040"/>
                </a:solidFill>
                <a:latin typeface="Calibri"/>
                <a:cs typeface="Calibri"/>
              </a:rPr>
              <a:t>achieve</a:t>
            </a:r>
            <a:r>
              <a:rPr sz="2400" spc="-30" dirty="0">
                <a:solidFill>
                  <a:srgbClr val="404040"/>
                </a:solidFill>
                <a:latin typeface="Calibri"/>
                <a:cs typeface="Calibri"/>
              </a:rPr>
              <a:t> </a:t>
            </a:r>
            <a:r>
              <a:rPr sz="2400" spc="-25" dirty="0">
                <a:solidFill>
                  <a:srgbClr val="404040"/>
                </a:solidFill>
                <a:latin typeface="Calibri"/>
                <a:cs typeface="Calibri"/>
              </a:rPr>
              <a:t>the</a:t>
            </a:r>
            <a:endParaRPr sz="2400" dirty="0">
              <a:latin typeface="Calibri"/>
              <a:cs typeface="Calibri"/>
            </a:endParaRPr>
          </a:p>
          <a:p>
            <a:pPr marL="12700">
              <a:lnSpc>
                <a:spcPts val="1939"/>
              </a:lnSpc>
            </a:pPr>
            <a:r>
              <a:rPr sz="2400" spc="-10" dirty="0">
                <a:solidFill>
                  <a:srgbClr val="404040"/>
                </a:solidFill>
                <a:latin typeface="Calibri"/>
                <a:cs typeface="Calibri"/>
              </a:rPr>
              <a:t>agent’s</a:t>
            </a:r>
            <a:r>
              <a:rPr sz="2400" spc="-65" dirty="0">
                <a:solidFill>
                  <a:srgbClr val="404040"/>
                </a:solidFill>
                <a:latin typeface="Calibri"/>
                <a:cs typeface="Calibri"/>
              </a:rPr>
              <a:t> </a:t>
            </a:r>
            <a:r>
              <a:rPr sz="2400" spc="-20" dirty="0">
                <a:solidFill>
                  <a:srgbClr val="404040"/>
                </a:solidFill>
                <a:latin typeface="Calibri"/>
                <a:cs typeface="Calibri"/>
              </a:rPr>
              <a:t>goals</a:t>
            </a:r>
            <a:endParaRPr sz="2400" dirty="0">
              <a:latin typeface="Calibri"/>
              <a:cs typeface="Calibri"/>
            </a:endParaRPr>
          </a:p>
          <a:p>
            <a:pPr>
              <a:lnSpc>
                <a:spcPct val="100000"/>
              </a:lnSpc>
              <a:spcBef>
                <a:spcPts val="1405"/>
              </a:spcBef>
            </a:pPr>
            <a:endParaRPr sz="2400" dirty="0">
              <a:latin typeface="Calibri"/>
              <a:cs typeface="Calibri"/>
            </a:endParaRPr>
          </a:p>
          <a:p>
            <a:pPr marL="66040">
              <a:lnSpc>
                <a:spcPct val="100000"/>
              </a:lnSpc>
            </a:pPr>
            <a:r>
              <a:rPr sz="2400" dirty="0">
                <a:solidFill>
                  <a:srgbClr val="404040"/>
                </a:solidFill>
                <a:latin typeface="Calibri"/>
                <a:cs typeface="Calibri"/>
              </a:rPr>
              <a:t>Agents</a:t>
            </a:r>
            <a:r>
              <a:rPr sz="2400" spc="-55" dirty="0">
                <a:solidFill>
                  <a:srgbClr val="404040"/>
                </a:solidFill>
                <a:latin typeface="Calibri"/>
                <a:cs typeface="Calibri"/>
              </a:rPr>
              <a:t> </a:t>
            </a:r>
            <a:r>
              <a:rPr sz="2400" dirty="0">
                <a:solidFill>
                  <a:srgbClr val="404040"/>
                </a:solidFill>
                <a:latin typeface="Calibri"/>
                <a:cs typeface="Calibri"/>
              </a:rPr>
              <a:t>of</a:t>
            </a:r>
            <a:r>
              <a:rPr sz="2400" spc="-75" dirty="0">
                <a:solidFill>
                  <a:srgbClr val="404040"/>
                </a:solidFill>
                <a:latin typeface="Calibri"/>
                <a:cs typeface="Calibri"/>
              </a:rPr>
              <a:t> </a:t>
            </a:r>
            <a:r>
              <a:rPr sz="2400" dirty="0">
                <a:solidFill>
                  <a:srgbClr val="404040"/>
                </a:solidFill>
                <a:latin typeface="Calibri"/>
                <a:cs typeface="Calibri"/>
              </a:rPr>
              <a:t>this</a:t>
            </a:r>
            <a:r>
              <a:rPr sz="2400" spc="-65" dirty="0">
                <a:solidFill>
                  <a:srgbClr val="404040"/>
                </a:solidFill>
                <a:latin typeface="Calibri"/>
                <a:cs typeface="Calibri"/>
              </a:rPr>
              <a:t> </a:t>
            </a:r>
            <a:r>
              <a:rPr sz="2400" dirty="0">
                <a:solidFill>
                  <a:srgbClr val="404040"/>
                </a:solidFill>
                <a:latin typeface="Calibri"/>
                <a:cs typeface="Calibri"/>
              </a:rPr>
              <a:t>kind</a:t>
            </a:r>
            <a:r>
              <a:rPr sz="2400" spc="-55" dirty="0">
                <a:solidFill>
                  <a:srgbClr val="404040"/>
                </a:solidFill>
                <a:latin typeface="Calibri"/>
                <a:cs typeface="Calibri"/>
              </a:rPr>
              <a:t> </a:t>
            </a:r>
            <a:r>
              <a:rPr sz="2400" spc="-10" dirty="0">
                <a:solidFill>
                  <a:srgbClr val="404040"/>
                </a:solidFill>
                <a:latin typeface="Calibri"/>
                <a:cs typeface="Calibri"/>
              </a:rPr>
              <a:t>take</a:t>
            </a:r>
            <a:r>
              <a:rPr sz="2400" spc="-60" dirty="0">
                <a:solidFill>
                  <a:srgbClr val="404040"/>
                </a:solidFill>
                <a:latin typeface="Calibri"/>
                <a:cs typeface="Calibri"/>
              </a:rPr>
              <a:t> </a:t>
            </a:r>
            <a:r>
              <a:rPr sz="2400" dirty="0">
                <a:solidFill>
                  <a:srgbClr val="BC572C"/>
                </a:solidFill>
                <a:latin typeface="Calibri"/>
                <a:cs typeface="Calibri"/>
              </a:rPr>
              <a:t>future</a:t>
            </a:r>
            <a:r>
              <a:rPr sz="2400" spc="-50" dirty="0">
                <a:solidFill>
                  <a:srgbClr val="BC572C"/>
                </a:solidFill>
                <a:latin typeface="Calibri"/>
                <a:cs typeface="Calibri"/>
              </a:rPr>
              <a:t> </a:t>
            </a:r>
            <a:r>
              <a:rPr sz="2400" dirty="0">
                <a:solidFill>
                  <a:srgbClr val="404040"/>
                </a:solidFill>
                <a:latin typeface="Calibri"/>
                <a:cs typeface="Calibri"/>
              </a:rPr>
              <a:t>events</a:t>
            </a:r>
            <a:r>
              <a:rPr sz="2400" spc="-65" dirty="0">
                <a:solidFill>
                  <a:srgbClr val="404040"/>
                </a:solidFill>
                <a:latin typeface="Calibri"/>
                <a:cs typeface="Calibri"/>
              </a:rPr>
              <a:t> </a:t>
            </a:r>
            <a:r>
              <a:rPr sz="2400" dirty="0">
                <a:solidFill>
                  <a:srgbClr val="404040"/>
                </a:solidFill>
                <a:latin typeface="Calibri"/>
                <a:cs typeface="Calibri"/>
              </a:rPr>
              <a:t>into</a:t>
            </a:r>
            <a:r>
              <a:rPr sz="2400" spc="-60" dirty="0">
                <a:solidFill>
                  <a:srgbClr val="404040"/>
                </a:solidFill>
                <a:latin typeface="Calibri"/>
                <a:cs typeface="Calibri"/>
              </a:rPr>
              <a:t> </a:t>
            </a:r>
            <a:r>
              <a:rPr sz="2400" spc="-10" dirty="0">
                <a:solidFill>
                  <a:srgbClr val="404040"/>
                </a:solidFill>
                <a:latin typeface="Calibri"/>
                <a:cs typeface="Calibri"/>
              </a:rPr>
              <a:t>consideration.</a:t>
            </a:r>
            <a:endParaRPr sz="2400" dirty="0">
              <a:latin typeface="Calibri"/>
              <a:cs typeface="Calibri"/>
            </a:endParaRPr>
          </a:p>
          <a:p>
            <a:pPr marL="12700">
              <a:lnSpc>
                <a:spcPct val="100000"/>
              </a:lnSpc>
              <a:spcBef>
                <a:spcPts val="710"/>
              </a:spcBef>
            </a:pPr>
            <a:r>
              <a:rPr sz="2400" b="1" dirty="0">
                <a:solidFill>
                  <a:srgbClr val="BC572C"/>
                </a:solidFill>
                <a:latin typeface="Calibri"/>
                <a:cs typeface="Calibri"/>
              </a:rPr>
              <a:t>What</a:t>
            </a:r>
            <a:r>
              <a:rPr sz="2400" b="1" spc="-60" dirty="0">
                <a:solidFill>
                  <a:srgbClr val="BC572C"/>
                </a:solidFill>
                <a:latin typeface="Calibri"/>
                <a:cs typeface="Calibri"/>
              </a:rPr>
              <a:t> </a:t>
            </a:r>
            <a:r>
              <a:rPr sz="2400" b="1" i="1" dirty="0">
                <a:solidFill>
                  <a:srgbClr val="BC572C"/>
                </a:solidFill>
                <a:latin typeface="Calibri"/>
                <a:cs typeface="Calibri"/>
              </a:rPr>
              <a:t>sequence</a:t>
            </a:r>
            <a:r>
              <a:rPr sz="2400" b="1" i="1" spc="-30" dirty="0">
                <a:solidFill>
                  <a:srgbClr val="BC572C"/>
                </a:solidFill>
                <a:latin typeface="Calibri"/>
                <a:cs typeface="Calibri"/>
              </a:rPr>
              <a:t> </a:t>
            </a:r>
            <a:r>
              <a:rPr sz="2400" b="1" dirty="0">
                <a:solidFill>
                  <a:srgbClr val="BC572C"/>
                </a:solidFill>
                <a:latin typeface="Calibri"/>
                <a:cs typeface="Calibri"/>
              </a:rPr>
              <a:t>of</a:t>
            </a:r>
            <a:r>
              <a:rPr sz="2400" b="1" spc="-65" dirty="0">
                <a:solidFill>
                  <a:srgbClr val="BC572C"/>
                </a:solidFill>
                <a:latin typeface="Calibri"/>
                <a:cs typeface="Calibri"/>
              </a:rPr>
              <a:t> </a:t>
            </a:r>
            <a:r>
              <a:rPr sz="2400" b="1" dirty="0">
                <a:solidFill>
                  <a:srgbClr val="BC572C"/>
                </a:solidFill>
                <a:latin typeface="Calibri"/>
                <a:cs typeface="Calibri"/>
              </a:rPr>
              <a:t>actions</a:t>
            </a:r>
            <a:r>
              <a:rPr sz="2400" b="1" spc="-50" dirty="0">
                <a:solidFill>
                  <a:srgbClr val="BC572C"/>
                </a:solidFill>
                <a:latin typeface="Calibri"/>
                <a:cs typeface="Calibri"/>
              </a:rPr>
              <a:t> </a:t>
            </a:r>
            <a:r>
              <a:rPr sz="2400" b="1" dirty="0">
                <a:solidFill>
                  <a:srgbClr val="BC572C"/>
                </a:solidFill>
                <a:latin typeface="Calibri"/>
                <a:cs typeface="Calibri"/>
              </a:rPr>
              <a:t>can</a:t>
            </a:r>
            <a:r>
              <a:rPr sz="2400" b="1" spc="-45" dirty="0">
                <a:solidFill>
                  <a:srgbClr val="BC572C"/>
                </a:solidFill>
                <a:latin typeface="Calibri"/>
                <a:cs typeface="Calibri"/>
              </a:rPr>
              <a:t> </a:t>
            </a:r>
            <a:r>
              <a:rPr sz="2400" b="1" dirty="0">
                <a:solidFill>
                  <a:srgbClr val="BC572C"/>
                </a:solidFill>
                <a:latin typeface="Calibri"/>
                <a:cs typeface="Calibri"/>
              </a:rPr>
              <a:t>I</a:t>
            </a:r>
            <a:r>
              <a:rPr sz="2400" b="1" spc="-65" dirty="0">
                <a:solidFill>
                  <a:srgbClr val="BC572C"/>
                </a:solidFill>
                <a:latin typeface="Calibri"/>
                <a:cs typeface="Calibri"/>
              </a:rPr>
              <a:t> </a:t>
            </a:r>
            <a:r>
              <a:rPr sz="2400" b="1" spc="-10" dirty="0">
                <a:solidFill>
                  <a:srgbClr val="BC572C"/>
                </a:solidFill>
                <a:latin typeface="Calibri"/>
                <a:cs typeface="Calibri"/>
              </a:rPr>
              <a:t>take</a:t>
            </a:r>
            <a:r>
              <a:rPr sz="2400" b="1" spc="-55" dirty="0">
                <a:solidFill>
                  <a:srgbClr val="BC572C"/>
                </a:solidFill>
                <a:latin typeface="Calibri"/>
                <a:cs typeface="Calibri"/>
              </a:rPr>
              <a:t> </a:t>
            </a:r>
            <a:r>
              <a:rPr sz="2400" b="1" dirty="0">
                <a:solidFill>
                  <a:srgbClr val="BC572C"/>
                </a:solidFill>
                <a:latin typeface="Calibri"/>
                <a:cs typeface="Calibri"/>
              </a:rPr>
              <a:t>to</a:t>
            </a:r>
            <a:r>
              <a:rPr sz="2400" b="1" spc="-50" dirty="0">
                <a:solidFill>
                  <a:srgbClr val="BC572C"/>
                </a:solidFill>
                <a:latin typeface="Calibri"/>
                <a:cs typeface="Calibri"/>
              </a:rPr>
              <a:t> </a:t>
            </a:r>
            <a:r>
              <a:rPr sz="2400" b="1" dirty="0">
                <a:solidFill>
                  <a:srgbClr val="BC572C"/>
                </a:solidFill>
                <a:latin typeface="Calibri"/>
                <a:cs typeface="Calibri"/>
              </a:rPr>
              <a:t>achieve</a:t>
            </a:r>
            <a:r>
              <a:rPr sz="2400" b="1" spc="-60" dirty="0">
                <a:solidFill>
                  <a:srgbClr val="BC572C"/>
                </a:solidFill>
                <a:latin typeface="Calibri"/>
                <a:cs typeface="Calibri"/>
              </a:rPr>
              <a:t> </a:t>
            </a:r>
            <a:r>
              <a:rPr sz="2400" b="1" dirty="0">
                <a:solidFill>
                  <a:srgbClr val="BC572C"/>
                </a:solidFill>
                <a:latin typeface="Calibri"/>
                <a:cs typeface="Calibri"/>
              </a:rPr>
              <a:t>certain</a:t>
            </a:r>
            <a:r>
              <a:rPr sz="2400" b="1" spc="-45" dirty="0">
                <a:solidFill>
                  <a:srgbClr val="BC572C"/>
                </a:solidFill>
                <a:latin typeface="Calibri"/>
                <a:cs typeface="Calibri"/>
              </a:rPr>
              <a:t> </a:t>
            </a:r>
            <a:r>
              <a:rPr sz="2400" b="1" spc="-10" dirty="0">
                <a:solidFill>
                  <a:srgbClr val="BC572C"/>
                </a:solidFill>
                <a:latin typeface="Calibri"/>
                <a:cs typeface="Calibri"/>
              </a:rPr>
              <a:t>goals?</a:t>
            </a:r>
            <a:endParaRPr sz="2400" dirty="0">
              <a:latin typeface="Calibri"/>
              <a:cs typeface="Calibri"/>
            </a:endParaRPr>
          </a:p>
          <a:p>
            <a:pPr>
              <a:lnSpc>
                <a:spcPct val="100000"/>
              </a:lnSpc>
              <a:spcBef>
                <a:spcPts val="1395"/>
              </a:spcBef>
            </a:pPr>
            <a:endParaRPr sz="2400" dirty="0">
              <a:latin typeface="Calibri"/>
              <a:cs typeface="Calibri"/>
            </a:endParaRPr>
          </a:p>
          <a:p>
            <a:pPr marL="12700">
              <a:lnSpc>
                <a:spcPct val="100000"/>
              </a:lnSpc>
              <a:spcBef>
                <a:spcPts val="5"/>
              </a:spcBef>
            </a:pPr>
            <a:r>
              <a:rPr sz="2400" dirty="0">
                <a:solidFill>
                  <a:srgbClr val="404040"/>
                </a:solidFill>
                <a:latin typeface="Calibri"/>
                <a:cs typeface="Calibri"/>
              </a:rPr>
              <a:t>Choose</a:t>
            </a:r>
            <a:r>
              <a:rPr sz="2400" spc="-50" dirty="0">
                <a:solidFill>
                  <a:srgbClr val="404040"/>
                </a:solidFill>
                <a:latin typeface="Calibri"/>
                <a:cs typeface="Calibri"/>
              </a:rPr>
              <a:t> </a:t>
            </a:r>
            <a:r>
              <a:rPr sz="2400" dirty="0">
                <a:solidFill>
                  <a:srgbClr val="404040"/>
                </a:solidFill>
                <a:latin typeface="Calibri"/>
                <a:cs typeface="Calibri"/>
              </a:rPr>
              <a:t>actions</a:t>
            </a:r>
            <a:r>
              <a:rPr sz="2400" spc="-50" dirty="0">
                <a:solidFill>
                  <a:srgbClr val="404040"/>
                </a:solidFill>
                <a:latin typeface="Calibri"/>
                <a:cs typeface="Calibri"/>
              </a:rPr>
              <a:t> </a:t>
            </a:r>
            <a:r>
              <a:rPr sz="2400" dirty="0">
                <a:solidFill>
                  <a:srgbClr val="404040"/>
                </a:solidFill>
                <a:latin typeface="Calibri"/>
                <a:cs typeface="Calibri"/>
              </a:rPr>
              <a:t>so</a:t>
            </a:r>
            <a:r>
              <a:rPr sz="2400" spc="-55" dirty="0">
                <a:solidFill>
                  <a:srgbClr val="404040"/>
                </a:solidFill>
                <a:latin typeface="Calibri"/>
                <a:cs typeface="Calibri"/>
              </a:rPr>
              <a:t> </a:t>
            </a:r>
            <a:r>
              <a:rPr sz="2400" dirty="0">
                <a:solidFill>
                  <a:srgbClr val="404040"/>
                </a:solidFill>
                <a:latin typeface="Calibri"/>
                <a:cs typeface="Calibri"/>
              </a:rPr>
              <a:t>as</a:t>
            </a:r>
            <a:r>
              <a:rPr sz="2400" spc="-55" dirty="0">
                <a:solidFill>
                  <a:srgbClr val="404040"/>
                </a:solidFill>
                <a:latin typeface="Calibri"/>
                <a:cs typeface="Calibri"/>
              </a:rPr>
              <a:t> </a:t>
            </a:r>
            <a:r>
              <a:rPr sz="2400" dirty="0">
                <a:solidFill>
                  <a:srgbClr val="404040"/>
                </a:solidFill>
                <a:latin typeface="Calibri"/>
                <a:cs typeface="Calibri"/>
              </a:rPr>
              <a:t>to</a:t>
            </a:r>
            <a:r>
              <a:rPr sz="2400" spc="-45" dirty="0">
                <a:solidFill>
                  <a:srgbClr val="404040"/>
                </a:solidFill>
                <a:latin typeface="Calibri"/>
                <a:cs typeface="Calibri"/>
              </a:rPr>
              <a:t> </a:t>
            </a:r>
            <a:r>
              <a:rPr sz="2400" spc="-10" dirty="0">
                <a:solidFill>
                  <a:srgbClr val="404040"/>
                </a:solidFill>
                <a:latin typeface="Calibri"/>
                <a:cs typeface="Calibri"/>
              </a:rPr>
              <a:t>(eventually)</a:t>
            </a:r>
            <a:r>
              <a:rPr sz="2400" spc="-25" dirty="0">
                <a:solidFill>
                  <a:srgbClr val="404040"/>
                </a:solidFill>
                <a:latin typeface="Calibri"/>
                <a:cs typeface="Calibri"/>
              </a:rPr>
              <a:t> </a:t>
            </a:r>
            <a:r>
              <a:rPr sz="2400" dirty="0">
                <a:solidFill>
                  <a:srgbClr val="404040"/>
                </a:solidFill>
                <a:latin typeface="Calibri"/>
                <a:cs typeface="Calibri"/>
              </a:rPr>
              <a:t>achieve</a:t>
            </a:r>
            <a:r>
              <a:rPr sz="2400" spc="-20" dirty="0">
                <a:solidFill>
                  <a:srgbClr val="404040"/>
                </a:solidFill>
                <a:latin typeface="Calibri"/>
                <a:cs typeface="Calibri"/>
              </a:rPr>
              <a:t> </a:t>
            </a:r>
            <a:r>
              <a:rPr sz="2400" dirty="0">
                <a:solidFill>
                  <a:srgbClr val="404040"/>
                </a:solidFill>
                <a:latin typeface="Calibri"/>
                <a:cs typeface="Calibri"/>
              </a:rPr>
              <a:t>a</a:t>
            </a:r>
            <a:r>
              <a:rPr sz="2400" spc="-50" dirty="0">
                <a:solidFill>
                  <a:srgbClr val="404040"/>
                </a:solidFill>
                <a:latin typeface="Calibri"/>
                <a:cs typeface="Calibri"/>
              </a:rPr>
              <a:t> </a:t>
            </a:r>
            <a:r>
              <a:rPr sz="2400" dirty="0">
                <a:solidFill>
                  <a:srgbClr val="404040"/>
                </a:solidFill>
                <a:latin typeface="Calibri"/>
                <a:cs typeface="Calibri"/>
              </a:rPr>
              <a:t>(given</a:t>
            </a:r>
            <a:r>
              <a:rPr sz="2400" spc="-15" dirty="0">
                <a:solidFill>
                  <a:srgbClr val="404040"/>
                </a:solidFill>
                <a:latin typeface="Calibri"/>
                <a:cs typeface="Calibri"/>
              </a:rPr>
              <a:t> </a:t>
            </a:r>
            <a:r>
              <a:rPr sz="2400" dirty="0">
                <a:solidFill>
                  <a:srgbClr val="404040"/>
                </a:solidFill>
                <a:latin typeface="Calibri"/>
                <a:cs typeface="Calibri"/>
              </a:rPr>
              <a:t>or</a:t>
            </a:r>
            <a:r>
              <a:rPr sz="2400" spc="-50" dirty="0">
                <a:solidFill>
                  <a:srgbClr val="404040"/>
                </a:solidFill>
                <a:latin typeface="Calibri"/>
                <a:cs typeface="Calibri"/>
              </a:rPr>
              <a:t> </a:t>
            </a:r>
            <a:r>
              <a:rPr sz="2400" spc="-10" dirty="0">
                <a:solidFill>
                  <a:srgbClr val="404040"/>
                </a:solidFill>
                <a:latin typeface="Calibri"/>
                <a:cs typeface="Calibri"/>
              </a:rPr>
              <a:t>computed)</a:t>
            </a:r>
            <a:r>
              <a:rPr sz="2400" spc="-50" dirty="0">
                <a:solidFill>
                  <a:srgbClr val="404040"/>
                </a:solidFill>
                <a:latin typeface="Calibri"/>
                <a:cs typeface="Calibri"/>
              </a:rPr>
              <a:t> </a:t>
            </a:r>
            <a:r>
              <a:rPr sz="2400" spc="-10" dirty="0">
                <a:solidFill>
                  <a:srgbClr val="404040"/>
                </a:solidFill>
                <a:latin typeface="Calibri"/>
                <a:cs typeface="Calibri"/>
              </a:rPr>
              <a:t>goal.</a:t>
            </a:r>
            <a:endParaRPr sz="2400" dirty="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62911" y="286511"/>
            <a:ext cx="8537448" cy="595274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AAA87-FF26-9ECC-0840-C4FABA792A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56F05-51E9-1646-B1DA-5C7932B2AC21}"/>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Types of Agents in AI</a:t>
            </a:r>
          </a:p>
        </p:txBody>
      </p:sp>
      <p:sp>
        <p:nvSpPr>
          <p:cNvPr id="4" name="Content Placeholder 3">
            <a:extLst>
              <a:ext uri="{FF2B5EF4-FFF2-40B4-BE49-F238E27FC236}">
                <a16:creationId xmlns:a16="http://schemas.microsoft.com/office/drawing/2014/main" id="{76ACB96B-7C39-718C-9F05-6103D17D9B25}"/>
              </a:ext>
            </a:extLst>
          </p:cNvPr>
          <p:cNvSpPr>
            <a:spLocks noGrp="1"/>
          </p:cNvSpPr>
          <p:nvPr>
            <p:ph idx="1"/>
          </p:nvPr>
        </p:nvSpPr>
        <p:spPr>
          <a:xfrm>
            <a:off x="280219" y="827215"/>
            <a:ext cx="11073581" cy="5603082"/>
          </a:xfrm>
        </p:spPr>
        <p:txBody>
          <a:bodyPr>
            <a:normAutofit/>
          </a:bodyPr>
          <a:lstStyle/>
          <a:p>
            <a:pPr marL="0" indent="0" algn="just" fontAlgn="base">
              <a:buNone/>
            </a:pPr>
            <a:r>
              <a:rPr lang="en-IN" b="1" dirty="0">
                <a:solidFill>
                  <a:srgbClr val="00B050"/>
                </a:solidFill>
                <a:latin typeface="Cambria" panose="02040503050406030204" pitchFamily="18" charset="0"/>
                <a:ea typeface="Cambria" panose="02040503050406030204" pitchFamily="18" charset="0"/>
              </a:rPr>
              <a:t>4. Utility-Based Agents</a:t>
            </a:r>
          </a:p>
          <a:p>
            <a:pPr marL="0" indent="0" algn="just" fontAlgn="base">
              <a:buNone/>
            </a:pPr>
            <a:r>
              <a:rPr lang="en-IN" sz="2400" b="1" dirty="0">
                <a:latin typeface="Cambria" panose="02040503050406030204" pitchFamily="18" charset="0"/>
                <a:ea typeface="Cambria" panose="02040503050406030204" pitchFamily="18" charset="0"/>
              </a:rPr>
              <a:t>Utility Based Agents </a:t>
            </a:r>
            <a:r>
              <a:rPr lang="en-US" sz="2400" b="1" dirty="0">
                <a:latin typeface="Cambria" panose="02040503050406030204" pitchFamily="18" charset="0"/>
                <a:ea typeface="Cambria" panose="02040503050406030204" pitchFamily="18" charset="0"/>
              </a:rPr>
              <a:t>extends goal-based reasoning by considering not only whether a goal is met but also how valuable or desirable a particular outcome is. </a:t>
            </a:r>
          </a:p>
          <a:p>
            <a:pPr marL="0" indent="0" algn="just" fontAlgn="base">
              <a:buNone/>
            </a:pPr>
            <a:r>
              <a:rPr lang="en-US" sz="2400" u="sng" dirty="0">
                <a:latin typeface="Cambria" panose="02040503050406030204" pitchFamily="18" charset="0"/>
                <a:ea typeface="Cambria" panose="02040503050406030204" pitchFamily="18" charset="0"/>
              </a:rPr>
              <a:t>They use a utility function to quantify preferences and make trade-offs between competing objectives</a:t>
            </a:r>
            <a:r>
              <a:rPr lang="en-US" sz="2400" dirty="0">
                <a:latin typeface="Cambria" panose="02040503050406030204" pitchFamily="18" charset="0"/>
                <a:ea typeface="Cambria" panose="02040503050406030204" pitchFamily="18" charset="0"/>
              </a:rPr>
              <a:t>, enabling nuanced decision-making in uncertain or resource-limited situations.</a:t>
            </a:r>
          </a:p>
          <a:p>
            <a:pPr marL="0" indent="0" algn="just" fontAlgn="base">
              <a:buNone/>
            </a:pPr>
            <a:r>
              <a:rPr lang="en-US" sz="2400" b="1" u="sng" dirty="0">
                <a:latin typeface="Cambria" panose="02040503050406030204" pitchFamily="18" charset="0"/>
                <a:ea typeface="Cambria" panose="02040503050406030204" pitchFamily="18" charset="0"/>
              </a:rPr>
              <a:t>Example: </a:t>
            </a:r>
          </a:p>
          <a:p>
            <a:pPr marL="0" indent="0" algn="just" fontAlgn="base">
              <a:buNone/>
            </a:pPr>
            <a:r>
              <a:rPr lang="en-US" sz="2400" b="1" dirty="0">
                <a:latin typeface="Cambria" panose="02040503050406030204" pitchFamily="18" charset="0"/>
                <a:ea typeface="Cambria" panose="02040503050406030204" pitchFamily="18" charset="0"/>
              </a:rPr>
              <a:t>Financial portfolio management agents that evaluate investments based on factors like risk, return and diversification operate by choosing options that provide the most value.</a:t>
            </a:r>
            <a:endParaRPr lang="en-US" b="1"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F2E3AE55-2F1D-127A-9951-7F545F94A2B0}"/>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7D1D6576-2E8B-EB69-B34F-2B485A71AB38}"/>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10EEF771-05D8-6100-98B4-7EA7FADE1754}"/>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AE162A5D-1F41-85BF-2A7F-8143BF9D446E}"/>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54</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327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43797" y="31652"/>
            <a:ext cx="7772400" cy="705730"/>
          </a:xfrm>
        </p:spPr>
        <p:txBody>
          <a:bodyPr/>
          <a:lstStyle/>
          <a:p>
            <a:pPr eaLnBrk="1" hangingPunct="1"/>
            <a:r>
              <a:rPr lang="en-US" dirty="0"/>
              <a:t>Agents and environments</a:t>
            </a:r>
          </a:p>
        </p:txBody>
      </p:sp>
      <p:sp>
        <p:nvSpPr>
          <p:cNvPr id="5123" name="Rectangle 3"/>
          <p:cNvSpPr>
            <a:spLocks noGrp="1" noChangeArrowheads="1"/>
          </p:cNvSpPr>
          <p:nvPr>
            <p:ph type="body" idx="1"/>
          </p:nvPr>
        </p:nvSpPr>
        <p:spPr>
          <a:xfrm>
            <a:off x="2243797" y="4038600"/>
            <a:ext cx="7772400" cy="2057400"/>
          </a:xfrm>
        </p:spPr>
        <p:txBody>
          <a:bodyPr/>
          <a:lstStyle/>
          <a:p>
            <a:pPr eaLnBrk="1" hangingPunct="1">
              <a:lnSpc>
                <a:spcPct val="90000"/>
              </a:lnSpc>
            </a:pPr>
            <a:r>
              <a:rPr lang="en-US" sz="2600" dirty="0"/>
              <a:t>Agent:  perceives </a:t>
            </a:r>
            <a:r>
              <a:rPr lang="en-US" sz="2600" i="1" dirty="0"/>
              <a:t>environment</a:t>
            </a:r>
            <a:r>
              <a:rPr lang="en-US" sz="2600" dirty="0"/>
              <a:t>, using </a:t>
            </a:r>
            <a:r>
              <a:rPr lang="en-US" sz="2600" i="1" dirty="0"/>
              <a:t>sensors</a:t>
            </a:r>
            <a:r>
              <a:rPr lang="en-US" sz="2600" dirty="0"/>
              <a:t>, acting on environment with </a:t>
            </a:r>
            <a:r>
              <a:rPr lang="en-US" sz="2600" i="1" dirty="0"/>
              <a:t>actuators</a:t>
            </a:r>
            <a:endParaRPr lang="en-US" sz="2600" dirty="0"/>
          </a:p>
          <a:p>
            <a:pPr eaLnBrk="1" hangingPunct="1">
              <a:lnSpc>
                <a:spcPct val="90000"/>
              </a:lnSpc>
            </a:pPr>
            <a:r>
              <a:rPr lang="en-US" sz="2600" dirty="0"/>
              <a:t>Agent examples:  robots, </a:t>
            </a:r>
            <a:r>
              <a:rPr lang="en-US" sz="2600" dirty="0" err="1"/>
              <a:t>softbots</a:t>
            </a:r>
            <a:r>
              <a:rPr lang="en-US" sz="2600" dirty="0"/>
              <a:t>, thermostats…</a:t>
            </a:r>
          </a:p>
          <a:p>
            <a:pPr eaLnBrk="1" hangingPunct="1">
              <a:lnSpc>
                <a:spcPct val="90000"/>
              </a:lnSpc>
            </a:pPr>
            <a:r>
              <a:rPr lang="en-US" sz="2600" dirty="0"/>
              <a:t>Percept:  agent’s perceptual inputs at any given instant</a:t>
            </a:r>
          </a:p>
          <a:p>
            <a:pPr eaLnBrk="1" hangingPunct="1">
              <a:lnSpc>
                <a:spcPct val="90000"/>
              </a:lnSpc>
            </a:pPr>
            <a:r>
              <a:rPr lang="en-US" sz="2600" dirty="0"/>
              <a:t>Historically, AI has </a:t>
            </a:r>
            <a:r>
              <a:rPr lang="en-US" sz="2600" dirty="0" err="1"/>
              <a:t>focussed</a:t>
            </a:r>
            <a:r>
              <a:rPr lang="en-US" sz="2600" dirty="0"/>
              <a:t> on isolated components of agents--now, looking at whole thing</a:t>
            </a:r>
          </a:p>
        </p:txBody>
      </p:sp>
      <p:pic>
        <p:nvPicPr>
          <p:cNvPr id="2" name="Picture 1"/>
          <p:cNvPicPr>
            <a:picLocks noChangeAspect="1"/>
          </p:cNvPicPr>
          <p:nvPr/>
        </p:nvPicPr>
        <p:blipFill>
          <a:blip r:embed="rId3"/>
          <a:stretch>
            <a:fillRect/>
          </a:stretch>
        </p:blipFill>
        <p:spPr>
          <a:xfrm>
            <a:off x="3352801" y="990600"/>
            <a:ext cx="5247119" cy="316202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8E8F4-AFE6-79DE-7B4A-F2E1CF403C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2256B3-0EB5-C197-5C82-0EA874820505}"/>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Types of Agents in AI</a:t>
            </a:r>
          </a:p>
        </p:txBody>
      </p:sp>
      <p:sp>
        <p:nvSpPr>
          <p:cNvPr id="4" name="Content Placeholder 3">
            <a:extLst>
              <a:ext uri="{FF2B5EF4-FFF2-40B4-BE49-F238E27FC236}">
                <a16:creationId xmlns:a16="http://schemas.microsoft.com/office/drawing/2014/main" id="{BADEC99A-FA08-D2C4-D571-C90A5298B487}"/>
              </a:ext>
            </a:extLst>
          </p:cNvPr>
          <p:cNvSpPr>
            <a:spLocks noGrp="1"/>
          </p:cNvSpPr>
          <p:nvPr>
            <p:ph idx="1"/>
          </p:nvPr>
        </p:nvSpPr>
        <p:spPr>
          <a:xfrm>
            <a:off x="280219" y="827215"/>
            <a:ext cx="11073581" cy="5603082"/>
          </a:xfrm>
        </p:spPr>
        <p:txBody>
          <a:bodyPr>
            <a:normAutofit/>
          </a:bodyPr>
          <a:lstStyle/>
          <a:p>
            <a:pPr marL="0" indent="0" algn="just" fontAlgn="base">
              <a:buNone/>
            </a:pPr>
            <a:r>
              <a:rPr lang="en-IN" b="1" dirty="0">
                <a:solidFill>
                  <a:srgbClr val="00B050"/>
                </a:solidFill>
                <a:latin typeface="Cambria" panose="02040503050406030204" pitchFamily="18" charset="0"/>
                <a:ea typeface="Cambria" panose="02040503050406030204" pitchFamily="18" charset="0"/>
              </a:rPr>
              <a:t>4. Utility-Based Agents</a:t>
            </a:r>
          </a:p>
          <a:p>
            <a:pPr marL="0" indent="0" algn="just" fontAlgn="base">
              <a:buNone/>
            </a:pPr>
            <a:endParaRPr lang="en-IN" b="1"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EFFC9D4E-782D-D5C6-F5C0-7EAAAC1B8FBE}"/>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4AA5D84E-DD2A-0F40-7DAA-4FDA363692C6}"/>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1D3D84CA-9381-E6DD-3A15-438985A567FB}"/>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3F6AD9E2-A9B8-C6F8-2188-787E3E4E879F}"/>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55</a:t>
            </a:r>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E5540F77-1072-5F79-763A-8795CDE9B336}"/>
              </a:ext>
            </a:extLst>
          </p:cNvPr>
          <p:cNvPicPr>
            <a:picLocks noChangeAspect="1"/>
          </p:cNvPicPr>
          <p:nvPr/>
        </p:nvPicPr>
        <p:blipFill>
          <a:blip r:embed="rId3"/>
          <a:stretch>
            <a:fillRect/>
          </a:stretch>
        </p:blipFill>
        <p:spPr>
          <a:xfrm>
            <a:off x="1096297" y="1838633"/>
            <a:ext cx="9699522" cy="3810000"/>
          </a:xfrm>
          <a:prstGeom prst="rect">
            <a:avLst/>
          </a:prstGeom>
          <a:ln>
            <a:solidFill>
              <a:schemeClr val="tx1"/>
            </a:solidFill>
          </a:ln>
        </p:spPr>
      </p:pic>
    </p:spTree>
    <p:extLst>
      <p:ext uri="{BB962C8B-B14F-4D97-AF65-F5344CB8AC3E}">
        <p14:creationId xmlns:p14="http://schemas.microsoft.com/office/powerpoint/2010/main" val="34259427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4582" y="260502"/>
            <a:ext cx="4769485" cy="751488"/>
          </a:xfrm>
          <a:prstGeom prst="rect">
            <a:avLst/>
          </a:prstGeom>
        </p:spPr>
        <p:txBody>
          <a:bodyPr vert="horz" wrap="square" lIns="0" tIns="12700" rIns="0" bIns="0" rtlCol="0">
            <a:spAutoFit/>
          </a:bodyPr>
          <a:lstStyle/>
          <a:p>
            <a:pPr marL="12700">
              <a:lnSpc>
                <a:spcPct val="100000"/>
              </a:lnSpc>
              <a:spcBef>
                <a:spcPts val="100"/>
              </a:spcBef>
            </a:pPr>
            <a:r>
              <a:rPr spc="-70" dirty="0"/>
              <a:t>Utility-</a:t>
            </a:r>
            <a:r>
              <a:rPr spc="-30" dirty="0"/>
              <a:t>based</a:t>
            </a:r>
            <a:r>
              <a:rPr spc="-170" dirty="0"/>
              <a:t> </a:t>
            </a:r>
            <a:r>
              <a:rPr spc="-25" dirty="0"/>
              <a:t>agents</a:t>
            </a:r>
          </a:p>
        </p:txBody>
      </p:sp>
      <p:sp>
        <p:nvSpPr>
          <p:cNvPr id="3" name="object 3"/>
          <p:cNvSpPr txBox="1">
            <a:spLocks noGrp="1"/>
          </p:cNvSpPr>
          <p:nvPr>
            <p:ph idx="1"/>
          </p:nvPr>
        </p:nvSpPr>
        <p:spPr>
          <a:xfrm>
            <a:off x="1084582" y="1163903"/>
            <a:ext cx="10698446" cy="5323251"/>
          </a:xfrm>
          <a:prstGeom prst="rect">
            <a:avLst/>
          </a:prstGeom>
        </p:spPr>
        <p:txBody>
          <a:bodyPr vert="horz" wrap="square" lIns="0" tIns="180466" rIns="0" bIns="0" rtlCol="0">
            <a:spAutoFit/>
          </a:bodyPr>
          <a:lstStyle/>
          <a:p>
            <a:pPr marL="104139" marR="1183640">
              <a:lnSpc>
                <a:spcPts val="2590"/>
              </a:lnSpc>
              <a:spcBef>
                <a:spcPts val="425"/>
              </a:spcBef>
            </a:pPr>
            <a:r>
              <a:rPr dirty="0"/>
              <a:t>Goals</a:t>
            </a:r>
            <a:r>
              <a:rPr spc="-55" dirty="0"/>
              <a:t> </a:t>
            </a:r>
            <a:r>
              <a:rPr dirty="0"/>
              <a:t>alone</a:t>
            </a:r>
            <a:r>
              <a:rPr spc="-50" dirty="0"/>
              <a:t> </a:t>
            </a:r>
            <a:r>
              <a:rPr dirty="0"/>
              <a:t>are</a:t>
            </a:r>
            <a:r>
              <a:rPr spc="-50" dirty="0"/>
              <a:t> </a:t>
            </a:r>
            <a:r>
              <a:rPr dirty="0"/>
              <a:t>not</a:t>
            </a:r>
            <a:r>
              <a:rPr spc="-65" dirty="0"/>
              <a:t> </a:t>
            </a:r>
            <a:r>
              <a:rPr dirty="0"/>
              <a:t>enough</a:t>
            </a:r>
            <a:r>
              <a:rPr spc="-50" dirty="0"/>
              <a:t> </a:t>
            </a:r>
            <a:r>
              <a:rPr dirty="0"/>
              <a:t>to</a:t>
            </a:r>
            <a:r>
              <a:rPr spc="-75" dirty="0"/>
              <a:t> </a:t>
            </a:r>
            <a:r>
              <a:rPr spc="-10" dirty="0"/>
              <a:t>generate</a:t>
            </a:r>
            <a:r>
              <a:rPr spc="-45" dirty="0"/>
              <a:t> </a:t>
            </a:r>
            <a:r>
              <a:rPr spc="-10" dirty="0"/>
              <a:t>high-</a:t>
            </a:r>
            <a:r>
              <a:rPr dirty="0"/>
              <a:t>quality</a:t>
            </a:r>
            <a:r>
              <a:rPr spc="-60" dirty="0"/>
              <a:t> </a:t>
            </a:r>
            <a:r>
              <a:rPr dirty="0"/>
              <a:t>behavior</a:t>
            </a:r>
            <a:r>
              <a:rPr spc="-50" dirty="0"/>
              <a:t> </a:t>
            </a:r>
            <a:r>
              <a:rPr dirty="0"/>
              <a:t>in</a:t>
            </a:r>
            <a:r>
              <a:rPr spc="-55" dirty="0"/>
              <a:t> </a:t>
            </a:r>
            <a:r>
              <a:rPr spc="-20" dirty="0"/>
              <a:t>most </a:t>
            </a:r>
            <a:r>
              <a:rPr spc="-10" dirty="0"/>
              <a:t>environments</a:t>
            </a:r>
          </a:p>
          <a:p>
            <a:pPr marL="104139">
              <a:lnSpc>
                <a:spcPts val="2735"/>
              </a:lnSpc>
              <a:spcBef>
                <a:spcPts val="1085"/>
              </a:spcBef>
            </a:pPr>
            <a:r>
              <a:rPr dirty="0"/>
              <a:t>Goals</a:t>
            </a:r>
            <a:r>
              <a:rPr spc="-60" dirty="0"/>
              <a:t> </a:t>
            </a:r>
            <a:r>
              <a:rPr dirty="0"/>
              <a:t>just</a:t>
            </a:r>
            <a:r>
              <a:rPr spc="-70" dirty="0"/>
              <a:t> </a:t>
            </a:r>
            <a:r>
              <a:rPr dirty="0"/>
              <a:t>provide</a:t>
            </a:r>
            <a:r>
              <a:rPr spc="-50" dirty="0"/>
              <a:t> </a:t>
            </a:r>
            <a:r>
              <a:rPr dirty="0"/>
              <a:t>a</a:t>
            </a:r>
            <a:r>
              <a:rPr spc="-60" dirty="0"/>
              <a:t> </a:t>
            </a:r>
            <a:r>
              <a:rPr dirty="0"/>
              <a:t>crude</a:t>
            </a:r>
            <a:r>
              <a:rPr spc="-65" dirty="0"/>
              <a:t> </a:t>
            </a:r>
            <a:r>
              <a:rPr dirty="0"/>
              <a:t>binary</a:t>
            </a:r>
            <a:r>
              <a:rPr spc="-60" dirty="0"/>
              <a:t> </a:t>
            </a:r>
            <a:r>
              <a:rPr dirty="0"/>
              <a:t>distinction</a:t>
            </a:r>
            <a:r>
              <a:rPr spc="-75" dirty="0"/>
              <a:t> </a:t>
            </a:r>
            <a:r>
              <a:rPr dirty="0"/>
              <a:t>between</a:t>
            </a:r>
            <a:r>
              <a:rPr spc="-60" dirty="0"/>
              <a:t> </a:t>
            </a:r>
            <a:r>
              <a:rPr dirty="0"/>
              <a:t>“happy”</a:t>
            </a:r>
            <a:r>
              <a:rPr spc="-75" dirty="0"/>
              <a:t> </a:t>
            </a:r>
            <a:r>
              <a:rPr dirty="0"/>
              <a:t>and</a:t>
            </a:r>
            <a:r>
              <a:rPr spc="-60" dirty="0"/>
              <a:t> </a:t>
            </a:r>
            <a:r>
              <a:rPr spc="-10" dirty="0"/>
              <a:t>“unhappy”</a:t>
            </a:r>
          </a:p>
          <a:p>
            <a:pPr marL="104139">
              <a:lnSpc>
                <a:spcPts val="2735"/>
              </a:lnSpc>
            </a:pPr>
            <a:r>
              <a:rPr spc="-10" dirty="0"/>
              <a:t>states</a:t>
            </a:r>
          </a:p>
          <a:p>
            <a:pPr marL="104139">
              <a:lnSpc>
                <a:spcPts val="2735"/>
              </a:lnSpc>
              <a:spcBef>
                <a:spcPts val="1115"/>
              </a:spcBef>
            </a:pPr>
            <a:r>
              <a:rPr dirty="0"/>
              <a:t>Because</a:t>
            </a:r>
            <a:r>
              <a:rPr spc="-70" dirty="0"/>
              <a:t> </a:t>
            </a:r>
            <a:r>
              <a:rPr dirty="0"/>
              <a:t>“happy”</a:t>
            </a:r>
            <a:r>
              <a:rPr spc="-70" dirty="0"/>
              <a:t> </a:t>
            </a:r>
            <a:r>
              <a:rPr dirty="0"/>
              <a:t>does</a:t>
            </a:r>
            <a:r>
              <a:rPr spc="-60" dirty="0"/>
              <a:t> </a:t>
            </a:r>
            <a:r>
              <a:rPr dirty="0"/>
              <a:t>not</a:t>
            </a:r>
            <a:r>
              <a:rPr spc="-65" dirty="0"/>
              <a:t> </a:t>
            </a:r>
            <a:r>
              <a:rPr dirty="0"/>
              <a:t>sound</a:t>
            </a:r>
            <a:r>
              <a:rPr spc="-55" dirty="0"/>
              <a:t> </a:t>
            </a:r>
            <a:r>
              <a:rPr dirty="0"/>
              <a:t>very</a:t>
            </a:r>
            <a:r>
              <a:rPr spc="-65" dirty="0"/>
              <a:t> </a:t>
            </a:r>
            <a:r>
              <a:rPr dirty="0"/>
              <a:t>scientific,</a:t>
            </a:r>
            <a:r>
              <a:rPr spc="-65" dirty="0"/>
              <a:t> </a:t>
            </a:r>
            <a:r>
              <a:rPr dirty="0"/>
              <a:t>economists</a:t>
            </a:r>
            <a:r>
              <a:rPr spc="-75" dirty="0"/>
              <a:t> </a:t>
            </a:r>
            <a:r>
              <a:rPr dirty="0"/>
              <a:t>and</a:t>
            </a:r>
            <a:r>
              <a:rPr spc="-65" dirty="0"/>
              <a:t> </a:t>
            </a:r>
            <a:r>
              <a:rPr spc="-10" dirty="0"/>
              <a:t>computer</a:t>
            </a:r>
          </a:p>
          <a:p>
            <a:pPr marL="104139">
              <a:lnSpc>
                <a:spcPts val="2735"/>
              </a:lnSpc>
            </a:pPr>
            <a:r>
              <a:rPr spc="-10" dirty="0"/>
              <a:t>scientists</a:t>
            </a:r>
            <a:r>
              <a:rPr spc="-60" dirty="0"/>
              <a:t> </a:t>
            </a:r>
            <a:r>
              <a:rPr dirty="0"/>
              <a:t>use</a:t>
            </a:r>
            <a:r>
              <a:rPr spc="-45" dirty="0"/>
              <a:t> </a:t>
            </a:r>
            <a:r>
              <a:rPr dirty="0"/>
              <a:t>the</a:t>
            </a:r>
            <a:r>
              <a:rPr spc="-50" dirty="0"/>
              <a:t> </a:t>
            </a:r>
            <a:r>
              <a:rPr dirty="0"/>
              <a:t>term</a:t>
            </a:r>
            <a:r>
              <a:rPr spc="-45" dirty="0"/>
              <a:t> </a:t>
            </a:r>
            <a:r>
              <a:rPr b="1" dirty="0">
                <a:latin typeface="Calibri"/>
                <a:cs typeface="Calibri"/>
              </a:rPr>
              <a:t>utility</a:t>
            </a:r>
            <a:r>
              <a:rPr b="1" spc="-35" dirty="0">
                <a:latin typeface="Calibri"/>
                <a:cs typeface="Calibri"/>
              </a:rPr>
              <a:t> </a:t>
            </a:r>
            <a:r>
              <a:rPr spc="-10" dirty="0"/>
              <a:t>instead</a:t>
            </a:r>
          </a:p>
          <a:p>
            <a:pPr marL="104139" marR="5080">
              <a:lnSpc>
                <a:spcPts val="2590"/>
              </a:lnSpc>
              <a:spcBef>
                <a:spcPts val="1435"/>
              </a:spcBef>
            </a:pPr>
            <a:r>
              <a:rPr dirty="0"/>
              <a:t>An</a:t>
            </a:r>
            <a:r>
              <a:rPr spc="-55" dirty="0"/>
              <a:t> </a:t>
            </a:r>
            <a:r>
              <a:rPr spc="-10" dirty="0"/>
              <a:t>agent’s</a:t>
            </a:r>
            <a:r>
              <a:rPr spc="-60" dirty="0"/>
              <a:t> </a:t>
            </a:r>
            <a:r>
              <a:rPr b="1" dirty="0">
                <a:latin typeface="Calibri"/>
                <a:cs typeface="Calibri"/>
              </a:rPr>
              <a:t>utility</a:t>
            </a:r>
            <a:r>
              <a:rPr b="1" spc="-35" dirty="0">
                <a:latin typeface="Calibri"/>
                <a:cs typeface="Calibri"/>
              </a:rPr>
              <a:t> </a:t>
            </a:r>
            <a:r>
              <a:rPr b="1" dirty="0">
                <a:latin typeface="Calibri"/>
                <a:cs typeface="Calibri"/>
              </a:rPr>
              <a:t>function</a:t>
            </a:r>
            <a:r>
              <a:rPr b="1" spc="-55" dirty="0">
                <a:latin typeface="Calibri"/>
                <a:cs typeface="Calibri"/>
              </a:rPr>
              <a:t> </a:t>
            </a:r>
            <a:r>
              <a:rPr dirty="0"/>
              <a:t>is</a:t>
            </a:r>
            <a:r>
              <a:rPr spc="-50" dirty="0"/>
              <a:t> </a:t>
            </a:r>
            <a:r>
              <a:rPr dirty="0"/>
              <a:t>essentially</a:t>
            </a:r>
            <a:r>
              <a:rPr spc="-60" dirty="0"/>
              <a:t> </a:t>
            </a:r>
            <a:r>
              <a:rPr dirty="0"/>
              <a:t>an</a:t>
            </a:r>
            <a:r>
              <a:rPr spc="-55" dirty="0"/>
              <a:t> </a:t>
            </a:r>
            <a:r>
              <a:rPr spc="-10" dirty="0"/>
              <a:t>internalization</a:t>
            </a:r>
            <a:r>
              <a:rPr spc="-80" dirty="0"/>
              <a:t> </a:t>
            </a:r>
            <a:r>
              <a:rPr dirty="0"/>
              <a:t>of</a:t>
            </a:r>
            <a:r>
              <a:rPr spc="-50" dirty="0"/>
              <a:t> </a:t>
            </a:r>
            <a:r>
              <a:rPr dirty="0"/>
              <a:t>the</a:t>
            </a:r>
            <a:r>
              <a:rPr spc="-60" dirty="0"/>
              <a:t> </a:t>
            </a:r>
            <a:r>
              <a:rPr spc="-10" dirty="0"/>
              <a:t>performance </a:t>
            </a:r>
            <a:r>
              <a:rPr dirty="0"/>
              <a:t>measure.</a:t>
            </a:r>
            <a:r>
              <a:rPr spc="-80" dirty="0"/>
              <a:t> </a:t>
            </a:r>
            <a:r>
              <a:rPr dirty="0"/>
              <a:t>If</a:t>
            </a:r>
            <a:r>
              <a:rPr spc="-65" dirty="0"/>
              <a:t> </a:t>
            </a:r>
            <a:r>
              <a:rPr dirty="0"/>
              <a:t>the</a:t>
            </a:r>
            <a:r>
              <a:rPr spc="-70" dirty="0"/>
              <a:t> </a:t>
            </a:r>
            <a:r>
              <a:rPr dirty="0"/>
              <a:t>internal</a:t>
            </a:r>
            <a:r>
              <a:rPr spc="-60" dirty="0"/>
              <a:t> </a:t>
            </a:r>
            <a:r>
              <a:rPr dirty="0"/>
              <a:t>utility</a:t>
            </a:r>
            <a:r>
              <a:rPr spc="-80" dirty="0"/>
              <a:t> </a:t>
            </a:r>
            <a:r>
              <a:rPr dirty="0"/>
              <a:t>function</a:t>
            </a:r>
            <a:r>
              <a:rPr spc="-65" dirty="0"/>
              <a:t> </a:t>
            </a:r>
            <a:r>
              <a:rPr dirty="0"/>
              <a:t>and</a:t>
            </a:r>
            <a:r>
              <a:rPr spc="-65" dirty="0"/>
              <a:t> </a:t>
            </a:r>
            <a:r>
              <a:rPr dirty="0"/>
              <a:t>the</a:t>
            </a:r>
            <a:r>
              <a:rPr spc="-60" dirty="0"/>
              <a:t> </a:t>
            </a:r>
            <a:r>
              <a:rPr dirty="0"/>
              <a:t>external</a:t>
            </a:r>
            <a:r>
              <a:rPr spc="-85" dirty="0"/>
              <a:t> </a:t>
            </a:r>
            <a:r>
              <a:rPr dirty="0"/>
              <a:t>performance</a:t>
            </a:r>
            <a:r>
              <a:rPr spc="-75" dirty="0"/>
              <a:t> </a:t>
            </a:r>
            <a:r>
              <a:rPr spc="-10" dirty="0"/>
              <a:t>measure </a:t>
            </a:r>
            <a:r>
              <a:rPr dirty="0"/>
              <a:t>are</a:t>
            </a:r>
            <a:r>
              <a:rPr spc="-40" dirty="0"/>
              <a:t> </a:t>
            </a:r>
            <a:r>
              <a:rPr dirty="0"/>
              <a:t>in</a:t>
            </a:r>
            <a:r>
              <a:rPr spc="-45" dirty="0"/>
              <a:t> </a:t>
            </a:r>
            <a:r>
              <a:rPr spc="-10" dirty="0"/>
              <a:t>agreement,</a:t>
            </a:r>
            <a:r>
              <a:rPr spc="-55" dirty="0"/>
              <a:t> </a:t>
            </a:r>
            <a:r>
              <a:rPr dirty="0"/>
              <a:t>then</a:t>
            </a:r>
            <a:r>
              <a:rPr spc="-50" dirty="0"/>
              <a:t> </a:t>
            </a:r>
            <a:r>
              <a:rPr dirty="0"/>
              <a:t>an</a:t>
            </a:r>
            <a:r>
              <a:rPr spc="-45" dirty="0"/>
              <a:t> </a:t>
            </a:r>
            <a:r>
              <a:rPr dirty="0"/>
              <a:t>agent</a:t>
            </a:r>
            <a:r>
              <a:rPr spc="-45" dirty="0"/>
              <a:t> </a:t>
            </a:r>
            <a:r>
              <a:rPr dirty="0"/>
              <a:t>that</a:t>
            </a:r>
            <a:r>
              <a:rPr spc="-50" dirty="0"/>
              <a:t> </a:t>
            </a:r>
            <a:r>
              <a:rPr dirty="0"/>
              <a:t>chooses</a:t>
            </a:r>
            <a:r>
              <a:rPr spc="-45" dirty="0"/>
              <a:t> </a:t>
            </a:r>
            <a:r>
              <a:rPr dirty="0"/>
              <a:t>actions</a:t>
            </a:r>
            <a:r>
              <a:rPr spc="-60" dirty="0"/>
              <a:t> </a:t>
            </a:r>
            <a:r>
              <a:rPr dirty="0"/>
              <a:t>to</a:t>
            </a:r>
            <a:r>
              <a:rPr spc="-50" dirty="0"/>
              <a:t> </a:t>
            </a:r>
            <a:r>
              <a:rPr dirty="0"/>
              <a:t>maximize</a:t>
            </a:r>
            <a:r>
              <a:rPr spc="-70" dirty="0"/>
              <a:t> </a:t>
            </a:r>
            <a:r>
              <a:rPr dirty="0"/>
              <a:t>its</a:t>
            </a:r>
            <a:r>
              <a:rPr spc="-45" dirty="0"/>
              <a:t> </a:t>
            </a:r>
            <a:r>
              <a:rPr dirty="0"/>
              <a:t>utility</a:t>
            </a:r>
            <a:r>
              <a:rPr spc="-70" dirty="0"/>
              <a:t> </a:t>
            </a:r>
            <a:r>
              <a:rPr spc="-20" dirty="0"/>
              <a:t>will </a:t>
            </a:r>
            <a:r>
              <a:rPr dirty="0"/>
              <a:t>be</a:t>
            </a:r>
            <a:r>
              <a:rPr spc="-65" dirty="0"/>
              <a:t> </a:t>
            </a:r>
            <a:r>
              <a:rPr dirty="0"/>
              <a:t>rational</a:t>
            </a:r>
            <a:r>
              <a:rPr spc="-80" dirty="0"/>
              <a:t> </a:t>
            </a:r>
            <a:r>
              <a:rPr dirty="0"/>
              <a:t>according</a:t>
            </a:r>
            <a:r>
              <a:rPr spc="-75" dirty="0"/>
              <a:t> </a:t>
            </a:r>
            <a:r>
              <a:rPr dirty="0"/>
              <a:t>to</a:t>
            </a:r>
            <a:r>
              <a:rPr spc="-70" dirty="0"/>
              <a:t> </a:t>
            </a:r>
            <a:r>
              <a:rPr dirty="0"/>
              <a:t>the</a:t>
            </a:r>
            <a:r>
              <a:rPr spc="-75" dirty="0"/>
              <a:t> </a:t>
            </a:r>
            <a:r>
              <a:rPr dirty="0"/>
              <a:t>external</a:t>
            </a:r>
            <a:r>
              <a:rPr spc="-80" dirty="0"/>
              <a:t> </a:t>
            </a:r>
            <a:r>
              <a:rPr dirty="0"/>
              <a:t>performance</a:t>
            </a:r>
            <a:r>
              <a:rPr spc="-65" dirty="0"/>
              <a:t> </a:t>
            </a:r>
            <a:r>
              <a:rPr spc="-10" dirty="0"/>
              <a:t>measure.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1951" y="286513"/>
            <a:ext cx="8717280" cy="590092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B0E01-4C79-52A0-2759-CCC041A8F9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F0998-63DC-2EC3-1FCA-DAC4CA95970D}"/>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Types of Agents in AI</a:t>
            </a:r>
          </a:p>
        </p:txBody>
      </p:sp>
      <p:sp>
        <p:nvSpPr>
          <p:cNvPr id="4" name="Content Placeholder 3">
            <a:extLst>
              <a:ext uri="{FF2B5EF4-FFF2-40B4-BE49-F238E27FC236}">
                <a16:creationId xmlns:a16="http://schemas.microsoft.com/office/drawing/2014/main" id="{F2F335AE-4BA9-D674-8023-43B168D87DD4}"/>
              </a:ext>
            </a:extLst>
          </p:cNvPr>
          <p:cNvSpPr>
            <a:spLocks noGrp="1"/>
          </p:cNvSpPr>
          <p:nvPr>
            <p:ph idx="1"/>
          </p:nvPr>
        </p:nvSpPr>
        <p:spPr>
          <a:xfrm>
            <a:off x="280219" y="827215"/>
            <a:ext cx="11449665" cy="5529135"/>
          </a:xfrm>
        </p:spPr>
        <p:txBody>
          <a:bodyPr>
            <a:normAutofit lnSpcReduction="10000"/>
          </a:bodyPr>
          <a:lstStyle/>
          <a:p>
            <a:pPr marL="0" indent="0" algn="just" fontAlgn="base">
              <a:buNone/>
            </a:pPr>
            <a:r>
              <a:rPr lang="en-IN" b="1" dirty="0">
                <a:solidFill>
                  <a:srgbClr val="00B0F0"/>
                </a:solidFill>
                <a:latin typeface="Cambria" panose="02040503050406030204" pitchFamily="18" charset="0"/>
                <a:ea typeface="Cambria" panose="02040503050406030204" pitchFamily="18" charset="0"/>
              </a:rPr>
              <a:t>5. Learning Agents</a:t>
            </a:r>
          </a:p>
          <a:p>
            <a:pPr marL="0" indent="0" algn="just" fontAlgn="base">
              <a:buNone/>
            </a:pPr>
            <a:r>
              <a:rPr lang="en-IN" b="1" dirty="0">
                <a:latin typeface="Cambria" panose="02040503050406030204" pitchFamily="18" charset="0"/>
                <a:ea typeface="Cambria" panose="02040503050406030204" pitchFamily="18" charset="0"/>
              </a:rPr>
              <a:t>Learning Agents </a:t>
            </a:r>
            <a:r>
              <a:rPr lang="en-US" b="1" dirty="0">
                <a:latin typeface="Cambria" panose="02040503050406030204" pitchFamily="18" charset="0"/>
                <a:ea typeface="Cambria" panose="02040503050406030204" pitchFamily="18" charset="0"/>
              </a:rPr>
              <a:t>improve their performance over time by learning from experience and updating their internal models, strategies or policies. </a:t>
            </a:r>
          </a:p>
          <a:p>
            <a:pPr marL="0" indent="0" algn="just" fontAlgn="base">
              <a:buNone/>
            </a:pPr>
            <a:r>
              <a:rPr lang="en-US" dirty="0">
                <a:latin typeface="Cambria" panose="02040503050406030204" pitchFamily="18" charset="0"/>
                <a:ea typeface="Cambria" panose="02040503050406030204" pitchFamily="18" charset="0"/>
              </a:rPr>
              <a:t>They can adapt to changes in the environment and often outperform static agents in dynamic contexts. </a:t>
            </a:r>
          </a:p>
          <a:p>
            <a:pPr marL="0" indent="0" algn="just" fontAlgn="base">
              <a:buNone/>
            </a:pPr>
            <a:r>
              <a:rPr lang="en-US" b="1" dirty="0">
                <a:latin typeface="Cambria" panose="02040503050406030204" pitchFamily="18" charset="0"/>
                <a:ea typeface="Cambria" panose="02040503050406030204" pitchFamily="18" charset="0"/>
              </a:rPr>
              <a:t>Learning may involve supervised, unsupervised or reinforcement learning techniques and these agents typically contain both a performance element (for acting) and a learning element (for improving future actions).</a:t>
            </a:r>
          </a:p>
          <a:p>
            <a:pPr marL="0" indent="0" algn="just" fontAlgn="base">
              <a:buNone/>
            </a:pPr>
            <a:r>
              <a:rPr lang="en-US" b="1" u="sng" dirty="0">
                <a:latin typeface="Cambria" panose="02040503050406030204" pitchFamily="18" charset="0"/>
                <a:ea typeface="Cambria" panose="02040503050406030204" pitchFamily="18" charset="0"/>
              </a:rPr>
              <a:t>Example:</a:t>
            </a:r>
            <a:r>
              <a:rPr lang="en-US" u="sng"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Customer service chatbots can improve response accuracy over time by learning from previous interactions and adapting to user needs.</a:t>
            </a:r>
            <a:endParaRPr lang="en-IN" b="1"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8271583A-AFEA-36B8-6D10-292365DAC625}"/>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1AD16EB2-3A30-E888-239B-AB6FFDFA6BF2}"/>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B4EB5631-C9F0-F8F9-9E6D-038119F03E3C}"/>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A24AC0D1-1FBB-7B9E-9D33-3C990971F5D7}"/>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56</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342489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2"/>
          </p:nvPr>
        </p:nvSpPr>
        <p:spPr/>
        <p:txBody>
          <a:bodyPr/>
          <a:lstStyle/>
          <a:p>
            <a:pPr>
              <a:defRPr/>
            </a:pPr>
            <a:r>
              <a:rPr lang="en-US"/>
              <a:t>Artificial Intelligence – D. Vrajitoru</a:t>
            </a:r>
          </a:p>
        </p:txBody>
      </p:sp>
      <p:sp>
        <p:nvSpPr>
          <p:cNvPr id="92162" name="Rectangle 2"/>
          <p:cNvSpPr>
            <a:spLocks noGrp="1" noChangeArrowheads="1"/>
          </p:cNvSpPr>
          <p:nvPr>
            <p:ph type="title"/>
          </p:nvPr>
        </p:nvSpPr>
        <p:spPr/>
        <p:txBody>
          <a:bodyPr/>
          <a:lstStyle/>
          <a:p>
            <a:pPr eaLnBrk="1" hangingPunct="1">
              <a:defRPr/>
            </a:pPr>
            <a:r>
              <a:rPr lang="en-US"/>
              <a:t>Learning Agents</a:t>
            </a:r>
          </a:p>
        </p:txBody>
      </p:sp>
      <p:sp>
        <p:nvSpPr>
          <p:cNvPr id="92163" name="Rectangle 3"/>
          <p:cNvSpPr>
            <a:spLocks noGrp="1" noChangeArrowheads="1"/>
          </p:cNvSpPr>
          <p:nvPr>
            <p:ph type="body" idx="1"/>
          </p:nvPr>
        </p:nvSpPr>
        <p:spPr/>
        <p:txBody>
          <a:bodyPr/>
          <a:lstStyle/>
          <a:p>
            <a:pPr eaLnBrk="1" hangingPunct="1">
              <a:lnSpc>
                <a:spcPct val="90000"/>
              </a:lnSpc>
              <a:defRPr/>
            </a:pPr>
            <a:r>
              <a:rPr lang="en-US"/>
              <a:t>Agents capable of acquiring new competence through observations and actions.</a:t>
            </a:r>
          </a:p>
          <a:p>
            <a:pPr eaLnBrk="1" hangingPunct="1">
              <a:lnSpc>
                <a:spcPct val="90000"/>
              </a:lnSpc>
              <a:defRPr/>
            </a:pPr>
            <a:r>
              <a:rPr lang="en-US"/>
              <a:t>Components: </a:t>
            </a:r>
          </a:p>
          <a:p>
            <a:pPr lvl="1" eaLnBrk="1" hangingPunct="1">
              <a:lnSpc>
                <a:spcPct val="90000"/>
              </a:lnSpc>
              <a:defRPr/>
            </a:pPr>
            <a:r>
              <a:rPr lang="en-US"/>
              <a:t>learning element (modifies the performance element)</a:t>
            </a:r>
          </a:p>
          <a:p>
            <a:pPr lvl="1" eaLnBrk="1" hangingPunct="1">
              <a:lnSpc>
                <a:spcPct val="90000"/>
              </a:lnSpc>
              <a:defRPr/>
            </a:pPr>
            <a:r>
              <a:rPr lang="en-US"/>
              <a:t>performance element (selects actions)</a:t>
            </a:r>
          </a:p>
          <a:p>
            <a:pPr lvl="1" eaLnBrk="1" hangingPunct="1">
              <a:lnSpc>
                <a:spcPct val="90000"/>
              </a:lnSpc>
              <a:defRPr/>
            </a:pPr>
            <a:r>
              <a:rPr lang="en-US"/>
              <a:t>feedback element (critic)</a:t>
            </a:r>
          </a:p>
          <a:p>
            <a:pPr lvl="1" eaLnBrk="1" hangingPunct="1">
              <a:lnSpc>
                <a:spcPct val="90000"/>
              </a:lnSpc>
              <a:defRPr/>
            </a:pPr>
            <a:r>
              <a:rPr lang="en-US"/>
              <a:t>exploration element (problem generator).</a:t>
            </a:r>
          </a:p>
        </p:txBody>
      </p:sp>
    </p:spTree>
    <p:extLst>
      <p:ext uri="{BB962C8B-B14F-4D97-AF65-F5344CB8AC3E}">
        <p14:creationId xmlns:p14="http://schemas.microsoft.com/office/powerpoint/2010/main" val="2877054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E7C52-8FC5-72CF-6A78-782B45C8FB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DC867-CFA1-EF36-6B30-D0BE1DCCEA26}"/>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Types of Agents in AI</a:t>
            </a:r>
          </a:p>
        </p:txBody>
      </p:sp>
      <p:sp>
        <p:nvSpPr>
          <p:cNvPr id="4" name="Content Placeholder 3">
            <a:extLst>
              <a:ext uri="{FF2B5EF4-FFF2-40B4-BE49-F238E27FC236}">
                <a16:creationId xmlns:a16="http://schemas.microsoft.com/office/drawing/2014/main" id="{EF922B88-8572-1613-B25C-CEC18D5A8BC9}"/>
              </a:ext>
            </a:extLst>
          </p:cNvPr>
          <p:cNvSpPr>
            <a:spLocks noGrp="1"/>
          </p:cNvSpPr>
          <p:nvPr>
            <p:ph idx="1"/>
          </p:nvPr>
        </p:nvSpPr>
        <p:spPr>
          <a:xfrm>
            <a:off x="280219" y="827215"/>
            <a:ext cx="11449665" cy="5529135"/>
          </a:xfrm>
        </p:spPr>
        <p:txBody>
          <a:bodyPr>
            <a:normAutofit/>
          </a:bodyPr>
          <a:lstStyle/>
          <a:p>
            <a:pPr marL="0" indent="0" algn="just" fontAlgn="base">
              <a:buNone/>
            </a:pPr>
            <a:r>
              <a:rPr lang="en-IN" b="1" dirty="0">
                <a:solidFill>
                  <a:srgbClr val="00B0F0"/>
                </a:solidFill>
                <a:latin typeface="Cambria" panose="02040503050406030204" pitchFamily="18" charset="0"/>
                <a:ea typeface="Cambria" panose="02040503050406030204" pitchFamily="18" charset="0"/>
              </a:rPr>
              <a:t>5. Learning Agents</a:t>
            </a:r>
          </a:p>
          <a:p>
            <a:pPr marL="0" indent="0" algn="just" fontAlgn="base">
              <a:buNone/>
            </a:pPr>
            <a:endParaRPr lang="en-IN" b="1"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C17CBB6E-99DD-44A7-2A04-88D76917C3C7}"/>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DC305E88-ECCF-852B-9A3E-C53F7E3C5225}"/>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9F1D81AC-39DC-8145-332D-05282EF894FA}"/>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E5DB11A9-7E6E-FF1D-CCEB-97F7BB0455C2}"/>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57</a:t>
            </a:r>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2FB9728C-0F9B-E5BB-5FC8-7B7EBE28DDE8}"/>
              </a:ext>
            </a:extLst>
          </p:cNvPr>
          <p:cNvPicPr>
            <a:picLocks noChangeAspect="1"/>
          </p:cNvPicPr>
          <p:nvPr/>
        </p:nvPicPr>
        <p:blipFill>
          <a:blip r:embed="rId3"/>
          <a:stretch>
            <a:fillRect/>
          </a:stretch>
        </p:blipFill>
        <p:spPr>
          <a:xfrm>
            <a:off x="978308" y="1445342"/>
            <a:ext cx="9070259" cy="4252452"/>
          </a:xfrm>
          <a:prstGeom prst="rect">
            <a:avLst/>
          </a:prstGeom>
          <a:ln>
            <a:solidFill>
              <a:schemeClr val="tx1"/>
            </a:solidFill>
          </a:ln>
        </p:spPr>
      </p:pic>
    </p:spTree>
    <p:extLst>
      <p:ext uri="{BB962C8B-B14F-4D97-AF65-F5344CB8AC3E}">
        <p14:creationId xmlns:p14="http://schemas.microsoft.com/office/powerpoint/2010/main" val="2876777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4110" y="963172"/>
            <a:ext cx="9916795" cy="4268604"/>
          </a:xfrm>
          <a:prstGeom prst="rect">
            <a:avLst/>
          </a:prstGeom>
        </p:spPr>
        <p:txBody>
          <a:bodyPr vert="horz" wrap="square" lIns="0" tIns="160020" rIns="0" bIns="0" rtlCol="0">
            <a:spAutoFit/>
          </a:bodyPr>
          <a:lstStyle/>
          <a:p>
            <a:pPr marL="104139" marR="0" lvl="0" indent="0" defTabSz="914400" eaLnBrk="1" fontAlgn="auto" latinLnBrk="0" hangingPunct="1">
              <a:lnSpc>
                <a:spcPct val="100000"/>
              </a:lnSpc>
              <a:spcBef>
                <a:spcPts val="1260"/>
              </a:spcBef>
              <a:spcAft>
                <a:spcPts val="0"/>
              </a:spcAft>
              <a:buClrTx/>
              <a:buSzTx/>
              <a:buFontTx/>
              <a:buNone/>
              <a:tabLst/>
              <a:defRPr/>
            </a:pPr>
            <a:r>
              <a:rPr kumimoji="0" sz="2800" b="0" i="0" u="none" strike="noStrike" kern="0" cap="none" spc="0" normalizeH="0" baseline="0" noProof="0" dirty="0">
                <a:ln>
                  <a:noFill/>
                </a:ln>
                <a:solidFill>
                  <a:sysClr val="windowText" lastClr="000000"/>
                </a:solidFill>
                <a:effectLst/>
                <a:uLnTx/>
                <a:uFillTx/>
                <a:latin typeface="Times New Roman"/>
                <a:cs typeface="Times New Roman"/>
              </a:rPr>
              <a:t>A</a:t>
            </a:r>
            <a:r>
              <a:rPr kumimoji="0" sz="2800" b="0" i="0" u="none" strike="noStrike" kern="0" cap="none" spc="-11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learning</a:t>
            </a:r>
            <a:r>
              <a:rPr kumimoji="0" sz="28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agent</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can</a:t>
            </a:r>
            <a:r>
              <a:rPr kumimoji="0" sz="2800" b="0" i="0" u="none" strike="noStrike" kern="0" cap="none" spc="-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be divided</a:t>
            </a:r>
            <a:r>
              <a:rPr kumimoji="0" sz="2800" b="0" i="0" u="none" strike="noStrike" kern="0" cap="none" spc="-4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into</a:t>
            </a:r>
            <a:r>
              <a:rPr kumimoji="0" sz="2800" b="0" i="0" u="none" strike="noStrike" kern="0" cap="none" spc="-2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four</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conceptual</a:t>
            </a:r>
            <a:r>
              <a:rPr kumimoji="0" sz="28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10" normalizeH="0" baseline="0" noProof="0" dirty="0">
                <a:ln>
                  <a:noFill/>
                </a:ln>
                <a:solidFill>
                  <a:sysClr val="windowText" lastClr="000000"/>
                </a:solidFill>
                <a:effectLst/>
                <a:uLnTx/>
                <a:uFillTx/>
                <a:latin typeface="Times New Roman"/>
                <a:cs typeface="Times New Roman"/>
              </a:rPr>
              <a:t>components</a:t>
            </a:r>
            <a:endParaRPr kumimoji="0" sz="2800" b="0" i="0" u="none" strike="noStrike" kern="0" cap="none" spc="0" normalizeH="0" baseline="0" noProof="0" dirty="0">
              <a:ln>
                <a:noFill/>
              </a:ln>
              <a:solidFill>
                <a:sysClr val="windowText" lastClr="000000"/>
              </a:solidFill>
              <a:effectLst/>
              <a:uLnTx/>
              <a:uFillTx/>
              <a:latin typeface="Times New Roman"/>
              <a:cs typeface="Times New Roman"/>
            </a:endParaRPr>
          </a:p>
          <a:p>
            <a:pPr marL="469900" marR="0" lvl="0" indent="-457200" defTabSz="914400" eaLnBrk="1" fontAlgn="auto" latinLnBrk="0" hangingPunct="1">
              <a:lnSpc>
                <a:spcPct val="100000"/>
              </a:lnSpc>
              <a:spcBef>
                <a:spcPts val="1165"/>
              </a:spcBef>
              <a:spcAft>
                <a:spcPts val="0"/>
              </a:spcAft>
              <a:buClr>
                <a:srgbClr val="E38312"/>
              </a:buClr>
              <a:buSzTx/>
              <a:buFontTx/>
              <a:buAutoNum type="arabicPeriod"/>
              <a:tabLst>
                <a:tab pos="469900" algn="l"/>
              </a:tabLst>
              <a:defRPr/>
            </a:pPr>
            <a:r>
              <a:rPr kumimoji="0" sz="2800" b="1" i="0" u="none" strike="noStrike" kern="0" cap="none" spc="0" normalizeH="0" baseline="0" noProof="0" dirty="0">
                <a:ln>
                  <a:noFill/>
                </a:ln>
                <a:solidFill>
                  <a:sysClr val="windowText" lastClr="000000"/>
                </a:solidFill>
                <a:effectLst/>
                <a:uLnTx/>
                <a:uFillTx/>
                <a:latin typeface="Times New Roman"/>
                <a:cs typeface="Times New Roman"/>
              </a:rPr>
              <a:t>learning</a:t>
            </a:r>
            <a:r>
              <a:rPr kumimoji="0" sz="2800" b="1" i="0" u="none" strike="noStrike" kern="0" cap="none" spc="-35" normalizeH="0" baseline="0" noProof="0" dirty="0">
                <a:ln>
                  <a:noFill/>
                </a:ln>
                <a:solidFill>
                  <a:sysClr val="windowText" lastClr="000000"/>
                </a:solidFill>
                <a:effectLst/>
                <a:uLnTx/>
                <a:uFillTx/>
                <a:latin typeface="Times New Roman"/>
                <a:cs typeface="Times New Roman"/>
              </a:rPr>
              <a:t> </a:t>
            </a:r>
            <a:r>
              <a:rPr kumimoji="0" sz="2800" b="1" i="0" u="none" strike="noStrike" kern="0" cap="none" spc="0" normalizeH="0" baseline="0" noProof="0" dirty="0">
                <a:ln>
                  <a:noFill/>
                </a:ln>
                <a:solidFill>
                  <a:sysClr val="windowText" lastClr="000000"/>
                </a:solidFill>
                <a:effectLst/>
                <a:uLnTx/>
                <a:uFillTx/>
                <a:latin typeface="Times New Roman"/>
                <a:cs typeface="Times New Roman"/>
              </a:rPr>
              <a:t>element</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which</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is</a:t>
            </a:r>
            <a:r>
              <a:rPr kumimoji="0" sz="2800" b="0" i="0" u="none" strike="noStrike" kern="0" cap="none" spc="-2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responsible</a:t>
            </a:r>
            <a:r>
              <a:rPr kumimoji="0" sz="2800" b="0" i="0" u="none" strike="noStrike" kern="0" cap="none" spc="-4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for</a:t>
            </a:r>
            <a:r>
              <a:rPr kumimoji="0" sz="28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making</a:t>
            </a:r>
            <a:r>
              <a:rPr kumimoji="0" sz="2800" b="0" i="0" u="none" strike="noStrike" kern="0" cap="none" spc="-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10" normalizeH="0" baseline="0" noProof="0" dirty="0">
                <a:ln>
                  <a:noFill/>
                </a:ln>
                <a:solidFill>
                  <a:sysClr val="windowText" lastClr="000000"/>
                </a:solidFill>
                <a:effectLst/>
                <a:uLnTx/>
                <a:uFillTx/>
                <a:latin typeface="Times New Roman"/>
                <a:cs typeface="Times New Roman"/>
              </a:rPr>
              <a:t>improvements</a:t>
            </a:r>
            <a:endParaRPr kumimoji="0" sz="2800" b="0" i="0" u="none" strike="noStrike" kern="0" cap="none" spc="0" normalizeH="0" baseline="0" noProof="0" dirty="0">
              <a:ln>
                <a:noFill/>
              </a:ln>
              <a:solidFill>
                <a:sysClr val="windowText" lastClr="000000"/>
              </a:solidFill>
              <a:effectLst/>
              <a:uLnTx/>
              <a:uFillTx/>
              <a:latin typeface="Times New Roman"/>
              <a:cs typeface="Times New Roman"/>
            </a:endParaRPr>
          </a:p>
          <a:p>
            <a:pPr marL="469900" marR="5080" lvl="0" indent="-457834" defTabSz="914400" eaLnBrk="1" fontAlgn="auto" latinLnBrk="0" hangingPunct="1">
              <a:lnSpc>
                <a:spcPts val="2160"/>
              </a:lnSpc>
              <a:spcBef>
                <a:spcPts val="1425"/>
              </a:spcBef>
              <a:spcAft>
                <a:spcPts val="0"/>
              </a:spcAft>
              <a:buClr>
                <a:srgbClr val="E38312"/>
              </a:buClr>
              <a:buSzTx/>
              <a:buFontTx/>
              <a:buAutoNum type="arabicPeriod"/>
              <a:tabLst>
                <a:tab pos="469900" algn="l"/>
              </a:tabLst>
              <a:defRPr/>
            </a:pPr>
            <a:r>
              <a:rPr kumimoji="0" sz="2800" b="1" i="0" u="none" strike="noStrike" kern="0" cap="none" spc="0" normalizeH="0" baseline="0" noProof="0" dirty="0">
                <a:ln>
                  <a:noFill/>
                </a:ln>
                <a:solidFill>
                  <a:sysClr val="windowText" lastClr="000000"/>
                </a:solidFill>
                <a:effectLst/>
                <a:uLnTx/>
                <a:uFillTx/>
                <a:latin typeface="Times New Roman"/>
                <a:cs typeface="Times New Roman"/>
              </a:rPr>
              <a:t>performance</a:t>
            </a:r>
            <a:r>
              <a:rPr kumimoji="0" sz="2800" b="1" i="0" u="none" strike="noStrike" kern="0" cap="none" spc="-55" normalizeH="0" baseline="0" noProof="0" dirty="0">
                <a:ln>
                  <a:noFill/>
                </a:ln>
                <a:solidFill>
                  <a:sysClr val="windowText" lastClr="000000"/>
                </a:solidFill>
                <a:effectLst/>
                <a:uLnTx/>
                <a:uFillTx/>
                <a:latin typeface="Times New Roman"/>
                <a:cs typeface="Times New Roman"/>
              </a:rPr>
              <a:t> </a:t>
            </a:r>
            <a:r>
              <a:rPr kumimoji="0" sz="2800" b="1" i="0" u="none" strike="noStrike" kern="0" cap="none" spc="0" normalizeH="0" baseline="0" noProof="0" dirty="0">
                <a:ln>
                  <a:noFill/>
                </a:ln>
                <a:solidFill>
                  <a:sysClr val="windowText" lastClr="000000"/>
                </a:solidFill>
                <a:effectLst/>
                <a:uLnTx/>
                <a:uFillTx/>
                <a:latin typeface="Times New Roman"/>
                <a:cs typeface="Times New Roman"/>
              </a:rPr>
              <a:t>element</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which</a:t>
            </a:r>
            <a:r>
              <a:rPr kumimoji="0" sz="2800" b="0" i="0" u="none" strike="noStrike" kern="0" cap="none" spc="-2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is</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responsible</a:t>
            </a:r>
            <a:r>
              <a:rPr kumimoji="0" sz="2800" b="0" i="0" u="none" strike="noStrike" kern="0" cap="none" spc="-4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for</a:t>
            </a:r>
            <a:r>
              <a:rPr kumimoji="0" sz="28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selecting</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external</a:t>
            </a:r>
            <a:r>
              <a:rPr kumimoji="0" sz="2800" b="0" i="0" u="none" strike="noStrike" kern="0" cap="none" spc="-4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actions.</a:t>
            </a:r>
            <a:r>
              <a:rPr kumimoji="0" sz="2800" b="0" i="0" u="none" strike="noStrike" kern="0" cap="none" spc="-7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800" b="0" i="0" u="none" strike="noStrike" kern="0" cap="none" spc="-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10" normalizeH="0" baseline="0" noProof="0" dirty="0">
                <a:ln>
                  <a:noFill/>
                </a:ln>
                <a:solidFill>
                  <a:sysClr val="windowText" lastClr="000000"/>
                </a:solidFill>
                <a:effectLst/>
                <a:uLnTx/>
                <a:uFillTx/>
                <a:latin typeface="Times New Roman"/>
                <a:cs typeface="Times New Roman"/>
              </a:rPr>
              <a:t>performance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element</a:t>
            </a:r>
            <a:r>
              <a:rPr kumimoji="0" sz="2800" b="0" i="0" u="none" strike="noStrike" kern="0" cap="none" spc="-1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is</a:t>
            </a:r>
            <a:r>
              <a:rPr kumimoji="0" sz="2800" b="0" i="0" u="none" strike="noStrike" kern="0" cap="none" spc="-2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what</a:t>
            </a:r>
            <a:r>
              <a:rPr kumimoji="0" sz="28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we have</a:t>
            </a:r>
            <a:r>
              <a:rPr kumimoji="0" sz="28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previously</a:t>
            </a:r>
            <a:r>
              <a:rPr kumimoji="0" sz="2800" b="0" i="0" u="none" strike="noStrike" kern="0" cap="none" spc="-5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considered</a:t>
            </a:r>
            <a:r>
              <a:rPr kumimoji="0" sz="2800" b="0" i="0" u="none" strike="noStrike" kern="0" cap="none" spc="-4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to</a:t>
            </a:r>
            <a:r>
              <a:rPr kumimoji="0" sz="2800" b="0" i="0" u="none" strike="noStrike" kern="0" cap="none" spc="-1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be</a:t>
            </a:r>
            <a:r>
              <a:rPr kumimoji="0" sz="2800" b="0" i="0" u="none" strike="noStrike" kern="0" cap="none" spc="-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800" b="0" i="0" u="none" strike="noStrike" kern="0" cap="none" spc="-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entire</a:t>
            </a:r>
            <a:r>
              <a:rPr kumimoji="0" sz="28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agent:</a:t>
            </a:r>
            <a:r>
              <a:rPr kumimoji="0" sz="28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it</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takes</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in</a:t>
            </a:r>
            <a:r>
              <a:rPr kumimoji="0" sz="2800" b="0" i="0" u="none" strike="noStrike" kern="0" cap="none" spc="-1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percepts</a:t>
            </a:r>
            <a:r>
              <a:rPr kumimoji="0" sz="2800" b="0" i="0" u="none" strike="noStrike" kern="0" cap="none" spc="-5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and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decides</a:t>
            </a:r>
            <a:r>
              <a:rPr kumimoji="0" sz="28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on</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10" normalizeH="0" baseline="0" noProof="0" dirty="0">
                <a:ln>
                  <a:noFill/>
                </a:ln>
                <a:solidFill>
                  <a:sysClr val="windowText" lastClr="000000"/>
                </a:solidFill>
                <a:effectLst/>
                <a:uLnTx/>
                <a:uFillTx/>
                <a:latin typeface="Times New Roman"/>
                <a:cs typeface="Times New Roman"/>
              </a:rPr>
              <a:t>actions.</a:t>
            </a:r>
            <a:endParaRPr kumimoji="0" sz="2800" b="0" i="0" u="none" strike="noStrike" kern="0" cap="none" spc="0" normalizeH="0" baseline="0" noProof="0" dirty="0">
              <a:ln>
                <a:noFill/>
              </a:ln>
              <a:solidFill>
                <a:sysClr val="windowText" lastClr="000000"/>
              </a:solidFill>
              <a:effectLst/>
              <a:uLnTx/>
              <a:uFillTx/>
              <a:latin typeface="Times New Roman"/>
              <a:cs typeface="Times New Roman"/>
            </a:endParaRPr>
          </a:p>
          <a:p>
            <a:pPr marL="469900" marR="0" lvl="0" indent="-457200" defTabSz="914400" eaLnBrk="1" fontAlgn="auto" latinLnBrk="0" hangingPunct="1">
              <a:lnSpc>
                <a:spcPts val="2305"/>
              </a:lnSpc>
              <a:spcBef>
                <a:spcPts val="1085"/>
              </a:spcBef>
              <a:spcAft>
                <a:spcPts val="0"/>
              </a:spcAft>
              <a:buClr>
                <a:srgbClr val="E38312"/>
              </a:buClr>
              <a:buSzTx/>
              <a:buFontTx/>
              <a:buAutoNum type="arabicPeriod"/>
              <a:tabLst>
                <a:tab pos="469900" algn="l"/>
              </a:tabLst>
              <a:defRPr/>
            </a:pPr>
            <a:r>
              <a:rPr kumimoji="0" sz="2800" b="1" i="0" u="none" strike="noStrike" kern="0" cap="none" spc="0" normalizeH="0" baseline="0" noProof="0" dirty="0">
                <a:ln>
                  <a:noFill/>
                </a:ln>
                <a:solidFill>
                  <a:sysClr val="windowText" lastClr="000000"/>
                </a:solidFill>
                <a:effectLst/>
                <a:uLnTx/>
                <a:uFillTx/>
                <a:latin typeface="Times New Roman"/>
                <a:cs typeface="Times New Roman"/>
              </a:rPr>
              <a:t>Feedback</a:t>
            </a:r>
            <a:r>
              <a:rPr kumimoji="0" sz="2800" b="1"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1" i="0" u="none" strike="noStrike" kern="0" cap="none" spc="0" normalizeH="0" baseline="0" noProof="0" dirty="0">
                <a:ln>
                  <a:noFill/>
                </a:ln>
                <a:solidFill>
                  <a:sysClr val="windowText" lastClr="000000"/>
                </a:solidFill>
                <a:effectLst/>
                <a:uLnTx/>
                <a:uFillTx/>
                <a:latin typeface="Times New Roman"/>
                <a:cs typeface="Times New Roman"/>
              </a:rPr>
              <a:t>from</a:t>
            </a:r>
            <a:r>
              <a:rPr kumimoji="0" sz="2800" b="1"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1" i="0" u="none" strike="noStrike" kern="0" cap="none" spc="0" normalizeH="0" baseline="0" noProof="0" dirty="0">
                <a:ln>
                  <a:noFill/>
                </a:ln>
                <a:solidFill>
                  <a:sysClr val="windowText" lastClr="000000"/>
                </a:solidFill>
                <a:effectLst/>
                <a:uLnTx/>
                <a:uFillTx/>
                <a:latin typeface="Times New Roman"/>
                <a:cs typeface="Times New Roman"/>
              </a:rPr>
              <a:t>the</a:t>
            </a:r>
            <a:r>
              <a:rPr kumimoji="0" sz="2800" b="1"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1" i="0" u="none" strike="noStrike" kern="0" cap="none" spc="0" normalizeH="0" baseline="0" noProof="0" dirty="0">
                <a:ln>
                  <a:noFill/>
                </a:ln>
                <a:solidFill>
                  <a:sysClr val="windowText" lastClr="000000"/>
                </a:solidFill>
                <a:effectLst/>
                <a:uLnTx/>
                <a:uFillTx/>
                <a:latin typeface="Times New Roman"/>
                <a:cs typeface="Times New Roman"/>
              </a:rPr>
              <a:t>critic</a:t>
            </a:r>
            <a:r>
              <a:rPr kumimoji="0" sz="2800" b="1" i="0" u="none" strike="noStrike" kern="0" cap="none" spc="-20" normalizeH="0" baseline="0" noProof="0" dirty="0">
                <a:ln>
                  <a:noFill/>
                </a:ln>
                <a:solidFill>
                  <a:sysClr val="windowText" lastClr="000000"/>
                </a:solidFill>
                <a:effectLst/>
                <a:uLnTx/>
                <a:uFillTx/>
                <a:latin typeface="Times New Roman"/>
                <a:cs typeface="Times New Roman"/>
              </a:rPr>
              <a:t> </a:t>
            </a:r>
            <a:r>
              <a:rPr kumimoji="0" sz="2800" b="1" i="0" u="none" strike="noStrike" kern="0" cap="none" spc="0" normalizeH="0" baseline="0" noProof="0" dirty="0">
                <a:ln>
                  <a:noFill/>
                </a:ln>
                <a:solidFill>
                  <a:sysClr val="windowText" lastClr="000000"/>
                </a:solidFill>
                <a:effectLst/>
                <a:uLnTx/>
                <a:uFillTx/>
                <a:latin typeface="Times New Roman"/>
                <a:cs typeface="Times New Roman"/>
              </a:rPr>
              <a:t>:</a:t>
            </a:r>
            <a:r>
              <a:rPr kumimoji="0" sz="2800" b="1" i="0" u="none" strike="noStrike" kern="0" cap="none" spc="-1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on</a:t>
            </a:r>
            <a:r>
              <a:rPr kumimoji="0" sz="2800" b="0" i="0" u="none" strike="noStrike" kern="0" cap="none" spc="-2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how</a:t>
            </a:r>
            <a:r>
              <a:rPr kumimoji="0" sz="28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800" b="0" i="0" u="none" strike="noStrike" kern="0" cap="none" spc="-2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agent</a:t>
            </a:r>
            <a:r>
              <a:rPr kumimoji="0" sz="28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is</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doing</a:t>
            </a:r>
            <a:r>
              <a:rPr kumimoji="0" sz="2800" b="0" i="0" u="none" strike="noStrike" kern="0" cap="none" spc="-4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and</a:t>
            </a:r>
            <a:r>
              <a:rPr kumimoji="0" sz="2800" b="0" i="0" u="none" strike="noStrike" kern="0" cap="none" spc="-2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determines</a:t>
            </a:r>
            <a:r>
              <a:rPr kumimoji="0" sz="2800" b="0" i="0" u="none" strike="noStrike" kern="0" cap="none" spc="-3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how</a:t>
            </a:r>
            <a:r>
              <a:rPr kumimoji="0" sz="28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800" b="0" i="0" u="none" strike="noStrike" kern="0" cap="none" spc="-2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10" normalizeH="0" baseline="0" noProof="0" dirty="0">
                <a:ln>
                  <a:noFill/>
                </a:ln>
                <a:solidFill>
                  <a:sysClr val="windowText" lastClr="000000"/>
                </a:solidFill>
                <a:effectLst/>
                <a:uLnTx/>
                <a:uFillTx/>
                <a:latin typeface="Times New Roman"/>
                <a:cs typeface="Times New Roman"/>
              </a:rPr>
              <a:t>performance</a:t>
            </a:r>
            <a:endParaRPr kumimoji="0" sz="2800" b="0" i="0" u="none" strike="noStrike" kern="0" cap="none" spc="0" normalizeH="0" baseline="0" noProof="0" dirty="0">
              <a:ln>
                <a:noFill/>
              </a:ln>
              <a:solidFill>
                <a:sysClr val="windowText" lastClr="000000"/>
              </a:solidFill>
              <a:effectLst/>
              <a:uLnTx/>
              <a:uFillTx/>
              <a:latin typeface="Times New Roman"/>
              <a:cs typeface="Times New Roman"/>
            </a:endParaRPr>
          </a:p>
          <a:p>
            <a:pPr marL="469900" marR="0" lvl="0" indent="0" defTabSz="914400" eaLnBrk="1" fontAlgn="auto" latinLnBrk="0" hangingPunct="1">
              <a:lnSpc>
                <a:spcPts val="2305"/>
              </a:lnSpc>
              <a:spcBef>
                <a:spcPts val="0"/>
              </a:spcBef>
              <a:spcAft>
                <a:spcPts val="0"/>
              </a:spcAft>
              <a:buClrTx/>
              <a:buSzTx/>
              <a:buFontTx/>
              <a:buNone/>
              <a:tabLst/>
              <a:defRPr/>
            </a:pPr>
            <a:r>
              <a:rPr kumimoji="0" sz="2800" b="0" i="0" u="none" strike="noStrike" kern="0" cap="none" spc="0" normalizeH="0" baseline="0" noProof="0" dirty="0">
                <a:ln>
                  <a:noFill/>
                </a:ln>
                <a:solidFill>
                  <a:sysClr val="windowText" lastClr="000000"/>
                </a:solidFill>
                <a:effectLst/>
                <a:uLnTx/>
                <a:uFillTx/>
                <a:latin typeface="Times New Roman"/>
                <a:cs typeface="Times New Roman"/>
              </a:rPr>
              <a:t>element</a:t>
            </a:r>
            <a:r>
              <a:rPr kumimoji="0" sz="2800" b="0" i="0" u="none" strike="noStrike" kern="0" cap="none" spc="-1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should</a:t>
            </a:r>
            <a:r>
              <a:rPr kumimoji="0" sz="2800" b="0" i="0" u="none" strike="noStrike" kern="0" cap="none" spc="-5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be</a:t>
            </a:r>
            <a:r>
              <a:rPr kumimoji="0" sz="2800" b="0" i="0" u="none" strike="noStrike" kern="0" cap="none" spc="-1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modified</a:t>
            </a:r>
            <a:r>
              <a:rPr kumimoji="0" sz="28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to</a:t>
            </a:r>
            <a:r>
              <a:rPr kumimoji="0" sz="2800" b="0" i="0" u="none" strike="noStrike" kern="0" cap="none" spc="-1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do</a:t>
            </a:r>
            <a:r>
              <a:rPr kumimoji="0" sz="2800" b="0" i="0" u="none" strike="noStrike" kern="0" cap="none" spc="-2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better</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in</a:t>
            </a:r>
            <a:r>
              <a:rPr kumimoji="0" sz="2800" b="0" i="0" u="none" strike="noStrike" kern="0" cap="none" spc="-2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the</a:t>
            </a:r>
            <a:r>
              <a:rPr kumimoji="0" sz="28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10" normalizeH="0" baseline="0" noProof="0" dirty="0">
                <a:ln>
                  <a:noFill/>
                </a:ln>
                <a:solidFill>
                  <a:sysClr val="windowText" lastClr="000000"/>
                </a:solidFill>
                <a:effectLst/>
                <a:uLnTx/>
                <a:uFillTx/>
                <a:latin typeface="Times New Roman"/>
                <a:cs typeface="Times New Roman"/>
              </a:rPr>
              <a:t>future</a:t>
            </a:r>
            <a:endParaRPr kumimoji="0" sz="2800" b="0" i="0" u="none" strike="noStrike" kern="0" cap="none" spc="0" normalizeH="0" baseline="0" noProof="0" dirty="0">
              <a:ln>
                <a:noFill/>
              </a:ln>
              <a:solidFill>
                <a:sysClr val="windowText" lastClr="000000"/>
              </a:solidFill>
              <a:effectLst/>
              <a:uLnTx/>
              <a:uFillTx/>
              <a:latin typeface="Times New Roman"/>
              <a:cs typeface="Times New Roman"/>
            </a:endParaRPr>
          </a:p>
          <a:p>
            <a:pPr marL="469900" marR="823594" lvl="0" indent="-457834" defTabSz="914400" eaLnBrk="1" fontAlgn="auto" latinLnBrk="0" hangingPunct="1">
              <a:lnSpc>
                <a:spcPts val="2160"/>
              </a:lnSpc>
              <a:spcBef>
                <a:spcPts val="1440"/>
              </a:spcBef>
              <a:spcAft>
                <a:spcPts val="0"/>
              </a:spcAft>
              <a:buClr>
                <a:srgbClr val="E38312"/>
              </a:buClr>
              <a:buSzTx/>
              <a:buFontTx/>
              <a:buAutoNum type="arabicPeriod" startAt="4"/>
              <a:tabLst>
                <a:tab pos="469900" algn="l"/>
              </a:tabLst>
              <a:defRPr/>
            </a:pPr>
            <a:r>
              <a:rPr kumimoji="0" sz="2800" b="1" i="0" u="none" strike="noStrike" kern="0" cap="none" spc="0" normalizeH="0" baseline="0" noProof="0" dirty="0">
                <a:ln>
                  <a:noFill/>
                </a:ln>
                <a:solidFill>
                  <a:sysClr val="windowText" lastClr="000000"/>
                </a:solidFill>
                <a:effectLst/>
                <a:uLnTx/>
                <a:uFillTx/>
                <a:latin typeface="Times New Roman"/>
                <a:cs typeface="Times New Roman"/>
              </a:rPr>
              <a:t>problem</a:t>
            </a:r>
            <a:r>
              <a:rPr kumimoji="0" sz="2800" b="1" i="0" u="none" strike="noStrike" kern="0" cap="none" spc="-35" normalizeH="0" baseline="0" noProof="0" dirty="0">
                <a:ln>
                  <a:noFill/>
                </a:ln>
                <a:solidFill>
                  <a:sysClr val="windowText" lastClr="000000"/>
                </a:solidFill>
                <a:effectLst/>
                <a:uLnTx/>
                <a:uFillTx/>
                <a:latin typeface="Times New Roman"/>
                <a:cs typeface="Times New Roman"/>
              </a:rPr>
              <a:t> </a:t>
            </a:r>
            <a:r>
              <a:rPr kumimoji="0" sz="2800" b="1" i="0" u="none" strike="noStrike" kern="0" cap="none" spc="0" normalizeH="0" baseline="0" noProof="0" dirty="0">
                <a:ln>
                  <a:noFill/>
                </a:ln>
                <a:solidFill>
                  <a:sysClr val="windowText" lastClr="000000"/>
                </a:solidFill>
                <a:effectLst/>
                <a:uLnTx/>
                <a:uFillTx/>
                <a:latin typeface="Times New Roman"/>
                <a:cs typeface="Times New Roman"/>
              </a:rPr>
              <a:t>generator</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a:t>
            </a:r>
            <a:r>
              <a:rPr kumimoji="0" sz="2800" b="0" i="0" u="none" strike="noStrike" kern="0" cap="none" spc="-4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It</a:t>
            </a:r>
            <a:r>
              <a:rPr kumimoji="0" sz="2800" b="0" i="0" u="none" strike="noStrike" kern="0" cap="none" spc="-1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is</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responsible</a:t>
            </a:r>
            <a:r>
              <a:rPr kumimoji="0" sz="2800" b="0" i="0" u="none" strike="noStrike" kern="0" cap="none" spc="-4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for</a:t>
            </a:r>
            <a:r>
              <a:rPr kumimoji="0" sz="2800" b="0" i="0" u="none" strike="noStrike" kern="0" cap="none" spc="-4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suggesting</a:t>
            </a:r>
            <a:r>
              <a:rPr kumimoji="0" sz="2800" b="0" i="0" u="none" strike="noStrike" kern="0" cap="none" spc="-4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actions</a:t>
            </a:r>
            <a:r>
              <a:rPr kumimoji="0" sz="28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that</a:t>
            </a:r>
            <a:r>
              <a:rPr kumimoji="0" sz="28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will</a:t>
            </a:r>
            <a:r>
              <a:rPr kumimoji="0" sz="2800" b="0" i="0" u="none" strike="noStrike" kern="0" cap="none" spc="-3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lead</a:t>
            </a:r>
            <a:r>
              <a:rPr kumimoji="0" sz="2800" b="0" i="0" u="none" strike="noStrike" kern="0" cap="none" spc="-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to</a:t>
            </a:r>
            <a:r>
              <a:rPr kumimoji="0" sz="2800" b="0" i="0" u="none" strike="noStrike" kern="0" cap="none" spc="-1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new</a:t>
            </a:r>
            <a:r>
              <a:rPr kumimoji="0" sz="2800" b="0" i="0" u="none" strike="noStrike" kern="0" cap="none" spc="-10"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25" normalizeH="0" baseline="0" noProof="0" dirty="0">
                <a:ln>
                  <a:noFill/>
                </a:ln>
                <a:solidFill>
                  <a:sysClr val="windowText" lastClr="000000"/>
                </a:solidFill>
                <a:effectLst/>
                <a:uLnTx/>
                <a:uFillTx/>
                <a:latin typeface="Times New Roman"/>
                <a:cs typeface="Times New Roman"/>
              </a:rPr>
              <a:t>and </a:t>
            </a:r>
            <a:r>
              <a:rPr kumimoji="0" sz="2800" b="0" i="0" u="none" strike="noStrike" kern="0" cap="none" spc="0" normalizeH="0" baseline="0" noProof="0" dirty="0">
                <a:ln>
                  <a:noFill/>
                </a:ln>
                <a:solidFill>
                  <a:sysClr val="windowText" lastClr="000000"/>
                </a:solidFill>
                <a:effectLst/>
                <a:uLnTx/>
                <a:uFillTx/>
                <a:latin typeface="Times New Roman"/>
                <a:cs typeface="Times New Roman"/>
              </a:rPr>
              <a:t>informative</a:t>
            </a:r>
            <a:r>
              <a:rPr kumimoji="0" sz="2800" b="0" i="0" u="none" strike="noStrike" kern="0" cap="none" spc="-55" normalizeH="0" baseline="0" noProof="0" dirty="0">
                <a:ln>
                  <a:noFill/>
                </a:ln>
                <a:solidFill>
                  <a:sysClr val="windowText" lastClr="000000"/>
                </a:solidFill>
                <a:effectLst/>
                <a:uLnTx/>
                <a:uFillTx/>
                <a:latin typeface="Times New Roman"/>
                <a:cs typeface="Times New Roman"/>
              </a:rPr>
              <a:t> </a:t>
            </a:r>
            <a:r>
              <a:rPr kumimoji="0" sz="2800" b="0" i="0" u="none" strike="noStrike" kern="0" cap="none" spc="-10" normalizeH="0" baseline="0" noProof="0" dirty="0">
                <a:ln>
                  <a:noFill/>
                </a:ln>
                <a:solidFill>
                  <a:sysClr val="windowText" lastClr="000000"/>
                </a:solidFill>
                <a:effectLst/>
                <a:uLnTx/>
                <a:uFillTx/>
                <a:latin typeface="Times New Roman"/>
                <a:cs typeface="Times New Roman"/>
              </a:rPr>
              <a:t>experiences</a:t>
            </a:r>
            <a:endParaRPr kumimoji="0" sz="2800" b="0" i="0" u="none" strike="noStrike" kern="0" cap="none" spc="0" normalizeH="0" baseline="0" noProof="0" dirty="0">
              <a:ln>
                <a:noFill/>
              </a:ln>
              <a:solidFill>
                <a:sysClr val="windowText" lastClr="000000"/>
              </a:solidFill>
              <a:effectLst/>
              <a:uLnTx/>
              <a:uFillTx/>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defRPr/>
            </a:pPr>
            <a:r>
              <a:rPr lang="en-US" dirty="0"/>
              <a:t>Intelligent Agent</a:t>
            </a:r>
          </a:p>
        </p:txBody>
      </p:sp>
      <p:sp>
        <p:nvSpPr>
          <p:cNvPr id="84995" name="Rectangle 3"/>
          <p:cNvSpPr>
            <a:spLocks noGrp="1" noChangeArrowheads="1"/>
          </p:cNvSpPr>
          <p:nvPr>
            <p:ph type="body" idx="1"/>
          </p:nvPr>
        </p:nvSpPr>
        <p:spPr/>
        <p:txBody>
          <a:bodyPr>
            <a:normAutofit/>
          </a:bodyPr>
          <a:lstStyle/>
          <a:p>
            <a:pPr eaLnBrk="1" hangingPunct="1">
              <a:defRPr/>
            </a:pPr>
            <a:r>
              <a:rPr lang="en-US" i="1" dirty="0"/>
              <a:t>Agent</a:t>
            </a:r>
            <a:r>
              <a:rPr lang="en-US" dirty="0"/>
              <a:t>: entity in a program or environment capable of generating action.</a:t>
            </a:r>
          </a:p>
          <a:p>
            <a:pPr eaLnBrk="1" hangingPunct="1">
              <a:defRPr/>
            </a:pPr>
            <a:r>
              <a:rPr lang="en-US" dirty="0"/>
              <a:t>An agent uses </a:t>
            </a:r>
            <a:r>
              <a:rPr lang="en-US" i="1" dirty="0"/>
              <a:t>perception</a:t>
            </a:r>
            <a:r>
              <a:rPr lang="en-US" dirty="0"/>
              <a:t> of the environment to make decisions about actions to take.</a:t>
            </a:r>
          </a:p>
          <a:p>
            <a:pPr eaLnBrk="1" hangingPunct="1">
              <a:defRPr/>
            </a:pPr>
            <a:r>
              <a:rPr lang="en-US" dirty="0"/>
              <a:t>The perception capability is usually called a </a:t>
            </a:r>
            <a:r>
              <a:rPr lang="en-US" i="1" dirty="0"/>
              <a:t>sensor</a:t>
            </a:r>
            <a:r>
              <a:rPr lang="en-US" dirty="0"/>
              <a:t>.</a:t>
            </a:r>
          </a:p>
          <a:p>
            <a:pPr eaLnBrk="1" hangingPunct="1">
              <a:defRPr/>
            </a:pPr>
            <a:r>
              <a:rPr lang="en-US" dirty="0"/>
              <a:t>The actions can depend on the most recent perception or on the entire history (percept sequence).</a:t>
            </a:r>
          </a:p>
        </p:txBody>
      </p:sp>
    </p:spTree>
    <p:extLst>
      <p:ext uri="{BB962C8B-B14F-4D97-AF65-F5344CB8AC3E}">
        <p14:creationId xmlns:p14="http://schemas.microsoft.com/office/powerpoint/2010/main" val="1310190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ounded Rectangle 24"/>
          <p:cNvSpPr>
            <a:spLocks noChangeArrowheads="1"/>
          </p:cNvSpPr>
          <p:nvPr/>
        </p:nvSpPr>
        <p:spPr bwMode="auto">
          <a:xfrm>
            <a:off x="2235200" y="1066800"/>
            <a:ext cx="6299200" cy="4648200"/>
          </a:xfrm>
          <a:prstGeom prst="roundRect">
            <a:avLst>
              <a:gd name="adj" fmla="val 16667"/>
            </a:avLst>
          </a:prstGeom>
          <a:solidFill>
            <a:srgbClr val="000000">
              <a:alpha val="10196"/>
            </a:srgbClr>
          </a:solidFill>
          <a:ln w="19050" algn="ctr">
            <a:solidFill>
              <a:schemeClr val="tx1"/>
            </a:solidFill>
            <a:prstDash val="lgDash"/>
            <a:round/>
            <a:headEnd/>
            <a:tailEnd/>
          </a:ln>
        </p:spPr>
        <p:txBody>
          <a:bodyPr/>
          <a:lstStyle/>
          <a:p>
            <a:endParaRPr lang="en-US"/>
          </a:p>
        </p:txBody>
      </p:sp>
      <p:grpSp>
        <p:nvGrpSpPr>
          <p:cNvPr id="6148" name="Group 20"/>
          <p:cNvGrpSpPr>
            <a:grpSpLocks/>
          </p:cNvGrpSpPr>
          <p:nvPr/>
        </p:nvGrpSpPr>
        <p:grpSpPr bwMode="auto">
          <a:xfrm>
            <a:off x="3098800" y="1447802"/>
            <a:ext cx="4159309" cy="461665"/>
            <a:chOff x="2590800" y="1447800"/>
            <a:chExt cx="3119784" cy="461367"/>
          </a:xfrm>
        </p:grpSpPr>
        <p:sp>
          <p:nvSpPr>
            <p:cNvPr id="6175" name="Oval 4"/>
            <p:cNvSpPr>
              <a:spLocks noChangeArrowheads="1"/>
            </p:cNvSpPr>
            <p:nvPr/>
          </p:nvSpPr>
          <p:spPr bwMode="auto">
            <a:xfrm>
              <a:off x="2590800" y="1564332"/>
              <a:ext cx="228600" cy="2286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6176" name="Oval 5"/>
            <p:cNvSpPr>
              <a:spLocks noChangeArrowheads="1"/>
            </p:cNvSpPr>
            <p:nvPr/>
          </p:nvSpPr>
          <p:spPr bwMode="auto">
            <a:xfrm>
              <a:off x="3048000" y="1564332"/>
              <a:ext cx="228600" cy="2286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6177" name="Oval 6"/>
            <p:cNvSpPr>
              <a:spLocks noChangeArrowheads="1"/>
            </p:cNvSpPr>
            <p:nvPr/>
          </p:nvSpPr>
          <p:spPr bwMode="auto">
            <a:xfrm>
              <a:off x="3581400" y="1564332"/>
              <a:ext cx="228600" cy="2286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6178" name="Oval 7"/>
            <p:cNvSpPr>
              <a:spLocks noChangeArrowheads="1"/>
            </p:cNvSpPr>
            <p:nvPr/>
          </p:nvSpPr>
          <p:spPr bwMode="auto">
            <a:xfrm>
              <a:off x="4114800" y="1564332"/>
              <a:ext cx="228600" cy="2286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6179" name="TextBox 8"/>
            <p:cNvSpPr txBox="1">
              <a:spLocks noChangeArrowheads="1"/>
            </p:cNvSpPr>
            <p:nvPr/>
          </p:nvSpPr>
          <p:spPr bwMode="auto">
            <a:xfrm>
              <a:off x="4724400" y="1447800"/>
              <a:ext cx="986184"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a:t>Sensors</a:t>
              </a:r>
            </a:p>
          </p:txBody>
        </p:sp>
      </p:grpSp>
      <p:grpSp>
        <p:nvGrpSpPr>
          <p:cNvPr id="6149" name="Group 19"/>
          <p:cNvGrpSpPr>
            <a:grpSpLocks/>
          </p:cNvGrpSpPr>
          <p:nvPr/>
        </p:nvGrpSpPr>
        <p:grpSpPr bwMode="auto">
          <a:xfrm>
            <a:off x="2755900" y="2514600"/>
            <a:ext cx="5283200" cy="685800"/>
            <a:chOff x="2057400" y="2514600"/>
            <a:chExt cx="3962400" cy="685800"/>
          </a:xfrm>
        </p:grpSpPr>
        <p:sp>
          <p:nvSpPr>
            <p:cNvPr id="6173" name="Rounded Rectangle 10"/>
            <p:cNvSpPr>
              <a:spLocks noChangeArrowheads="1"/>
            </p:cNvSpPr>
            <p:nvPr/>
          </p:nvSpPr>
          <p:spPr bwMode="auto">
            <a:xfrm>
              <a:off x="2057400" y="2514600"/>
              <a:ext cx="3962400" cy="685800"/>
            </a:xfrm>
            <a:prstGeom prst="roundRect">
              <a:avLst>
                <a:gd name="adj" fmla="val 16667"/>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6174" name="TextBox 11"/>
            <p:cNvSpPr txBox="1">
              <a:spLocks noChangeArrowheads="1"/>
            </p:cNvSpPr>
            <p:nvPr/>
          </p:nvSpPr>
          <p:spPr bwMode="auto">
            <a:xfrm>
              <a:off x="2328837" y="2626668"/>
              <a:ext cx="25129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a:t>Percept (Observations)</a:t>
              </a:r>
            </a:p>
          </p:txBody>
        </p:sp>
      </p:grpSp>
      <p:grpSp>
        <p:nvGrpSpPr>
          <p:cNvPr id="6150" name="Group 52"/>
          <p:cNvGrpSpPr>
            <a:grpSpLocks/>
          </p:cNvGrpSpPr>
          <p:nvPr/>
        </p:nvGrpSpPr>
        <p:grpSpPr bwMode="auto">
          <a:xfrm>
            <a:off x="4330700" y="4876800"/>
            <a:ext cx="2133600" cy="609600"/>
            <a:chOff x="3248192" y="4876800"/>
            <a:chExt cx="1600200" cy="609600"/>
          </a:xfrm>
        </p:grpSpPr>
        <p:sp>
          <p:nvSpPr>
            <p:cNvPr id="6171" name="TextBox 13"/>
            <p:cNvSpPr txBox="1">
              <a:spLocks noChangeArrowheads="1"/>
            </p:cNvSpPr>
            <p:nvPr/>
          </p:nvSpPr>
          <p:spPr bwMode="auto">
            <a:xfrm>
              <a:off x="3382885" y="4950768"/>
              <a:ext cx="998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a:t>Actuator</a:t>
              </a:r>
            </a:p>
          </p:txBody>
        </p:sp>
        <p:sp>
          <p:nvSpPr>
            <p:cNvPr id="6172" name="Rounded Rectangle 14"/>
            <p:cNvSpPr>
              <a:spLocks noChangeArrowheads="1"/>
            </p:cNvSpPr>
            <p:nvPr/>
          </p:nvSpPr>
          <p:spPr bwMode="auto">
            <a:xfrm>
              <a:off x="3248192" y="4876800"/>
              <a:ext cx="1600200" cy="609600"/>
            </a:xfrm>
            <a:prstGeom prst="roundRect">
              <a:avLst>
                <a:gd name="adj" fmla="val 16667"/>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grpSp>
      <p:sp>
        <p:nvSpPr>
          <p:cNvPr id="6151" name="TextBox 15"/>
          <p:cNvSpPr txBox="1">
            <a:spLocks noChangeArrowheads="1"/>
          </p:cNvSpPr>
          <p:nvPr/>
        </p:nvSpPr>
        <p:spPr bwMode="auto">
          <a:xfrm>
            <a:off x="5384800" y="5715001"/>
            <a:ext cx="1040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a:t>Action</a:t>
            </a:r>
          </a:p>
        </p:txBody>
      </p:sp>
      <p:sp>
        <p:nvSpPr>
          <p:cNvPr id="6152" name="TextBox 16"/>
          <p:cNvSpPr txBox="1">
            <a:spLocks noChangeArrowheads="1"/>
          </p:cNvSpPr>
          <p:nvPr/>
        </p:nvSpPr>
        <p:spPr bwMode="auto">
          <a:xfrm>
            <a:off x="9144001" y="990601"/>
            <a:ext cx="19143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i="1"/>
              <a:t>Environment</a:t>
            </a:r>
          </a:p>
        </p:txBody>
      </p:sp>
      <p:sp>
        <p:nvSpPr>
          <p:cNvPr id="6153" name="TextBox 21"/>
          <p:cNvSpPr txBox="1">
            <a:spLocks noChangeArrowheads="1"/>
          </p:cNvSpPr>
          <p:nvPr/>
        </p:nvSpPr>
        <p:spPr bwMode="auto">
          <a:xfrm>
            <a:off x="508001" y="457201"/>
            <a:ext cx="19143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i="1"/>
              <a:t>Environment</a:t>
            </a:r>
          </a:p>
        </p:txBody>
      </p:sp>
      <p:sp>
        <p:nvSpPr>
          <p:cNvPr id="6154" name="TextBox 22"/>
          <p:cNvSpPr txBox="1">
            <a:spLocks noChangeArrowheads="1"/>
          </p:cNvSpPr>
          <p:nvPr/>
        </p:nvSpPr>
        <p:spPr bwMode="auto">
          <a:xfrm>
            <a:off x="8636001" y="5638801"/>
            <a:ext cx="19143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i="1"/>
              <a:t>Environment</a:t>
            </a:r>
          </a:p>
        </p:txBody>
      </p:sp>
      <p:sp>
        <p:nvSpPr>
          <p:cNvPr id="6155" name="TextBox 23"/>
          <p:cNvSpPr txBox="1">
            <a:spLocks noChangeArrowheads="1"/>
          </p:cNvSpPr>
          <p:nvPr/>
        </p:nvSpPr>
        <p:spPr bwMode="auto">
          <a:xfrm>
            <a:off x="406401" y="5943601"/>
            <a:ext cx="19143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i="1"/>
              <a:t>Environment</a:t>
            </a:r>
          </a:p>
        </p:txBody>
      </p:sp>
      <p:sp>
        <p:nvSpPr>
          <p:cNvPr id="6156" name="TextBox 25"/>
          <p:cNvSpPr txBox="1">
            <a:spLocks noChangeArrowheads="1"/>
          </p:cNvSpPr>
          <p:nvPr/>
        </p:nvSpPr>
        <p:spPr bwMode="auto">
          <a:xfrm>
            <a:off x="7010401" y="4419601"/>
            <a:ext cx="98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i="1"/>
              <a:t>Agent</a:t>
            </a:r>
          </a:p>
        </p:txBody>
      </p:sp>
      <p:cxnSp>
        <p:nvCxnSpPr>
          <p:cNvPr id="6157" name="Straight Arrow Connector 27"/>
          <p:cNvCxnSpPr>
            <a:cxnSpLocks noChangeShapeType="1"/>
          </p:cNvCxnSpPr>
          <p:nvPr/>
        </p:nvCxnSpPr>
        <p:spPr bwMode="auto">
          <a:xfrm rot="5400000">
            <a:off x="2781300" y="850900"/>
            <a:ext cx="1143000" cy="203200"/>
          </a:xfrm>
          <a:prstGeom prst="straightConnector1">
            <a:avLst/>
          </a:prstGeom>
          <a:noFill/>
          <a:ln w="19050" algn="ctr">
            <a:solidFill>
              <a:schemeClr val="tx1"/>
            </a:solidFill>
            <a:round/>
            <a:headEnd/>
            <a:tailEnd type="arrow" w="med" len="med"/>
          </a:ln>
        </p:spPr>
      </p:cxnSp>
      <p:cxnSp>
        <p:nvCxnSpPr>
          <p:cNvPr id="6158" name="Straight Arrow Connector 29"/>
          <p:cNvCxnSpPr>
            <a:cxnSpLocks noChangeShapeType="1"/>
          </p:cNvCxnSpPr>
          <p:nvPr/>
        </p:nvCxnSpPr>
        <p:spPr bwMode="auto">
          <a:xfrm rot="5400000">
            <a:off x="3340100" y="901700"/>
            <a:ext cx="1143000" cy="101600"/>
          </a:xfrm>
          <a:prstGeom prst="straightConnector1">
            <a:avLst/>
          </a:prstGeom>
          <a:noFill/>
          <a:ln w="19050" algn="ctr">
            <a:solidFill>
              <a:schemeClr val="tx1"/>
            </a:solidFill>
            <a:round/>
            <a:headEnd/>
            <a:tailEnd type="arrow" w="med" len="med"/>
          </a:ln>
        </p:spPr>
      </p:cxnSp>
      <p:cxnSp>
        <p:nvCxnSpPr>
          <p:cNvPr id="6159" name="Straight Arrow Connector 31"/>
          <p:cNvCxnSpPr>
            <a:cxnSpLocks noChangeShapeType="1"/>
          </p:cNvCxnSpPr>
          <p:nvPr/>
        </p:nvCxnSpPr>
        <p:spPr bwMode="auto">
          <a:xfrm rot="16200000" flipH="1">
            <a:off x="3949700" y="901700"/>
            <a:ext cx="1143000" cy="101600"/>
          </a:xfrm>
          <a:prstGeom prst="straightConnector1">
            <a:avLst/>
          </a:prstGeom>
          <a:noFill/>
          <a:ln w="19050" algn="ctr">
            <a:solidFill>
              <a:schemeClr val="tx1"/>
            </a:solidFill>
            <a:round/>
            <a:headEnd/>
            <a:tailEnd type="arrow" w="med" len="med"/>
          </a:ln>
        </p:spPr>
      </p:cxnSp>
      <p:cxnSp>
        <p:nvCxnSpPr>
          <p:cNvPr id="6160" name="Straight Arrow Connector 33"/>
          <p:cNvCxnSpPr>
            <a:cxnSpLocks noChangeShapeType="1"/>
          </p:cNvCxnSpPr>
          <p:nvPr/>
        </p:nvCxnSpPr>
        <p:spPr bwMode="auto">
          <a:xfrm rot="16200000" flipH="1">
            <a:off x="4508500" y="749300"/>
            <a:ext cx="1143000" cy="406400"/>
          </a:xfrm>
          <a:prstGeom prst="straightConnector1">
            <a:avLst/>
          </a:prstGeom>
          <a:noFill/>
          <a:ln w="19050" algn="ctr">
            <a:solidFill>
              <a:schemeClr val="tx1"/>
            </a:solidFill>
            <a:round/>
            <a:headEnd/>
            <a:tailEnd type="arrow" w="med" len="med"/>
          </a:ln>
        </p:spPr>
      </p:cxnSp>
      <p:cxnSp>
        <p:nvCxnSpPr>
          <p:cNvPr id="6161" name="Straight Arrow Connector 35"/>
          <p:cNvCxnSpPr>
            <a:cxnSpLocks noChangeShapeType="1"/>
          </p:cNvCxnSpPr>
          <p:nvPr/>
        </p:nvCxnSpPr>
        <p:spPr bwMode="auto">
          <a:xfrm rot="16200000" flipH="1">
            <a:off x="3060700" y="2019300"/>
            <a:ext cx="685800" cy="304800"/>
          </a:xfrm>
          <a:prstGeom prst="straightConnector1">
            <a:avLst/>
          </a:prstGeom>
          <a:noFill/>
          <a:ln w="19050" algn="ctr">
            <a:solidFill>
              <a:schemeClr val="tx1"/>
            </a:solidFill>
            <a:round/>
            <a:headEnd/>
            <a:tailEnd type="arrow" w="med" len="med"/>
          </a:ln>
        </p:spPr>
      </p:cxnSp>
      <p:cxnSp>
        <p:nvCxnSpPr>
          <p:cNvPr id="6162" name="Straight Arrow Connector 37"/>
          <p:cNvCxnSpPr>
            <a:cxnSpLocks noChangeShapeType="1"/>
          </p:cNvCxnSpPr>
          <p:nvPr/>
        </p:nvCxnSpPr>
        <p:spPr bwMode="auto">
          <a:xfrm rot="16200000" flipH="1">
            <a:off x="3721100" y="2070100"/>
            <a:ext cx="685800" cy="203200"/>
          </a:xfrm>
          <a:prstGeom prst="straightConnector1">
            <a:avLst/>
          </a:prstGeom>
          <a:noFill/>
          <a:ln w="19050" algn="ctr">
            <a:solidFill>
              <a:schemeClr val="tx1"/>
            </a:solidFill>
            <a:round/>
            <a:headEnd/>
            <a:tailEnd type="arrow" w="med" len="med"/>
          </a:ln>
        </p:spPr>
      </p:cxnSp>
      <p:cxnSp>
        <p:nvCxnSpPr>
          <p:cNvPr id="6163" name="Straight Arrow Connector 39"/>
          <p:cNvCxnSpPr>
            <a:cxnSpLocks noChangeShapeType="1"/>
          </p:cNvCxnSpPr>
          <p:nvPr/>
        </p:nvCxnSpPr>
        <p:spPr bwMode="auto">
          <a:xfrm rot="16200000" flipH="1">
            <a:off x="4279900" y="2120900"/>
            <a:ext cx="685800" cy="101600"/>
          </a:xfrm>
          <a:prstGeom prst="straightConnector1">
            <a:avLst/>
          </a:prstGeom>
          <a:noFill/>
          <a:ln w="19050" algn="ctr">
            <a:solidFill>
              <a:schemeClr val="tx1"/>
            </a:solidFill>
            <a:round/>
            <a:headEnd/>
            <a:tailEnd type="arrow" w="med" len="med"/>
          </a:ln>
        </p:spPr>
      </p:cxnSp>
      <p:cxnSp>
        <p:nvCxnSpPr>
          <p:cNvPr id="6164" name="Straight Arrow Connector 41"/>
          <p:cNvCxnSpPr>
            <a:cxnSpLocks noChangeShapeType="1"/>
          </p:cNvCxnSpPr>
          <p:nvPr/>
        </p:nvCxnSpPr>
        <p:spPr bwMode="auto">
          <a:xfrm rot="16200000" flipH="1">
            <a:off x="4989249" y="2122752"/>
            <a:ext cx="687388" cy="99484"/>
          </a:xfrm>
          <a:prstGeom prst="straightConnector1">
            <a:avLst/>
          </a:prstGeom>
          <a:noFill/>
          <a:ln w="19050" algn="ctr">
            <a:solidFill>
              <a:schemeClr val="tx1"/>
            </a:solidFill>
            <a:round/>
            <a:headEnd/>
            <a:tailEnd type="arrow" w="med" len="med"/>
          </a:ln>
        </p:spPr>
      </p:cxnSp>
      <p:cxnSp>
        <p:nvCxnSpPr>
          <p:cNvPr id="6165" name="Straight Arrow Connector 44"/>
          <p:cNvCxnSpPr>
            <a:cxnSpLocks noChangeShapeType="1"/>
          </p:cNvCxnSpPr>
          <p:nvPr/>
        </p:nvCxnSpPr>
        <p:spPr bwMode="auto">
          <a:xfrm rot="5400000">
            <a:off x="5118101" y="3466572"/>
            <a:ext cx="533400" cy="4233"/>
          </a:xfrm>
          <a:prstGeom prst="straightConnector1">
            <a:avLst/>
          </a:prstGeom>
          <a:noFill/>
          <a:ln w="19050" algn="ctr">
            <a:solidFill>
              <a:schemeClr val="tx1"/>
            </a:solidFill>
            <a:round/>
            <a:headEnd/>
            <a:tailEnd type="arrow" w="med" len="med"/>
          </a:ln>
        </p:spPr>
      </p:cxnSp>
      <p:cxnSp>
        <p:nvCxnSpPr>
          <p:cNvPr id="6166" name="Straight Arrow Connector 46"/>
          <p:cNvCxnSpPr>
            <a:cxnSpLocks noChangeShapeType="1"/>
          </p:cNvCxnSpPr>
          <p:nvPr/>
        </p:nvCxnSpPr>
        <p:spPr bwMode="auto">
          <a:xfrm rot="5400000">
            <a:off x="5054601" y="4647672"/>
            <a:ext cx="457200" cy="4233"/>
          </a:xfrm>
          <a:prstGeom prst="straightConnector1">
            <a:avLst/>
          </a:prstGeom>
          <a:noFill/>
          <a:ln w="19050" algn="ctr">
            <a:solidFill>
              <a:schemeClr val="tx1"/>
            </a:solidFill>
            <a:round/>
            <a:headEnd/>
            <a:tailEnd type="arrow" w="med" len="med"/>
          </a:ln>
        </p:spPr>
      </p:cxnSp>
      <p:cxnSp>
        <p:nvCxnSpPr>
          <p:cNvPr id="6167" name="Straight Arrow Connector 48"/>
          <p:cNvCxnSpPr>
            <a:cxnSpLocks noChangeShapeType="1"/>
          </p:cNvCxnSpPr>
          <p:nvPr/>
        </p:nvCxnSpPr>
        <p:spPr bwMode="auto">
          <a:xfrm rot="5400000">
            <a:off x="4940301" y="5828772"/>
            <a:ext cx="685800" cy="4233"/>
          </a:xfrm>
          <a:prstGeom prst="straightConnector1">
            <a:avLst/>
          </a:prstGeom>
          <a:noFill/>
          <a:ln w="19050" algn="ctr">
            <a:solidFill>
              <a:schemeClr val="tx1"/>
            </a:solidFill>
            <a:round/>
            <a:headEnd/>
            <a:tailEnd type="arrow" w="med" len="med"/>
          </a:ln>
        </p:spPr>
      </p:cxnSp>
      <p:grpSp>
        <p:nvGrpSpPr>
          <p:cNvPr id="6168" name="Group 51"/>
          <p:cNvGrpSpPr>
            <a:grpSpLocks/>
          </p:cNvGrpSpPr>
          <p:nvPr/>
        </p:nvGrpSpPr>
        <p:grpSpPr bwMode="auto">
          <a:xfrm>
            <a:off x="3759200" y="3733800"/>
            <a:ext cx="3251200" cy="685800"/>
            <a:chOff x="2819400" y="3733800"/>
            <a:chExt cx="2438400" cy="685800"/>
          </a:xfrm>
        </p:grpSpPr>
        <p:sp>
          <p:nvSpPr>
            <p:cNvPr id="6169" name="Rectangle 12"/>
            <p:cNvSpPr>
              <a:spLocks noChangeArrowheads="1"/>
            </p:cNvSpPr>
            <p:nvPr/>
          </p:nvSpPr>
          <p:spPr bwMode="auto">
            <a:xfrm>
              <a:off x="2819400" y="3733800"/>
              <a:ext cx="2438400" cy="685800"/>
            </a:xfrm>
            <a:prstGeom prst="rect">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6170" name="TextBox 50"/>
            <p:cNvSpPr txBox="1">
              <a:spLocks noChangeArrowheads="1"/>
            </p:cNvSpPr>
            <p:nvPr/>
          </p:nvSpPr>
          <p:spPr bwMode="auto">
            <a:xfrm>
              <a:off x="2910727" y="3845868"/>
              <a:ext cx="1691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a:t>Agent Function</a:t>
              </a:r>
            </a:p>
          </p:txBody>
        </p:sp>
      </p:grpSp>
    </p:spTree>
    <p:extLst>
      <p:ext uri="{BB962C8B-B14F-4D97-AF65-F5344CB8AC3E}">
        <p14:creationId xmlns:p14="http://schemas.microsoft.com/office/powerpoint/2010/main" val="961653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en-US"/>
              <a:t>Rational Agent</a:t>
            </a:r>
          </a:p>
        </p:txBody>
      </p:sp>
      <p:sp>
        <p:nvSpPr>
          <p:cNvPr id="87043" name="Rectangle 3"/>
          <p:cNvSpPr>
            <a:spLocks noGrp="1" noChangeArrowheads="1"/>
          </p:cNvSpPr>
          <p:nvPr>
            <p:ph type="body" idx="1"/>
          </p:nvPr>
        </p:nvSpPr>
        <p:spPr>
          <a:xfrm>
            <a:off x="609600" y="1417638"/>
            <a:ext cx="10972800" cy="4525963"/>
          </a:xfrm>
        </p:spPr>
        <p:txBody>
          <a:bodyPr/>
          <a:lstStyle/>
          <a:p>
            <a:pPr eaLnBrk="1" hangingPunct="1">
              <a:defRPr/>
            </a:pPr>
            <a:r>
              <a:rPr lang="en-US" dirty="0"/>
              <a:t>A </a:t>
            </a:r>
            <a:r>
              <a:rPr lang="en-US" i="1" dirty="0"/>
              <a:t>rational agent</a:t>
            </a:r>
            <a:r>
              <a:rPr lang="en-US" dirty="0"/>
              <a:t> is one that can take the right decision in every situation.</a:t>
            </a:r>
          </a:p>
          <a:p>
            <a:pPr eaLnBrk="1" hangingPunct="1">
              <a:defRPr/>
            </a:pPr>
            <a:r>
              <a:rPr lang="en-US" i="1" dirty="0"/>
              <a:t>Performance measure</a:t>
            </a:r>
            <a:r>
              <a:rPr lang="en-US" dirty="0"/>
              <a:t>: a set of criteria/test bed for the success of the agent's behavior.</a:t>
            </a:r>
          </a:p>
          <a:p>
            <a:pPr eaLnBrk="1" hangingPunct="1">
              <a:defRPr/>
            </a:pPr>
            <a:r>
              <a:rPr lang="en-US" dirty="0"/>
              <a:t>The performance measures should be based on the desired effect of the agent on the environment.</a:t>
            </a:r>
          </a:p>
        </p:txBody>
      </p:sp>
    </p:spTree>
    <p:extLst>
      <p:ext uri="{BB962C8B-B14F-4D97-AF65-F5344CB8AC3E}">
        <p14:creationId xmlns:p14="http://schemas.microsoft.com/office/powerpoint/2010/main" val="20428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…agents</a:t>
            </a:r>
          </a:p>
        </p:txBody>
      </p:sp>
      <p:sp>
        <p:nvSpPr>
          <p:cNvPr id="7171" name="Rectangle 3"/>
          <p:cNvSpPr>
            <a:spLocks noGrp="1" noChangeArrowheads="1"/>
          </p:cNvSpPr>
          <p:nvPr>
            <p:ph type="body" idx="1"/>
          </p:nvPr>
        </p:nvSpPr>
        <p:spPr/>
        <p:txBody>
          <a:bodyPr/>
          <a:lstStyle/>
          <a:p>
            <a:pPr eaLnBrk="1" hangingPunct="1"/>
            <a:r>
              <a:rPr lang="en-US"/>
              <a:t>Sensors receive :  camera and video images, keyboard input, file contents, …</a:t>
            </a:r>
          </a:p>
          <a:p>
            <a:pPr eaLnBrk="1" hangingPunct="1"/>
            <a:r>
              <a:rPr lang="en-US"/>
              <a:t>Actuators act on environment by: robotic arm moving things, softbot displaying on screen/writing files/sending network packets…</a:t>
            </a:r>
          </a:p>
          <a:p>
            <a:pPr eaLnBrk="1" hangingPunct="1"/>
            <a:r>
              <a:rPr lang="en-US"/>
              <a:t>General assumption:  every agent can perceive its own actions, but possibly not its effects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defRPr/>
            </a:pPr>
            <a:r>
              <a:rPr lang="en-US" dirty="0"/>
              <a:t>Rationality</a:t>
            </a:r>
          </a:p>
        </p:txBody>
      </p:sp>
      <p:sp>
        <p:nvSpPr>
          <p:cNvPr id="88067" name="Rectangle 3"/>
          <p:cNvSpPr>
            <a:spLocks noGrp="1" noChangeArrowheads="1"/>
          </p:cNvSpPr>
          <p:nvPr>
            <p:ph type="body" idx="1"/>
          </p:nvPr>
        </p:nvSpPr>
        <p:spPr/>
        <p:txBody>
          <a:bodyPr/>
          <a:lstStyle/>
          <a:p>
            <a:pPr eaLnBrk="1" hangingPunct="1">
              <a:defRPr/>
            </a:pPr>
            <a:r>
              <a:rPr lang="en-US" sz="2800" dirty="0"/>
              <a:t>The agent's rational behavior depends on:</a:t>
            </a:r>
          </a:p>
          <a:p>
            <a:pPr lvl="1" eaLnBrk="1" hangingPunct="1">
              <a:defRPr/>
            </a:pPr>
            <a:r>
              <a:rPr lang="en-US" dirty="0"/>
              <a:t>the performance measure that defines success</a:t>
            </a:r>
          </a:p>
          <a:p>
            <a:pPr lvl="1" eaLnBrk="1" hangingPunct="1">
              <a:defRPr/>
            </a:pPr>
            <a:r>
              <a:rPr lang="en-US" dirty="0"/>
              <a:t>the agent's knowledge of the environment</a:t>
            </a:r>
          </a:p>
          <a:p>
            <a:pPr lvl="1" eaLnBrk="1" hangingPunct="1">
              <a:defRPr/>
            </a:pPr>
            <a:r>
              <a:rPr lang="en-US" dirty="0"/>
              <a:t>the action that it is capable of performing</a:t>
            </a:r>
          </a:p>
          <a:p>
            <a:pPr lvl="1" eaLnBrk="1" hangingPunct="1">
              <a:defRPr/>
            </a:pPr>
            <a:r>
              <a:rPr lang="en-US" dirty="0"/>
              <a:t>the current sequence of perceptions.</a:t>
            </a:r>
          </a:p>
          <a:p>
            <a:pPr eaLnBrk="1" hangingPunct="1">
              <a:defRPr/>
            </a:pPr>
            <a:r>
              <a:rPr lang="en-US" sz="2800" i="1" dirty="0"/>
              <a:t>Definition</a:t>
            </a:r>
            <a:r>
              <a:rPr lang="en-US" sz="2800" dirty="0"/>
              <a:t>: for every possible percept sequence, the agent is expected to take an action that will maximize its performance measure.</a:t>
            </a:r>
          </a:p>
        </p:txBody>
      </p:sp>
    </p:spTree>
    <p:extLst>
      <p:ext uri="{BB962C8B-B14F-4D97-AF65-F5344CB8AC3E}">
        <p14:creationId xmlns:p14="http://schemas.microsoft.com/office/powerpoint/2010/main" val="1672396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defRPr/>
            </a:pPr>
            <a:r>
              <a:rPr lang="en-US" dirty="0"/>
              <a:t>Agent Autonomy</a:t>
            </a:r>
          </a:p>
        </p:txBody>
      </p:sp>
      <p:sp>
        <p:nvSpPr>
          <p:cNvPr id="89091" name="Rectangle 3"/>
          <p:cNvSpPr>
            <a:spLocks noGrp="1" noChangeArrowheads="1"/>
          </p:cNvSpPr>
          <p:nvPr>
            <p:ph type="body" idx="1"/>
          </p:nvPr>
        </p:nvSpPr>
        <p:spPr/>
        <p:txBody>
          <a:bodyPr/>
          <a:lstStyle/>
          <a:p>
            <a:pPr eaLnBrk="1" hangingPunct="1">
              <a:lnSpc>
                <a:spcPct val="90000"/>
              </a:lnSpc>
              <a:defRPr/>
            </a:pPr>
            <a:r>
              <a:rPr lang="en-US" sz="2800" dirty="0"/>
              <a:t>An agent is </a:t>
            </a:r>
            <a:r>
              <a:rPr lang="en-US" sz="2800" i="1" dirty="0"/>
              <a:t>omniscient</a:t>
            </a:r>
            <a:r>
              <a:rPr lang="en-US" sz="2800" dirty="0"/>
              <a:t> if it knows the actual outcome of its actions. Not possible in practice.</a:t>
            </a:r>
          </a:p>
          <a:p>
            <a:pPr eaLnBrk="1" hangingPunct="1">
              <a:lnSpc>
                <a:spcPct val="90000"/>
              </a:lnSpc>
              <a:defRPr/>
            </a:pPr>
            <a:r>
              <a:rPr lang="en-US" sz="2800" dirty="0"/>
              <a:t>An environment can sometimes be completely known in advance.</a:t>
            </a:r>
          </a:p>
          <a:p>
            <a:pPr eaLnBrk="1" hangingPunct="1">
              <a:lnSpc>
                <a:spcPct val="90000"/>
              </a:lnSpc>
              <a:defRPr/>
            </a:pPr>
            <a:r>
              <a:rPr lang="en-US" sz="2800" i="1" dirty="0"/>
              <a:t>Exploration</a:t>
            </a:r>
            <a:r>
              <a:rPr lang="en-US" sz="2800" dirty="0"/>
              <a:t>: sometimes an agent must perform an action to gather information (to increase perception).</a:t>
            </a:r>
          </a:p>
          <a:p>
            <a:pPr eaLnBrk="1" hangingPunct="1">
              <a:lnSpc>
                <a:spcPct val="90000"/>
              </a:lnSpc>
              <a:defRPr/>
            </a:pPr>
            <a:r>
              <a:rPr lang="en-US" sz="2800" i="1" dirty="0"/>
              <a:t>Autonomy</a:t>
            </a:r>
            <a:r>
              <a:rPr lang="en-US" sz="2800" dirty="0"/>
              <a:t>: the capacity to compensate for partial or incorrect prior knowledge (usually by learning).</a:t>
            </a:r>
          </a:p>
        </p:txBody>
      </p:sp>
    </p:spTree>
    <p:extLst>
      <p:ext uri="{BB962C8B-B14F-4D97-AF65-F5344CB8AC3E}">
        <p14:creationId xmlns:p14="http://schemas.microsoft.com/office/powerpoint/2010/main" val="812173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defRPr/>
            </a:pPr>
            <a:r>
              <a:rPr lang="en-US"/>
              <a:t>Environment</a:t>
            </a:r>
          </a:p>
        </p:txBody>
      </p:sp>
      <p:sp>
        <p:nvSpPr>
          <p:cNvPr id="90115" name="Rectangle 3"/>
          <p:cNvSpPr>
            <a:spLocks noGrp="1" noChangeArrowheads="1"/>
          </p:cNvSpPr>
          <p:nvPr>
            <p:ph type="body" idx="1"/>
          </p:nvPr>
        </p:nvSpPr>
        <p:spPr/>
        <p:txBody>
          <a:bodyPr/>
          <a:lstStyle/>
          <a:p>
            <a:pPr eaLnBrk="1" hangingPunct="1">
              <a:lnSpc>
                <a:spcPct val="90000"/>
              </a:lnSpc>
              <a:defRPr/>
            </a:pPr>
            <a:r>
              <a:rPr lang="en-US" i="1" dirty="0"/>
              <a:t>Task environment </a:t>
            </a:r>
            <a:r>
              <a:rPr lang="en-US" dirty="0"/>
              <a:t>– the problem that the agent is a solution to.</a:t>
            </a:r>
          </a:p>
          <a:p>
            <a:pPr eaLnBrk="1" hangingPunct="1">
              <a:lnSpc>
                <a:spcPct val="90000"/>
              </a:lnSpc>
              <a:defRPr/>
            </a:pPr>
            <a:r>
              <a:rPr lang="en-US" dirty="0"/>
              <a:t>Properties:</a:t>
            </a:r>
          </a:p>
          <a:p>
            <a:pPr eaLnBrk="1" hangingPunct="1">
              <a:lnSpc>
                <a:spcPct val="90000"/>
              </a:lnSpc>
              <a:defRPr/>
            </a:pPr>
            <a:r>
              <a:rPr lang="en-US" i="1" dirty="0"/>
              <a:t>Observable</a:t>
            </a:r>
            <a:r>
              <a:rPr lang="en-US" dirty="0"/>
              <a:t> - fully or partially</a:t>
            </a:r>
            <a:br>
              <a:rPr lang="en-US" dirty="0"/>
            </a:br>
            <a:r>
              <a:rPr lang="en-US" dirty="0"/>
              <a:t>A fully observable environment needs less representation.</a:t>
            </a:r>
          </a:p>
          <a:p>
            <a:pPr eaLnBrk="1" hangingPunct="1">
              <a:lnSpc>
                <a:spcPct val="90000"/>
              </a:lnSpc>
              <a:defRPr/>
            </a:pPr>
            <a:r>
              <a:rPr lang="en-US" i="1" dirty="0"/>
              <a:t>Deterministic or stochastic</a:t>
            </a:r>
            <a:br>
              <a:rPr lang="en-US" dirty="0"/>
            </a:br>
            <a:r>
              <a:rPr lang="en-US" i="1" dirty="0"/>
              <a:t>Strategic</a:t>
            </a:r>
            <a:r>
              <a:rPr lang="en-US" dirty="0"/>
              <a:t> –deterministic except for the actions of other agents.</a:t>
            </a:r>
          </a:p>
        </p:txBody>
      </p:sp>
    </p:spTree>
    <p:extLst>
      <p:ext uri="{BB962C8B-B14F-4D97-AF65-F5344CB8AC3E}">
        <p14:creationId xmlns:p14="http://schemas.microsoft.com/office/powerpoint/2010/main" val="1721842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87328-7571-B48A-F077-A22632DC5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95B5CB-110B-69D8-1D23-6FC8B5BB3A7C}"/>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Types of Agents in AI</a:t>
            </a:r>
          </a:p>
        </p:txBody>
      </p:sp>
      <p:sp>
        <p:nvSpPr>
          <p:cNvPr id="4" name="Content Placeholder 3">
            <a:extLst>
              <a:ext uri="{FF2B5EF4-FFF2-40B4-BE49-F238E27FC236}">
                <a16:creationId xmlns:a16="http://schemas.microsoft.com/office/drawing/2014/main" id="{AC0764D3-7FCA-A7BA-3986-2A55DABA33DF}"/>
              </a:ext>
            </a:extLst>
          </p:cNvPr>
          <p:cNvSpPr>
            <a:spLocks noGrp="1"/>
          </p:cNvSpPr>
          <p:nvPr>
            <p:ph idx="1"/>
          </p:nvPr>
        </p:nvSpPr>
        <p:spPr>
          <a:xfrm>
            <a:off x="280219" y="827215"/>
            <a:ext cx="11233355" cy="5529135"/>
          </a:xfrm>
        </p:spPr>
        <p:txBody>
          <a:bodyPr>
            <a:normAutofit fontScale="92500" lnSpcReduction="10000"/>
          </a:bodyPr>
          <a:lstStyle/>
          <a:p>
            <a:pPr marL="0" indent="0" algn="just" fontAlgn="base">
              <a:buNone/>
            </a:pPr>
            <a:r>
              <a:rPr lang="en-IN" b="1" dirty="0">
                <a:solidFill>
                  <a:srgbClr val="0000FF"/>
                </a:solidFill>
                <a:latin typeface="Cambria" panose="02040503050406030204" pitchFamily="18" charset="0"/>
                <a:ea typeface="Cambria" panose="02040503050406030204" pitchFamily="18" charset="0"/>
              </a:rPr>
              <a:t>6. Multi-Agent Systems (MAS)</a:t>
            </a:r>
          </a:p>
          <a:p>
            <a:pPr marL="0" indent="0" algn="just" fontAlgn="base">
              <a:buNone/>
            </a:pPr>
            <a:r>
              <a:rPr lang="en-IN" b="1" dirty="0">
                <a:latin typeface="Cambria" panose="02040503050406030204" pitchFamily="18" charset="0"/>
                <a:ea typeface="Cambria" panose="02040503050406030204" pitchFamily="18" charset="0"/>
              </a:rPr>
              <a:t>Multi-Agent Systems </a:t>
            </a:r>
            <a:r>
              <a:rPr lang="en-US" b="1" dirty="0">
                <a:latin typeface="Cambria" panose="02040503050406030204" pitchFamily="18" charset="0"/>
                <a:ea typeface="Cambria" panose="02040503050406030204" pitchFamily="18" charset="0"/>
              </a:rPr>
              <a:t>operate in environments shared with other agents, either cooperating or competing to achieve individual or group goals. These systems are decentralized, often requiring communication, negotiation or coordination protocols. </a:t>
            </a:r>
          </a:p>
          <a:p>
            <a:pPr marL="0" indent="0" algn="just" fontAlgn="base">
              <a:buNone/>
            </a:pPr>
            <a:r>
              <a:rPr lang="en-US" dirty="0">
                <a:latin typeface="Cambria" panose="02040503050406030204" pitchFamily="18" charset="0"/>
                <a:ea typeface="Cambria" panose="02040503050406030204" pitchFamily="18" charset="0"/>
              </a:rPr>
              <a:t>They are well-suited to distributed problem solving but can be complex to design due to emergent and unpredictable behaviors.</a:t>
            </a:r>
          </a:p>
          <a:p>
            <a:pPr marL="0" indent="0" fontAlgn="base">
              <a:buNone/>
            </a:pPr>
            <a:r>
              <a:rPr lang="en-US" b="1" u="sng" dirty="0">
                <a:latin typeface="Cambria" panose="02040503050406030204" pitchFamily="18" charset="0"/>
                <a:ea typeface="Cambria" panose="02040503050406030204" pitchFamily="18" charset="0"/>
              </a:rPr>
              <a:t>Example:</a:t>
            </a:r>
            <a:r>
              <a:rPr lang="en-US" u="sng" dirty="0">
                <a:latin typeface="Cambria" panose="02040503050406030204" pitchFamily="18" charset="0"/>
                <a:ea typeface="Cambria" panose="02040503050406030204" pitchFamily="18" charset="0"/>
              </a:rPr>
              <a:t> </a:t>
            </a:r>
          </a:p>
          <a:p>
            <a:pPr marL="0" indent="0" fontAlgn="base">
              <a:buNone/>
            </a:pPr>
            <a:r>
              <a:rPr lang="en-US" b="1" dirty="0">
                <a:latin typeface="Cambria" panose="02040503050406030204" pitchFamily="18" charset="0"/>
                <a:ea typeface="Cambria" panose="02040503050406030204" pitchFamily="18" charset="0"/>
              </a:rPr>
              <a:t>A warehouse robot might use:</a:t>
            </a:r>
          </a:p>
          <a:p>
            <a:pPr fontAlgn="base"/>
            <a:r>
              <a:rPr lang="en-US" dirty="0">
                <a:latin typeface="Cambria" panose="02040503050406030204" pitchFamily="18" charset="0"/>
                <a:ea typeface="Cambria" panose="02040503050406030204" pitchFamily="18" charset="0"/>
              </a:rPr>
              <a:t>Model-based reflexes for navigation</a:t>
            </a:r>
          </a:p>
          <a:p>
            <a:pPr fontAlgn="base"/>
            <a:r>
              <a:rPr lang="en-US" dirty="0">
                <a:latin typeface="Cambria" panose="02040503050406030204" pitchFamily="18" charset="0"/>
                <a:ea typeface="Cambria" panose="02040503050406030204" pitchFamily="18" charset="0"/>
              </a:rPr>
              <a:t>Goal-based planning for task sequencing</a:t>
            </a:r>
          </a:p>
          <a:p>
            <a:pPr fontAlgn="base"/>
            <a:r>
              <a:rPr lang="en-US" dirty="0">
                <a:latin typeface="Cambria" panose="02040503050406030204" pitchFamily="18" charset="0"/>
                <a:ea typeface="Cambria" panose="02040503050406030204" pitchFamily="18" charset="0"/>
              </a:rPr>
              <a:t>Utility-based decision-making for prioritizing tasks</a:t>
            </a:r>
          </a:p>
          <a:p>
            <a:pPr fontAlgn="base"/>
            <a:r>
              <a:rPr lang="en-US" dirty="0">
                <a:latin typeface="Cambria" panose="02040503050406030204" pitchFamily="18" charset="0"/>
                <a:ea typeface="Cambria" panose="02040503050406030204" pitchFamily="18" charset="0"/>
              </a:rPr>
              <a:t>Learning capabilities for route optimization</a:t>
            </a:r>
          </a:p>
          <a:p>
            <a:pPr marL="0" indent="0" algn="just" fontAlgn="base">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4EF5E737-C7D4-BB37-4574-5DCDACC33B35}"/>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3DF5B5D5-5EEC-E84E-83AF-8314D0C557D7}"/>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1A9C25D7-3EC0-FFB3-CBCB-2A64CB317C42}"/>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7BF1CB4B-CF84-CCB0-32C9-71189D5F4D07}"/>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58</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880352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06CF-084B-D328-1570-7253C35E1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BA407C-3BE9-A0D3-DC28-E4F35A15AA62}"/>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Types of Agents in AI</a:t>
            </a:r>
          </a:p>
        </p:txBody>
      </p:sp>
      <p:sp>
        <p:nvSpPr>
          <p:cNvPr id="4" name="Content Placeholder 3">
            <a:extLst>
              <a:ext uri="{FF2B5EF4-FFF2-40B4-BE49-F238E27FC236}">
                <a16:creationId xmlns:a16="http://schemas.microsoft.com/office/drawing/2014/main" id="{43879E17-73B8-E21E-DF69-7CA6A6E24DC1}"/>
              </a:ext>
            </a:extLst>
          </p:cNvPr>
          <p:cNvSpPr>
            <a:spLocks noGrp="1"/>
          </p:cNvSpPr>
          <p:nvPr>
            <p:ph idx="1"/>
          </p:nvPr>
        </p:nvSpPr>
        <p:spPr>
          <a:xfrm>
            <a:off x="280219" y="827215"/>
            <a:ext cx="11233355" cy="5529135"/>
          </a:xfrm>
        </p:spPr>
        <p:txBody>
          <a:bodyPr>
            <a:normAutofit/>
          </a:bodyPr>
          <a:lstStyle/>
          <a:p>
            <a:pPr marL="0" indent="0" algn="just" fontAlgn="base">
              <a:buNone/>
            </a:pPr>
            <a:r>
              <a:rPr lang="en-IN" b="1" dirty="0">
                <a:solidFill>
                  <a:srgbClr val="0000FF"/>
                </a:solidFill>
                <a:latin typeface="Cambria" panose="02040503050406030204" pitchFamily="18" charset="0"/>
                <a:ea typeface="Cambria" panose="02040503050406030204" pitchFamily="18" charset="0"/>
              </a:rPr>
              <a:t>6. Multi-Agent Systems</a:t>
            </a:r>
          </a:p>
          <a:p>
            <a:pPr marL="0" indent="0" algn="just" fontAlgn="base">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3A83E75A-592C-074C-8136-F7FF44250203}"/>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548FFA3E-48EF-BCDE-8BB3-6AACB68EEBFC}"/>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DF019BD9-CCB3-A4A3-24F8-6A9AB54B9DE0}"/>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17D15FFE-E075-D322-3DBC-095D06E00C14}"/>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59</a:t>
            </a:r>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3B8F0C95-B8BF-BBBA-3CAE-4D9D507F9E1B}"/>
              </a:ext>
            </a:extLst>
          </p:cNvPr>
          <p:cNvPicPr>
            <a:picLocks noChangeAspect="1"/>
          </p:cNvPicPr>
          <p:nvPr/>
        </p:nvPicPr>
        <p:blipFill>
          <a:blip r:embed="rId3"/>
          <a:stretch>
            <a:fillRect/>
          </a:stretch>
        </p:blipFill>
        <p:spPr>
          <a:xfrm>
            <a:off x="1263445" y="1637639"/>
            <a:ext cx="9532374" cy="4393145"/>
          </a:xfrm>
          <a:prstGeom prst="rect">
            <a:avLst/>
          </a:prstGeom>
          <a:ln>
            <a:solidFill>
              <a:schemeClr val="tx1"/>
            </a:solidFill>
          </a:ln>
        </p:spPr>
      </p:pic>
    </p:spTree>
    <p:extLst>
      <p:ext uri="{BB962C8B-B14F-4D97-AF65-F5344CB8AC3E}">
        <p14:creationId xmlns:p14="http://schemas.microsoft.com/office/powerpoint/2010/main" val="422584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9A34-C727-BD52-3DD2-25C124401C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353DB-1150-0DDE-AC88-A67D410060E5}"/>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Types of Agents in AI</a:t>
            </a:r>
          </a:p>
        </p:txBody>
      </p:sp>
      <p:sp>
        <p:nvSpPr>
          <p:cNvPr id="4" name="Content Placeholder 3">
            <a:extLst>
              <a:ext uri="{FF2B5EF4-FFF2-40B4-BE49-F238E27FC236}">
                <a16:creationId xmlns:a16="http://schemas.microsoft.com/office/drawing/2014/main" id="{C3124778-1A5B-5379-CF8E-1D616B0874F3}"/>
              </a:ext>
            </a:extLst>
          </p:cNvPr>
          <p:cNvSpPr>
            <a:spLocks noGrp="1"/>
          </p:cNvSpPr>
          <p:nvPr>
            <p:ph idx="1"/>
          </p:nvPr>
        </p:nvSpPr>
        <p:spPr>
          <a:xfrm>
            <a:off x="280219" y="827215"/>
            <a:ext cx="11233355" cy="5529135"/>
          </a:xfrm>
        </p:spPr>
        <p:txBody>
          <a:bodyPr>
            <a:normAutofit/>
          </a:bodyPr>
          <a:lstStyle/>
          <a:p>
            <a:pPr marL="0" indent="0" algn="just" fontAlgn="base">
              <a:buNone/>
            </a:pPr>
            <a:r>
              <a:rPr lang="en-IN" b="1" dirty="0">
                <a:solidFill>
                  <a:srgbClr val="FF0066"/>
                </a:solidFill>
                <a:latin typeface="Cambria" panose="02040503050406030204" pitchFamily="18" charset="0"/>
                <a:ea typeface="Cambria" panose="02040503050406030204" pitchFamily="18" charset="0"/>
              </a:rPr>
              <a:t>7. Hierarchical Systems</a:t>
            </a:r>
          </a:p>
          <a:p>
            <a:pPr marL="0" indent="0" algn="just" fontAlgn="base">
              <a:buNone/>
            </a:pPr>
            <a:r>
              <a:rPr lang="en-US" b="1" dirty="0">
                <a:latin typeface="Cambria" panose="02040503050406030204" pitchFamily="18" charset="0"/>
                <a:ea typeface="Cambria" panose="02040503050406030204" pitchFamily="18" charset="0"/>
              </a:rPr>
              <a:t>Hierarchical agents/systems organize the behavior into multiple layers such as strategic, tactical and operational. </a:t>
            </a:r>
          </a:p>
          <a:p>
            <a:pPr marL="0" indent="0" algn="just" fontAlgn="base">
              <a:buNone/>
            </a:pPr>
            <a:r>
              <a:rPr lang="en-US" dirty="0">
                <a:latin typeface="Cambria" panose="02040503050406030204" pitchFamily="18" charset="0"/>
                <a:ea typeface="Cambria" panose="02040503050406030204" pitchFamily="18" charset="0"/>
              </a:rPr>
              <a:t>Higher levels make abstract decisions that break down into more specific subgoals for lower levels to execute. </a:t>
            </a:r>
          </a:p>
          <a:p>
            <a:pPr marL="0" indent="0" algn="just" fontAlgn="base">
              <a:buNone/>
            </a:pPr>
            <a:r>
              <a:rPr lang="en-US" b="1" dirty="0">
                <a:latin typeface="Cambria" panose="02040503050406030204" pitchFamily="18" charset="0"/>
                <a:ea typeface="Cambria" panose="02040503050406030204" pitchFamily="18" charset="0"/>
              </a:rPr>
              <a:t>This structure improves scalability, reusability of skills and management of complex tasks, but requires designing effective interfaces between layers.</a:t>
            </a:r>
          </a:p>
          <a:p>
            <a:pPr marL="0" indent="0" algn="just" fontAlgn="base">
              <a:buNone/>
            </a:pPr>
            <a:r>
              <a:rPr lang="en-US" b="1" u="sng" dirty="0">
                <a:latin typeface="Cambria" panose="02040503050406030204" pitchFamily="18" charset="0"/>
                <a:ea typeface="Cambria" panose="02040503050406030204" pitchFamily="18" charset="0"/>
              </a:rPr>
              <a:t>Example:</a:t>
            </a:r>
            <a:r>
              <a:rPr lang="en-US" u="sng" dirty="0">
                <a:latin typeface="Cambria" panose="02040503050406030204" pitchFamily="18" charset="0"/>
                <a:ea typeface="Cambria" panose="02040503050406030204" pitchFamily="18" charset="0"/>
              </a:rPr>
              <a:t> </a:t>
            </a:r>
          </a:p>
          <a:p>
            <a:pPr marL="0" indent="0" algn="just" fontAlgn="base">
              <a:buNone/>
            </a:pPr>
            <a:r>
              <a:rPr lang="en-US" b="1" dirty="0">
                <a:latin typeface="Cambria" panose="02040503050406030204" pitchFamily="18" charset="0"/>
                <a:ea typeface="Cambria" panose="02040503050406030204" pitchFamily="18" charset="0"/>
              </a:rPr>
              <a:t>Drone delivery systems in which fleet management is done at top level and individual navigation at lower level.</a:t>
            </a:r>
            <a:endParaRPr lang="en-IN" b="1" dirty="0">
              <a:latin typeface="Cambria" panose="02040503050406030204" pitchFamily="18" charset="0"/>
              <a:ea typeface="Cambria" panose="02040503050406030204" pitchFamily="18" charset="0"/>
            </a:endParaRPr>
          </a:p>
          <a:p>
            <a:pPr marL="0" indent="0" algn="just" fontAlgn="base">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428F7EE9-41D5-D6CC-90ED-D4D56FB5DF8F}"/>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DDEB6E44-37FB-B973-FD14-BBF00D988034}"/>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E4509B77-2A57-6BFE-8C8B-D29AFA2F7719}"/>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EB0FA14B-BC6A-9DF0-05F8-EFCAE3703F4C}"/>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60</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43027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C87B4-8A6E-B402-D2EA-EE420DDA5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800976-1E98-7565-A2CF-D77487962F91}"/>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Types of Agents in AI</a:t>
            </a:r>
          </a:p>
        </p:txBody>
      </p:sp>
      <p:sp>
        <p:nvSpPr>
          <p:cNvPr id="4" name="Content Placeholder 3">
            <a:extLst>
              <a:ext uri="{FF2B5EF4-FFF2-40B4-BE49-F238E27FC236}">
                <a16:creationId xmlns:a16="http://schemas.microsoft.com/office/drawing/2014/main" id="{14D8E6B0-6922-310E-D07F-9CD4B5B7A256}"/>
              </a:ext>
            </a:extLst>
          </p:cNvPr>
          <p:cNvSpPr>
            <a:spLocks noGrp="1"/>
          </p:cNvSpPr>
          <p:nvPr>
            <p:ph idx="1"/>
          </p:nvPr>
        </p:nvSpPr>
        <p:spPr>
          <a:xfrm>
            <a:off x="280219" y="827215"/>
            <a:ext cx="11233355" cy="5529135"/>
          </a:xfrm>
        </p:spPr>
        <p:txBody>
          <a:bodyPr>
            <a:normAutofit/>
          </a:bodyPr>
          <a:lstStyle/>
          <a:p>
            <a:pPr marL="0" indent="0" algn="just" fontAlgn="base">
              <a:buNone/>
            </a:pPr>
            <a:r>
              <a:rPr lang="en-IN" b="1" dirty="0">
                <a:solidFill>
                  <a:srgbClr val="FF0066"/>
                </a:solidFill>
                <a:latin typeface="Cambria" panose="02040503050406030204" pitchFamily="18" charset="0"/>
                <a:ea typeface="Cambria" panose="02040503050406030204" pitchFamily="18" charset="0"/>
              </a:rPr>
              <a:t>7. Hierarchical Systems</a:t>
            </a:r>
          </a:p>
          <a:p>
            <a:pPr marL="0" indent="0" algn="just" fontAlgn="base">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931F440F-BEE7-A12A-71F0-8C0FCC8673CF}"/>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5436D6E0-D786-C3FB-8395-09481FB005D5}"/>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EEF7E9E4-577F-6A69-0B16-0F554693FBB2}"/>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5BA5FAA2-3538-1820-1E08-684E4D7C9D6A}"/>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61</a:t>
            </a:r>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BD2FDC82-0DE9-8D44-6C5A-BC7CE9132121}"/>
              </a:ext>
            </a:extLst>
          </p:cNvPr>
          <p:cNvPicPr>
            <a:picLocks noChangeAspect="1"/>
          </p:cNvPicPr>
          <p:nvPr/>
        </p:nvPicPr>
        <p:blipFill>
          <a:blip r:embed="rId3"/>
          <a:stretch>
            <a:fillRect/>
          </a:stretch>
        </p:blipFill>
        <p:spPr>
          <a:xfrm>
            <a:off x="1224115" y="1686783"/>
            <a:ext cx="9011265" cy="4304442"/>
          </a:xfrm>
          <a:prstGeom prst="rect">
            <a:avLst/>
          </a:prstGeom>
          <a:ln>
            <a:solidFill>
              <a:schemeClr val="tx1"/>
            </a:solidFill>
          </a:ln>
        </p:spPr>
      </p:pic>
    </p:spTree>
    <p:extLst>
      <p:ext uri="{BB962C8B-B14F-4D97-AF65-F5344CB8AC3E}">
        <p14:creationId xmlns:p14="http://schemas.microsoft.com/office/powerpoint/2010/main" val="2920597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2"/>
          </p:nvPr>
        </p:nvSpPr>
        <p:spPr/>
        <p:txBody>
          <a:bodyPr/>
          <a:lstStyle/>
          <a:p>
            <a:pPr>
              <a:defRPr/>
            </a:pPr>
            <a:r>
              <a:rPr lang="en-US"/>
              <a:t>Artificial Intelligence – D. Vrajitoru</a:t>
            </a:r>
          </a:p>
        </p:txBody>
      </p:sp>
      <p:sp>
        <p:nvSpPr>
          <p:cNvPr id="103426" name="Rectangle 2"/>
          <p:cNvSpPr>
            <a:spLocks noGrp="1" noChangeArrowheads="1"/>
          </p:cNvSpPr>
          <p:nvPr>
            <p:ph type="title"/>
          </p:nvPr>
        </p:nvSpPr>
        <p:spPr/>
        <p:txBody>
          <a:bodyPr/>
          <a:lstStyle/>
          <a:p>
            <a:pPr eaLnBrk="1" hangingPunct="1">
              <a:defRPr/>
            </a:pPr>
            <a:r>
              <a:rPr lang="en-US"/>
              <a:t>Other Types of Agents</a:t>
            </a:r>
          </a:p>
        </p:txBody>
      </p:sp>
      <p:sp>
        <p:nvSpPr>
          <p:cNvPr id="103427" name="Rectangle 3"/>
          <p:cNvSpPr>
            <a:spLocks noGrp="1" noChangeArrowheads="1"/>
          </p:cNvSpPr>
          <p:nvPr>
            <p:ph type="body" idx="1"/>
          </p:nvPr>
        </p:nvSpPr>
        <p:spPr/>
        <p:txBody>
          <a:bodyPr/>
          <a:lstStyle/>
          <a:p>
            <a:pPr eaLnBrk="1" hangingPunct="1">
              <a:lnSpc>
                <a:spcPct val="90000"/>
              </a:lnSpc>
              <a:defRPr/>
            </a:pPr>
            <a:r>
              <a:rPr lang="en-US" sz="2800" i="1" dirty="0"/>
              <a:t>Temporarily continuous</a:t>
            </a:r>
            <a:r>
              <a:rPr lang="en-US" sz="2800" dirty="0"/>
              <a:t> – a continuously running process,</a:t>
            </a:r>
          </a:p>
          <a:p>
            <a:pPr eaLnBrk="1" hangingPunct="1">
              <a:lnSpc>
                <a:spcPct val="90000"/>
              </a:lnSpc>
              <a:defRPr/>
            </a:pPr>
            <a:r>
              <a:rPr lang="en-US" sz="2800" i="1" dirty="0"/>
              <a:t>Communicative</a:t>
            </a:r>
            <a:r>
              <a:rPr lang="en-US" sz="2800" dirty="0"/>
              <a:t> agent – exchanging information with other agents to complete its task.</a:t>
            </a:r>
          </a:p>
          <a:p>
            <a:pPr eaLnBrk="1" hangingPunct="1">
              <a:lnSpc>
                <a:spcPct val="90000"/>
              </a:lnSpc>
              <a:defRPr/>
            </a:pPr>
            <a:r>
              <a:rPr lang="en-US" sz="2800" i="1" dirty="0"/>
              <a:t>Mobile</a:t>
            </a:r>
            <a:r>
              <a:rPr lang="en-US" sz="2800" dirty="0"/>
              <a:t> agent – capable of moving from one machine to another one (or from one environment to another).</a:t>
            </a:r>
          </a:p>
          <a:p>
            <a:pPr eaLnBrk="1" hangingPunct="1">
              <a:lnSpc>
                <a:spcPct val="90000"/>
              </a:lnSpc>
              <a:defRPr/>
            </a:pPr>
            <a:r>
              <a:rPr lang="en-US" sz="2800" i="1" dirty="0"/>
              <a:t>Flexible</a:t>
            </a:r>
            <a:r>
              <a:rPr lang="en-US" sz="2800" dirty="0"/>
              <a:t> agent – whose actions are not scripted.</a:t>
            </a:r>
          </a:p>
          <a:p>
            <a:pPr eaLnBrk="1" hangingPunct="1">
              <a:lnSpc>
                <a:spcPct val="90000"/>
              </a:lnSpc>
              <a:defRPr/>
            </a:pPr>
            <a:r>
              <a:rPr lang="en-US" sz="2800" i="1" dirty="0"/>
              <a:t>Character</a:t>
            </a:r>
            <a:r>
              <a:rPr lang="en-US" sz="2800" dirty="0"/>
              <a:t> – an agent with conversation skills, personality, and even emotional state.</a:t>
            </a:r>
          </a:p>
        </p:txBody>
      </p:sp>
    </p:spTree>
    <p:extLst>
      <p:ext uri="{BB962C8B-B14F-4D97-AF65-F5344CB8AC3E}">
        <p14:creationId xmlns:p14="http://schemas.microsoft.com/office/powerpoint/2010/main" val="12788683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5C51A-B341-EB01-8C2F-1BC0C77FE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9DFEBA-0FE4-01BC-0B39-63BFBB9E2851}"/>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When to Use Each AI Agent Type</a:t>
            </a:r>
          </a:p>
        </p:txBody>
      </p:sp>
      <p:sp>
        <p:nvSpPr>
          <p:cNvPr id="4" name="Content Placeholder 3">
            <a:extLst>
              <a:ext uri="{FF2B5EF4-FFF2-40B4-BE49-F238E27FC236}">
                <a16:creationId xmlns:a16="http://schemas.microsoft.com/office/drawing/2014/main" id="{2CB8D328-6082-562D-FA57-936379DCC80D}"/>
              </a:ext>
            </a:extLst>
          </p:cNvPr>
          <p:cNvSpPr>
            <a:spLocks noGrp="1"/>
          </p:cNvSpPr>
          <p:nvPr>
            <p:ph idx="1"/>
          </p:nvPr>
        </p:nvSpPr>
        <p:spPr>
          <a:xfrm>
            <a:off x="280219" y="827215"/>
            <a:ext cx="11380839" cy="5529135"/>
          </a:xfrm>
        </p:spPr>
        <p:txBody>
          <a:bodyPr>
            <a:normAutofit/>
          </a:bodyPr>
          <a:lstStyle/>
          <a:p>
            <a:pPr algn="l" rtl="0" fontAlgn="base">
              <a:spcBef>
                <a:spcPts val="0"/>
              </a:spcBef>
              <a:buNone/>
            </a:pPr>
            <a:r>
              <a:rPr lang="en-US" b="1" i="0" dirty="0">
                <a:effectLst/>
                <a:latin typeface="Cambria" panose="02040503050406030204" pitchFamily="18" charset="0"/>
                <a:ea typeface="Cambria" panose="02040503050406030204" pitchFamily="18" charset="0"/>
              </a:rPr>
              <a:t>1. Simple Reflex Agent</a:t>
            </a:r>
            <a:endParaRPr lang="en-US" b="0" i="0" dirty="0">
              <a:effectLst/>
              <a:latin typeface="Cambria" panose="02040503050406030204" pitchFamily="18" charset="0"/>
              <a:ea typeface="Cambria" panose="02040503050406030204" pitchFamily="18" charset="0"/>
            </a:endParaRPr>
          </a:p>
          <a:p>
            <a:pPr lvl="1" fontAlgn="base">
              <a:spcBef>
                <a:spcPts val="0"/>
              </a:spcBef>
            </a:pPr>
            <a:r>
              <a:rPr lang="en-US" sz="2800" b="0" i="0" dirty="0">
                <a:effectLst/>
                <a:latin typeface="Cambria" panose="02040503050406030204" pitchFamily="18" charset="0"/>
                <a:ea typeface="Cambria" panose="02040503050406030204" pitchFamily="18" charset="0"/>
              </a:rPr>
              <a:t>Environment is fully observable and predictable</a:t>
            </a:r>
          </a:p>
          <a:p>
            <a:pPr lvl="1" fontAlgn="base">
              <a:spcBef>
                <a:spcPts val="0"/>
              </a:spcBef>
            </a:pPr>
            <a:r>
              <a:rPr lang="en-US" sz="2800" b="0" i="0" dirty="0">
                <a:effectLst/>
                <a:latin typeface="Cambria" panose="02040503050406030204" pitchFamily="18" charset="0"/>
                <a:ea typeface="Cambria" panose="02040503050406030204" pitchFamily="18" charset="0"/>
              </a:rPr>
              <a:t>Tasks are repetitive with fixed rules</a:t>
            </a:r>
          </a:p>
          <a:p>
            <a:pPr algn="l" rtl="0" fontAlgn="base">
              <a:spcBef>
                <a:spcPts val="0"/>
              </a:spcBef>
              <a:buNone/>
            </a:pPr>
            <a:r>
              <a:rPr lang="en-US" b="1" i="0" dirty="0">
                <a:effectLst/>
                <a:latin typeface="Cambria" panose="02040503050406030204" pitchFamily="18" charset="0"/>
                <a:ea typeface="Cambria" panose="02040503050406030204" pitchFamily="18" charset="0"/>
              </a:rPr>
              <a:t>2. Model-Based Reflex Agent</a:t>
            </a:r>
            <a:endParaRPr lang="en-US" b="0" i="0" dirty="0">
              <a:effectLst/>
              <a:latin typeface="Cambria" panose="02040503050406030204" pitchFamily="18" charset="0"/>
              <a:ea typeface="Cambria" panose="02040503050406030204" pitchFamily="18" charset="0"/>
            </a:endParaRPr>
          </a:p>
          <a:p>
            <a:pPr lvl="1" fontAlgn="base">
              <a:spcBef>
                <a:spcPts val="0"/>
              </a:spcBef>
            </a:pPr>
            <a:r>
              <a:rPr lang="en-US" sz="2800" b="0" i="0" dirty="0">
                <a:effectLst/>
                <a:latin typeface="Cambria" panose="02040503050406030204" pitchFamily="18" charset="0"/>
                <a:ea typeface="Cambria" panose="02040503050406030204" pitchFamily="18" charset="0"/>
              </a:rPr>
              <a:t>Some information about the environment is hidden but can be modeled</a:t>
            </a:r>
          </a:p>
          <a:p>
            <a:pPr lvl="1" fontAlgn="base">
              <a:spcBef>
                <a:spcPts val="0"/>
              </a:spcBef>
            </a:pPr>
            <a:r>
              <a:rPr lang="en-US" sz="2800" b="0" i="0" dirty="0">
                <a:effectLst/>
                <a:latin typeface="Cambria" panose="02040503050406030204" pitchFamily="18" charset="0"/>
                <a:ea typeface="Cambria" panose="02040503050406030204" pitchFamily="18" charset="0"/>
              </a:rPr>
              <a:t>Environment changes but follows predictable patterns</a:t>
            </a:r>
          </a:p>
          <a:p>
            <a:pPr algn="l" rtl="0" fontAlgn="base">
              <a:spcBef>
                <a:spcPts val="0"/>
              </a:spcBef>
              <a:buNone/>
            </a:pPr>
            <a:r>
              <a:rPr lang="en-US" b="1" i="0" dirty="0">
                <a:effectLst/>
                <a:latin typeface="Cambria" panose="02040503050406030204" pitchFamily="18" charset="0"/>
                <a:ea typeface="Cambria" panose="02040503050406030204" pitchFamily="18" charset="0"/>
              </a:rPr>
              <a:t>3. Goal-Based Agent</a:t>
            </a:r>
            <a:endParaRPr lang="en-US" b="0" i="0" dirty="0">
              <a:effectLst/>
              <a:latin typeface="Cambria" panose="02040503050406030204" pitchFamily="18" charset="0"/>
              <a:ea typeface="Cambria" panose="02040503050406030204" pitchFamily="18" charset="0"/>
            </a:endParaRPr>
          </a:p>
          <a:p>
            <a:pPr lvl="1" fontAlgn="base">
              <a:spcBef>
                <a:spcPts val="0"/>
              </a:spcBef>
            </a:pPr>
            <a:r>
              <a:rPr lang="en-US" sz="2800" b="0" i="0" dirty="0">
                <a:effectLst/>
                <a:latin typeface="Cambria" panose="02040503050406030204" pitchFamily="18" charset="0"/>
                <a:ea typeface="Cambria" panose="02040503050406030204" pitchFamily="18" charset="0"/>
              </a:rPr>
              <a:t>Tasks require planning multiple steps ahead</a:t>
            </a:r>
          </a:p>
          <a:p>
            <a:pPr lvl="1" fontAlgn="base">
              <a:spcBef>
                <a:spcPts val="0"/>
              </a:spcBef>
            </a:pPr>
            <a:r>
              <a:rPr lang="en-US" sz="2800" b="0" i="0" dirty="0">
                <a:effectLst/>
                <a:latin typeface="Cambria" panose="02040503050406030204" pitchFamily="18" charset="0"/>
                <a:ea typeface="Cambria" panose="02040503050406030204" pitchFamily="18" charset="0"/>
              </a:rPr>
              <a:t>Clear goals are defined and can be measured</a:t>
            </a:r>
          </a:p>
          <a:p>
            <a:pPr marL="0" indent="0" fontAlgn="base">
              <a:spcBef>
                <a:spcPts val="0"/>
              </a:spcBef>
              <a:buNone/>
            </a:pPr>
            <a:r>
              <a:rPr lang="en-US" b="1" dirty="0">
                <a:latin typeface="Cambria" panose="02040503050406030204" pitchFamily="18" charset="0"/>
                <a:ea typeface="Cambria" panose="02040503050406030204" pitchFamily="18" charset="0"/>
              </a:rPr>
              <a:t>4. Utility-Based Agent</a:t>
            </a:r>
            <a:endParaRPr lang="en-US" dirty="0">
              <a:latin typeface="Cambria" panose="02040503050406030204" pitchFamily="18" charset="0"/>
              <a:ea typeface="Cambria" panose="02040503050406030204" pitchFamily="18" charset="0"/>
            </a:endParaRPr>
          </a:p>
          <a:p>
            <a:pPr lvl="1" fontAlgn="base">
              <a:spcBef>
                <a:spcPts val="0"/>
              </a:spcBef>
            </a:pPr>
            <a:r>
              <a:rPr lang="en-US" sz="2800" dirty="0">
                <a:latin typeface="Cambria" panose="02040503050406030204" pitchFamily="18" charset="0"/>
                <a:ea typeface="Cambria" panose="02040503050406030204" pitchFamily="18" charset="0"/>
              </a:rPr>
              <a:t>Need to balance trade-offs like cost, time and risk</a:t>
            </a:r>
          </a:p>
          <a:p>
            <a:pPr lvl="1" fontAlgn="base">
              <a:spcBef>
                <a:spcPts val="0"/>
              </a:spcBef>
            </a:pPr>
            <a:r>
              <a:rPr lang="en-US" sz="2800" dirty="0">
                <a:latin typeface="Cambria" panose="02040503050406030204" pitchFamily="18" charset="0"/>
                <a:ea typeface="Cambria" panose="02040503050406030204" pitchFamily="18" charset="0"/>
              </a:rPr>
              <a:t>Multiple objectives must be prioritized</a:t>
            </a:r>
          </a:p>
          <a:p>
            <a:pPr marL="0" indent="0" algn="l" fontAlgn="base">
              <a:spcBef>
                <a:spcPts val="0"/>
              </a:spcBef>
              <a:buNone/>
            </a:pPr>
            <a:endParaRPr lang="en-US" b="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7B63960E-4AE3-AE06-95EC-A4FB972E349E}"/>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9A6C8A16-83A2-AF2D-DDF7-26F5A303A33F}"/>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6AB35138-7EC8-17DE-2990-F8AF11B98A43}"/>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88E07C32-AA46-958B-BB60-54BF24339087}"/>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62</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784189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4A88B-189A-1D71-6647-9B556A671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52E9B7-3F6E-91BD-24E2-B6FC14C41BCB}"/>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When to Use Each AI Agent Type</a:t>
            </a:r>
          </a:p>
        </p:txBody>
      </p:sp>
      <p:sp>
        <p:nvSpPr>
          <p:cNvPr id="4" name="Content Placeholder 3">
            <a:extLst>
              <a:ext uri="{FF2B5EF4-FFF2-40B4-BE49-F238E27FC236}">
                <a16:creationId xmlns:a16="http://schemas.microsoft.com/office/drawing/2014/main" id="{2CEC177C-E720-F1C8-4737-7C86DA890AC3}"/>
              </a:ext>
            </a:extLst>
          </p:cNvPr>
          <p:cNvSpPr>
            <a:spLocks noGrp="1"/>
          </p:cNvSpPr>
          <p:nvPr>
            <p:ph idx="1"/>
          </p:nvPr>
        </p:nvSpPr>
        <p:spPr>
          <a:xfrm>
            <a:off x="280219" y="827215"/>
            <a:ext cx="11233355" cy="5529135"/>
          </a:xfrm>
        </p:spPr>
        <p:txBody>
          <a:bodyPr>
            <a:normAutofit/>
          </a:bodyPr>
          <a:lstStyle/>
          <a:p>
            <a:pPr marL="0" indent="0" fontAlgn="base">
              <a:buNone/>
            </a:pPr>
            <a:r>
              <a:rPr lang="en-US" b="1" dirty="0">
                <a:latin typeface="Cambria" panose="02040503050406030204" pitchFamily="18" charset="0"/>
                <a:ea typeface="Cambria" panose="02040503050406030204" pitchFamily="18" charset="0"/>
              </a:rPr>
              <a:t>5. Learning Agent</a:t>
            </a:r>
            <a:endParaRPr lang="en-US" dirty="0">
              <a:latin typeface="Cambria" panose="02040503050406030204" pitchFamily="18" charset="0"/>
              <a:ea typeface="Cambria" panose="02040503050406030204" pitchFamily="18" charset="0"/>
            </a:endParaRPr>
          </a:p>
          <a:p>
            <a:pPr lvl="1" fontAlgn="base"/>
            <a:r>
              <a:rPr lang="en-US" sz="2800" dirty="0">
                <a:latin typeface="Cambria" panose="02040503050406030204" pitchFamily="18" charset="0"/>
                <a:ea typeface="Cambria" panose="02040503050406030204" pitchFamily="18" charset="0"/>
              </a:rPr>
              <a:t>Environment changes over time and the system must adapt</a:t>
            </a:r>
          </a:p>
          <a:p>
            <a:pPr lvl="1" fontAlgn="base"/>
            <a:r>
              <a:rPr lang="en-US" sz="2800" dirty="0">
                <a:latin typeface="Cambria" panose="02040503050406030204" pitchFamily="18" charset="0"/>
                <a:ea typeface="Cambria" panose="02040503050406030204" pitchFamily="18" charset="0"/>
              </a:rPr>
              <a:t>Performance should improve with experience</a:t>
            </a:r>
          </a:p>
          <a:p>
            <a:pPr marL="0" indent="0" fontAlgn="base">
              <a:buNone/>
            </a:pPr>
            <a:r>
              <a:rPr lang="en-US" b="1" dirty="0">
                <a:latin typeface="Cambria" panose="02040503050406030204" pitchFamily="18" charset="0"/>
                <a:ea typeface="Cambria" panose="02040503050406030204" pitchFamily="18" charset="0"/>
              </a:rPr>
              <a:t>6. Multi-Agent System (MAS)</a:t>
            </a:r>
            <a:endParaRPr lang="en-US" dirty="0">
              <a:latin typeface="Cambria" panose="02040503050406030204" pitchFamily="18" charset="0"/>
              <a:ea typeface="Cambria" panose="02040503050406030204" pitchFamily="18" charset="0"/>
            </a:endParaRPr>
          </a:p>
          <a:p>
            <a:pPr lvl="1" fontAlgn="base"/>
            <a:r>
              <a:rPr lang="en-US" sz="2800" dirty="0">
                <a:latin typeface="Cambria" panose="02040503050406030204" pitchFamily="18" charset="0"/>
                <a:ea typeface="Cambria" panose="02040503050406030204" pitchFamily="18" charset="0"/>
              </a:rPr>
              <a:t>Multiple agents must work together or compete</a:t>
            </a:r>
          </a:p>
          <a:p>
            <a:pPr lvl="1" fontAlgn="base"/>
            <a:r>
              <a:rPr lang="en-US" sz="2800" dirty="0">
                <a:latin typeface="Cambria" panose="02040503050406030204" pitchFamily="18" charset="0"/>
                <a:ea typeface="Cambria" panose="02040503050406030204" pitchFamily="18" charset="0"/>
              </a:rPr>
              <a:t>Problem-solving is decentralized and distributed</a:t>
            </a:r>
          </a:p>
          <a:p>
            <a:pPr marL="0" indent="0" fontAlgn="base">
              <a:buNone/>
            </a:pPr>
            <a:r>
              <a:rPr lang="en-US" b="1" dirty="0">
                <a:latin typeface="Cambria" panose="02040503050406030204" pitchFamily="18" charset="0"/>
                <a:ea typeface="Cambria" panose="02040503050406030204" pitchFamily="18" charset="0"/>
              </a:rPr>
              <a:t>7. Hierarchical Agent</a:t>
            </a:r>
            <a:endParaRPr lang="en-US" dirty="0">
              <a:latin typeface="Cambria" panose="02040503050406030204" pitchFamily="18" charset="0"/>
              <a:ea typeface="Cambria" panose="02040503050406030204" pitchFamily="18" charset="0"/>
            </a:endParaRPr>
          </a:p>
          <a:p>
            <a:pPr lvl="1" fontAlgn="base"/>
            <a:r>
              <a:rPr lang="en-US" sz="2800" dirty="0">
                <a:latin typeface="Cambria" panose="02040503050406030204" pitchFamily="18" charset="0"/>
                <a:ea typeface="Cambria" panose="02040503050406030204" pitchFamily="18" charset="0"/>
              </a:rPr>
              <a:t>Tasks can be split into strategic, tactical and operational levels</a:t>
            </a:r>
          </a:p>
          <a:p>
            <a:pPr lvl="1" fontAlgn="base"/>
            <a:r>
              <a:rPr lang="en-US" sz="2800" dirty="0">
                <a:latin typeface="Cambria" panose="02040503050406030204" pitchFamily="18" charset="0"/>
                <a:ea typeface="Cambria" panose="02040503050406030204" pitchFamily="18" charset="0"/>
              </a:rPr>
              <a:t>Large-scale operations require coordination between layers</a:t>
            </a:r>
          </a:p>
          <a:p>
            <a:pPr marL="0" indent="0" algn="l" fontAlgn="base">
              <a:spcBef>
                <a:spcPts val="0"/>
              </a:spcBef>
              <a:buNone/>
            </a:pPr>
            <a:endParaRPr lang="en-US" b="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4CB442EF-F4A2-151A-FC0E-A9FB137491D1}"/>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567C55F3-EE6D-7E2C-5B12-143037488DAF}"/>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63675159-A9C8-19A1-3D7D-1425DC419121}"/>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20FE7DCC-B532-8A87-D54E-AFECADC18F93}"/>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63</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04999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…agents</a:t>
            </a:r>
          </a:p>
        </p:txBody>
      </p:sp>
      <p:sp>
        <p:nvSpPr>
          <p:cNvPr id="9219" name="Rectangle 3"/>
          <p:cNvSpPr>
            <a:spLocks noGrp="1" noChangeArrowheads="1"/>
          </p:cNvSpPr>
          <p:nvPr>
            <p:ph type="body" idx="1"/>
          </p:nvPr>
        </p:nvSpPr>
        <p:spPr/>
        <p:txBody>
          <a:bodyPr/>
          <a:lstStyle/>
          <a:p>
            <a:pPr eaLnBrk="1" hangingPunct="1">
              <a:lnSpc>
                <a:spcPct val="90000"/>
              </a:lnSpc>
            </a:pPr>
            <a:r>
              <a:rPr lang="en-US"/>
              <a:t>Agent function:  maps any given percept sequence to an action  (an abstract mathematical formula)</a:t>
            </a:r>
          </a:p>
          <a:p>
            <a:pPr eaLnBrk="1" hangingPunct="1">
              <a:lnSpc>
                <a:spcPct val="90000"/>
              </a:lnSpc>
            </a:pPr>
            <a:r>
              <a:rPr lang="en-US"/>
              <a:t>Agent’s choice of action depends on percept sequence observed to date</a:t>
            </a:r>
          </a:p>
          <a:p>
            <a:pPr eaLnBrk="1" hangingPunct="1">
              <a:lnSpc>
                <a:spcPct val="90000"/>
              </a:lnSpc>
            </a:pPr>
            <a:r>
              <a:rPr lang="en-US"/>
              <a:t>Imagine tabulating the agent function: table will be an external characterization of the agent</a:t>
            </a:r>
          </a:p>
          <a:p>
            <a:pPr eaLnBrk="1" hangingPunct="1">
              <a:lnSpc>
                <a:spcPct val="90000"/>
              </a:lnSpc>
            </a:pPr>
            <a:r>
              <a:rPr lang="en-US"/>
              <a:t>Internally, agent function will be implemented by an agent program  (a concrete implementation of the agent function)</a:t>
            </a:r>
          </a:p>
          <a:p>
            <a:pPr eaLnBrk="1" hangingPunct="1">
              <a:lnSpc>
                <a:spcPct val="90000"/>
              </a:lnSpc>
            </a:pP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04B09-D5D3-1448-DE6D-7B009B7E5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E7B0A-A022-CD78-F900-5CA5F616084B}"/>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Knowledge-Based Agents in AI</a:t>
            </a:r>
          </a:p>
        </p:txBody>
      </p:sp>
      <p:sp>
        <p:nvSpPr>
          <p:cNvPr id="4" name="Content Placeholder 3">
            <a:extLst>
              <a:ext uri="{FF2B5EF4-FFF2-40B4-BE49-F238E27FC236}">
                <a16:creationId xmlns:a16="http://schemas.microsoft.com/office/drawing/2014/main" id="{A6F80E93-800A-0A7E-7DFF-A8C64812EA40}"/>
              </a:ext>
            </a:extLst>
          </p:cNvPr>
          <p:cNvSpPr>
            <a:spLocks noGrp="1"/>
          </p:cNvSpPr>
          <p:nvPr>
            <p:ph idx="1"/>
          </p:nvPr>
        </p:nvSpPr>
        <p:spPr>
          <a:xfrm>
            <a:off x="280219" y="973394"/>
            <a:ext cx="11073581" cy="5203569"/>
          </a:xfrm>
        </p:spPr>
        <p:txBody>
          <a:bodyPr>
            <a:normAutofit/>
          </a:bodyPr>
          <a:lstStyle/>
          <a:p>
            <a:pPr algn="just">
              <a:lnSpc>
                <a:spcPct val="100000"/>
              </a:lnSpc>
              <a:spcBef>
                <a:spcPts val="0"/>
              </a:spcBef>
              <a:buNone/>
            </a:pPr>
            <a:r>
              <a:rPr lang="en-US" sz="3000" b="1" i="0" dirty="0">
                <a:solidFill>
                  <a:srgbClr val="0000FF"/>
                </a:solidFill>
                <a:effectLst/>
                <a:latin typeface="Cambria" panose="02040503050406030204" pitchFamily="18" charset="0"/>
                <a:ea typeface="Cambria" panose="02040503050406030204" pitchFamily="18" charset="0"/>
              </a:rPr>
              <a:t>Introduction</a:t>
            </a:r>
          </a:p>
          <a:p>
            <a:pPr algn="just">
              <a:lnSpc>
                <a:spcPct val="100000"/>
              </a:lnSpc>
              <a:spcBef>
                <a:spcPts val="0"/>
              </a:spcBef>
              <a:buNone/>
            </a:pPr>
            <a:r>
              <a:rPr lang="en-US" sz="3000" b="1" i="0" dirty="0">
                <a:solidFill>
                  <a:srgbClr val="0000FF"/>
                </a:solidFill>
                <a:effectLst/>
                <a:latin typeface="Cambria" panose="02040503050406030204" pitchFamily="18" charset="0"/>
                <a:ea typeface="Cambria" panose="02040503050406030204" pitchFamily="18" charset="0"/>
              </a:rPr>
              <a:t> </a:t>
            </a:r>
            <a:r>
              <a:rPr lang="en-US" sz="3000" b="1" i="0" dirty="0">
                <a:effectLst/>
                <a:latin typeface="Cambria" panose="02040503050406030204" pitchFamily="18" charset="0"/>
                <a:ea typeface="Cambria" panose="02040503050406030204" pitchFamily="18" charset="0"/>
              </a:rPr>
              <a:t>Knowledge-based agents in AI are intelligent systems that use a knowledge base to make decisions and solve problems.</a:t>
            </a:r>
          </a:p>
          <a:p>
            <a:pPr algn="just">
              <a:lnSpc>
                <a:spcPct val="100000"/>
              </a:lnSpc>
              <a:spcBef>
                <a:spcPts val="0"/>
              </a:spcBef>
              <a:buNone/>
            </a:pPr>
            <a:r>
              <a:rPr lang="en-US" sz="3000" b="1" i="0" dirty="0">
                <a:effectLst/>
                <a:latin typeface="Cambria" panose="02040503050406030204" pitchFamily="18" charset="0"/>
                <a:ea typeface="Cambria" panose="02040503050406030204" pitchFamily="18" charset="0"/>
              </a:rPr>
              <a:t> Knowledge-based agents </a:t>
            </a:r>
            <a:r>
              <a:rPr lang="en-US" sz="3000" i="0" dirty="0">
                <a:effectLst/>
                <a:latin typeface="Cambria" panose="02040503050406030204" pitchFamily="18" charset="0"/>
                <a:ea typeface="Cambria" panose="02040503050406030204" pitchFamily="18" charset="0"/>
              </a:rPr>
              <a:t>are those agents who have the capability of </a:t>
            </a:r>
            <a:r>
              <a:rPr lang="en-US" sz="3000" i="0" u="sng" dirty="0">
                <a:effectLst/>
                <a:latin typeface="Cambria" panose="02040503050406030204" pitchFamily="18" charset="0"/>
                <a:ea typeface="Cambria" panose="02040503050406030204" pitchFamily="18" charset="0"/>
              </a:rPr>
              <a:t>maintaining an internal state of knowledge, reason over that knowledge, update their knowledge after observations and take actions.</a:t>
            </a:r>
          </a:p>
          <a:p>
            <a:pPr algn="just">
              <a:lnSpc>
                <a:spcPct val="100000"/>
              </a:lnSpc>
              <a:spcBef>
                <a:spcPts val="0"/>
              </a:spcBef>
              <a:buNone/>
            </a:pPr>
            <a:r>
              <a:rPr lang="en-US" sz="3000" b="1" i="0" dirty="0">
                <a:effectLst/>
                <a:latin typeface="Cambria" panose="02040503050406030204" pitchFamily="18" charset="0"/>
                <a:ea typeface="Cambria" panose="02040503050406030204" pitchFamily="18" charset="0"/>
              </a:rPr>
              <a:t> Knowledge-based agents </a:t>
            </a:r>
            <a:r>
              <a:rPr lang="en-US" sz="3000" i="0" dirty="0">
                <a:effectLst/>
                <a:latin typeface="Cambria" panose="02040503050406030204" pitchFamily="18" charset="0"/>
                <a:ea typeface="Cambria" panose="02040503050406030204" pitchFamily="18" charset="0"/>
              </a:rPr>
              <a:t>are composed of two main parts:</a:t>
            </a:r>
          </a:p>
          <a:p>
            <a:pPr algn="just">
              <a:lnSpc>
                <a:spcPct val="100000"/>
              </a:lnSpc>
              <a:spcBef>
                <a:spcPts val="0"/>
              </a:spcBef>
              <a:buNone/>
            </a:pPr>
            <a:r>
              <a:rPr lang="en-US" sz="3000" i="0" dirty="0">
                <a:effectLst/>
                <a:latin typeface="Cambria" panose="02040503050406030204" pitchFamily="18" charset="0"/>
                <a:ea typeface="Cambria" panose="02040503050406030204" pitchFamily="18" charset="0"/>
              </a:rPr>
              <a:t> 1. Knowledge-base and</a:t>
            </a:r>
          </a:p>
          <a:p>
            <a:pPr algn="just">
              <a:lnSpc>
                <a:spcPct val="100000"/>
              </a:lnSpc>
              <a:spcBef>
                <a:spcPts val="0"/>
              </a:spcBef>
              <a:buNone/>
            </a:pPr>
            <a:r>
              <a:rPr lang="en-US" sz="3000" i="0" dirty="0">
                <a:effectLst/>
                <a:latin typeface="Cambria" panose="02040503050406030204" pitchFamily="18" charset="0"/>
                <a:ea typeface="Cambria" panose="02040503050406030204" pitchFamily="18" charset="0"/>
              </a:rPr>
              <a:t> 2. Inference system</a:t>
            </a:r>
          </a:p>
          <a:p>
            <a:pPr marL="0" indent="0" algn="just">
              <a:buNone/>
            </a:pPr>
            <a:endParaRPr lang="en-US" b="1"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898C94AC-0725-36D0-8900-71FE89925239}"/>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98B91512-5E64-2A65-300F-4F1675FFCA80}"/>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8B6E685D-7215-F72C-3F70-846F4579E90B}"/>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553D4389-B611-D258-96FE-346845A23B4E}"/>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64</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627087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53E4E-E4A8-986F-2B4E-D1EFCF38FA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B5E4C3-6274-3786-6BA0-472F36D37CDC}"/>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Knowledge-Based Agents in AI</a:t>
            </a:r>
          </a:p>
        </p:txBody>
      </p:sp>
      <p:sp>
        <p:nvSpPr>
          <p:cNvPr id="4" name="Content Placeholder 3">
            <a:extLst>
              <a:ext uri="{FF2B5EF4-FFF2-40B4-BE49-F238E27FC236}">
                <a16:creationId xmlns:a16="http://schemas.microsoft.com/office/drawing/2014/main" id="{958A89B4-AF95-48D5-A05C-3882ABFDC0DB}"/>
              </a:ext>
            </a:extLst>
          </p:cNvPr>
          <p:cNvSpPr>
            <a:spLocks noGrp="1"/>
          </p:cNvSpPr>
          <p:nvPr>
            <p:ph idx="1"/>
          </p:nvPr>
        </p:nvSpPr>
        <p:spPr>
          <a:xfrm>
            <a:off x="280219" y="973394"/>
            <a:ext cx="11073581" cy="5203569"/>
          </a:xfrm>
        </p:spPr>
        <p:txBody>
          <a:bodyPr>
            <a:normAutofit/>
          </a:bodyPr>
          <a:lstStyle/>
          <a:p>
            <a:pPr algn="just">
              <a:lnSpc>
                <a:spcPct val="100000"/>
              </a:lnSpc>
              <a:spcBef>
                <a:spcPts val="0"/>
              </a:spcBef>
              <a:buNone/>
            </a:pPr>
            <a:r>
              <a:rPr lang="en-US" sz="3000" b="1" i="0" dirty="0">
                <a:solidFill>
                  <a:srgbClr val="0000FF"/>
                </a:solidFill>
                <a:effectLst/>
                <a:latin typeface="Cambria" panose="02040503050406030204" pitchFamily="18" charset="0"/>
                <a:ea typeface="Cambria" panose="02040503050406030204" pitchFamily="18" charset="0"/>
              </a:rPr>
              <a:t>Knowledge-Based Agents(contd.,)</a:t>
            </a:r>
          </a:p>
          <a:p>
            <a:pPr algn="just">
              <a:lnSpc>
                <a:spcPct val="100000"/>
              </a:lnSpc>
              <a:spcBef>
                <a:spcPts val="0"/>
              </a:spcBef>
              <a:buNone/>
            </a:pPr>
            <a:r>
              <a:rPr lang="en-US" sz="3000" b="1" i="0" dirty="0">
                <a:effectLst/>
                <a:latin typeface="Cambria" panose="02040503050406030204" pitchFamily="18" charset="0"/>
                <a:ea typeface="Cambria" panose="02040503050406030204" pitchFamily="18" charset="0"/>
              </a:rPr>
              <a:t>A knowledge-based agent must able to do the following:</a:t>
            </a:r>
          </a:p>
          <a:p>
            <a:pPr algn="just">
              <a:lnSpc>
                <a:spcPct val="100000"/>
              </a:lnSpc>
              <a:spcBef>
                <a:spcPts val="0"/>
              </a:spcBef>
              <a:buNone/>
            </a:pPr>
            <a:r>
              <a:rPr lang="en-US" sz="3000" i="0" dirty="0">
                <a:effectLst/>
                <a:latin typeface="Cambria" panose="02040503050406030204" pitchFamily="18" charset="0"/>
                <a:ea typeface="Cambria" panose="02040503050406030204" pitchFamily="18" charset="0"/>
              </a:rPr>
              <a:t> • An agent should be able to </a:t>
            </a:r>
          </a:p>
          <a:p>
            <a:pPr lvl="2" algn="just">
              <a:lnSpc>
                <a:spcPct val="100000"/>
              </a:lnSpc>
              <a:spcBef>
                <a:spcPts val="0"/>
              </a:spcBef>
              <a:buFont typeface="Wingdings" panose="05000000000000000000" pitchFamily="2" charset="2"/>
              <a:buChar char="ü"/>
            </a:pPr>
            <a:r>
              <a:rPr lang="en-US" sz="2800" i="0" dirty="0">
                <a:effectLst/>
                <a:latin typeface="Cambria" panose="02040503050406030204" pitchFamily="18" charset="0"/>
                <a:ea typeface="Cambria" panose="02040503050406030204" pitchFamily="18" charset="0"/>
              </a:rPr>
              <a:t>represent states, actions, etc.</a:t>
            </a:r>
          </a:p>
          <a:p>
            <a:pPr lvl="2" algn="just">
              <a:lnSpc>
                <a:spcPct val="100000"/>
              </a:lnSpc>
              <a:spcBef>
                <a:spcPts val="0"/>
              </a:spcBef>
              <a:buFont typeface="Wingdings" panose="05000000000000000000" pitchFamily="2" charset="2"/>
              <a:buChar char="ü"/>
            </a:pPr>
            <a:r>
              <a:rPr lang="en-US" sz="2800" i="0" dirty="0">
                <a:effectLst/>
                <a:latin typeface="Cambria" panose="02040503050406030204" pitchFamily="18" charset="0"/>
                <a:ea typeface="Cambria" panose="02040503050406030204" pitchFamily="18" charset="0"/>
              </a:rPr>
              <a:t>incorporate new perceptions</a:t>
            </a:r>
          </a:p>
          <a:p>
            <a:pPr algn="just">
              <a:lnSpc>
                <a:spcPct val="100000"/>
              </a:lnSpc>
              <a:spcBef>
                <a:spcPts val="0"/>
              </a:spcBef>
              <a:buNone/>
            </a:pPr>
            <a:r>
              <a:rPr lang="en-US" sz="3000" i="0" dirty="0">
                <a:effectLst/>
                <a:latin typeface="Cambria" panose="02040503050406030204" pitchFamily="18" charset="0"/>
                <a:ea typeface="Cambria" panose="02040503050406030204" pitchFamily="18" charset="0"/>
              </a:rPr>
              <a:t> • An agent can update the internal representation of the world</a:t>
            </a:r>
          </a:p>
          <a:p>
            <a:pPr algn="just">
              <a:lnSpc>
                <a:spcPct val="100000"/>
              </a:lnSpc>
              <a:spcBef>
                <a:spcPts val="0"/>
              </a:spcBef>
              <a:buNone/>
            </a:pPr>
            <a:r>
              <a:rPr lang="en-US" sz="3000" i="0" dirty="0">
                <a:effectLst/>
                <a:latin typeface="Cambria" panose="02040503050406030204" pitchFamily="18" charset="0"/>
                <a:ea typeface="Cambria" panose="02040503050406030204" pitchFamily="18" charset="0"/>
              </a:rPr>
              <a:t> • An agent can deduce </a:t>
            </a:r>
          </a:p>
          <a:p>
            <a:pPr lvl="2" algn="just">
              <a:lnSpc>
                <a:spcPct val="100000"/>
              </a:lnSpc>
              <a:spcBef>
                <a:spcPts val="0"/>
              </a:spcBef>
              <a:buFont typeface="Wingdings" panose="05000000000000000000" pitchFamily="2" charset="2"/>
              <a:buChar char="ü"/>
            </a:pPr>
            <a:r>
              <a:rPr lang="en-US" sz="2400" i="0" dirty="0">
                <a:effectLst/>
                <a:latin typeface="Cambria" panose="02040503050406030204" pitchFamily="18" charset="0"/>
                <a:ea typeface="Cambria" panose="02040503050406030204" pitchFamily="18" charset="0"/>
              </a:rPr>
              <a:t>the internal representation of the world</a:t>
            </a:r>
          </a:p>
          <a:p>
            <a:pPr lvl="2" algn="just">
              <a:lnSpc>
                <a:spcPct val="100000"/>
              </a:lnSpc>
              <a:spcBef>
                <a:spcPts val="0"/>
              </a:spcBef>
              <a:buFont typeface="Wingdings" panose="05000000000000000000" pitchFamily="2" charset="2"/>
              <a:buChar char="ü"/>
            </a:pPr>
            <a:r>
              <a:rPr lang="en-US" sz="2400" i="0" dirty="0">
                <a:effectLst/>
                <a:latin typeface="Cambria" panose="02040503050406030204" pitchFamily="18" charset="0"/>
                <a:ea typeface="Cambria" panose="02040503050406030204" pitchFamily="18" charset="0"/>
              </a:rPr>
              <a:t>appropriate actions.</a:t>
            </a:r>
            <a:endParaRPr lang="en-US" sz="2400"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33DEFA27-5797-A575-DD7A-E9C8AED11AF6}"/>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10E1FEB5-50AE-6DCC-A494-490E4FABAB1B}"/>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58C4F305-B541-2C6C-CFC0-C7815A6C63A1}"/>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1B27C27-33DC-6081-403B-FBF898CAD10C}"/>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65</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34640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C47B4-794D-9558-1771-63630D890E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07A7E-39B7-684D-C4B1-AE61E4D8D5DA}"/>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Knowledge-Based Agents in AI</a:t>
            </a:r>
          </a:p>
        </p:txBody>
      </p:sp>
      <p:sp>
        <p:nvSpPr>
          <p:cNvPr id="4" name="Content Placeholder 3">
            <a:extLst>
              <a:ext uri="{FF2B5EF4-FFF2-40B4-BE49-F238E27FC236}">
                <a16:creationId xmlns:a16="http://schemas.microsoft.com/office/drawing/2014/main" id="{2B075ED8-14B3-7E75-C59D-7F593C737DF2}"/>
              </a:ext>
            </a:extLst>
          </p:cNvPr>
          <p:cNvSpPr>
            <a:spLocks noGrp="1"/>
          </p:cNvSpPr>
          <p:nvPr>
            <p:ph idx="1"/>
          </p:nvPr>
        </p:nvSpPr>
        <p:spPr>
          <a:xfrm>
            <a:off x="280218" y="973394"/>
            <a:ext cx="11606981" cy="5203569"/>
          </a:xfrm>
        </p:spPr>
        <p:txBody>
          <a:bodyPr>
            <a:normAutofit/>
          </a:bodyPr>
          <a:lstStyle/>
          <a:p>
            <a:pPr algn="just">
              <a:lnSpc>
                <a:spcPct val="100000"/>
              </a:lnSpc>
              <a:spcBef>
                <a:spcPts val="0"/>
              </a:spcBef>
              <a:buNone/>
            </a:pPr>
            <a:r>
              <a:rPr lang="en-US" sz="3000" b="1" i="0" dirty="0">
                <a:solidFill>
                  <a:srgbClr val="0000FF"/>
                </a:solidFill>
                <a:effectLst/>
                <a:latin typeface="Cambria" panose="02040503050406030204" pitchFamily="18" charset="0"/>
                <a:ea typeface="Cambria" panose="02040503050406030204" pitchFamily="18" charset="0"/>
              </a:rPr>
              <a:t>Knowledge-Based Agents Architecture</a:t>
            </a:r>
          </a:p>
          <a:p>
            <a:pPr marL="0" indent="0" algn="just">
              <a:lnSpc>
                <a:spcPct val="100000"/>
              </a:lnSpc>
              <a:spcBef>
                <a:spcPts val="0"/>
              </a:spcBef>
              <a:buNone/>
            </a:pPr>
            <a:r>
              <a:rPr lang="en-US" sz="3000" dirty="0">
                <a:latin typeface="Cambria" panose="02040503050406030204" pitchFamily="18" charset="0"/>
                <a:ea typeface="Cambria" panose="02040503050406030204" pitchFamily="18" charset="0"/>
              </a:rPr>
              <a:t>The architecture of knowledge-based agent states with :</a:t>
            </a:r>
            <a:endParaRPr lang="en-US" sz="3000" b="1" i="0" dirty="0">
              <a:effectLst/>
              <a:latin typeface="Cambria" panose="02040503050406030204" pitchFamily="18" charset="0"/>
              <a:ea typeface="Cambria" panose="02040503050406030204" pitchFamily="18" charset="0"/>
            </a:endParaRPr>
          </a:p>
          <a:p>
            <a:pPr algn="just">
              <a:lnSpc>
                <a:spcPct val="100000"/>
              </a:lnSpc>
              <a:spcBef>
                <a:spcPts val="0"/>
              </a:spcBef>
            </a:pPr>
            <a:r>
              <a:rPr lang="en-US" sz="3000" b="1" i="0" dirty="0">
                <a:effectLst/>
                <a:latin typeface="Cambria" panose="02040503050406030204" pitchFamily="18" charset="0"/>
                <a:ea typeface="Cambria" panose="02040503050406030204" pitchFamily="18" charset="0"/>
              </a:rPr>
              <a:t>The knowledge-based agent (KBA) take input from the environment by perceiving the environment. </a:t>
            </a:r>
          </a:p>
          <a:p>
            <a:pPr algn="just">
              <a:lnSpc>
                <a:spcPct val="100000"/>
              </a:lnSpc>
              <a:spcBef>
                <a:spcPts val="0"/>
              </a:spcBef>
            </a:pPr>
            <a:r>
              <a:rPr lang="en-US" sz="3000" i="0" dirty="0">
                <a:effectLst/>
                <a:latin typeface="Cambria" panose="02040503050406030204" pitchFamily="18" charset="0"/>
                <a:ea typeface="Cambria" panose="02040503050406030204" pitchFamily="18" charset="0"/>
              </a:rPr>
              <a:t>The input is taken by the inference engine of the agent and which </a:t>
            </a:r>
          </a:p>
          <a:p>
            <a:pPr marL="0" indent="0" algn="just">
              <a:lnSpc>
                <a:spcPct val="100000"/>
              </a:lnSpc>
              <a:spcBef>
                <a:spcPts val="0"/>
              </a:spcBef>
              <a:buNone/>
            </a:pPr>
            <a:r>
              <a:rPr lang="en-US" sz="3000" i="0" dirty="0">
                <a:effectLst/>
                <a:latin typeface="Cambria" panose="02040503050406030204" pitchFamily="18" charset="0"/>
                <a:ea typeface="Cambria" panose="02040503050406030204" pitchFamily="18" charset="0"/>
              </a:rPr>
              <a:t>   also communicate with knowledge-based (KB) to decide as per the </a:t>
            </a:r>
          </a:p>
          <a:p>
            <a:pPr marL="0" indent="0" algn="just">
              <a:lnSpc>
                <a:spcPct val="100000"/>
              </a:lnSpc>
              <a:spcBef>
                <a:spcPts val="0"/>
              </a:spcBef>
              <a:buNone/>
            </a:pPr>
            <a:r>
              <a:rPr lang="en-US" sz="3000" dirty="0">
                <a:latin typeface="Cambria" panose="02040503050406030204" pitchFamily="18" charset="0"/>
                <a:ea typeface="Cambria" panose="02040503050406030204" pitchFamily="18" charset="0"/>
              </a:rPr>
              <a:t>   </a:t>
            </a:r>
            <a:r>
              <a:rPr lang="en-US" sz="3000" i="0" dirty="0">
                <a:effectLst/>
                <a:latin typeface="Cambria" panose="02040503050406030204" pitchFamily="18" charset="0"/>
                <a:ea typeface="Cambria" panose="02040503050406030204" pitchFamily="18" charset="0"/>
              </a:rPr>
              <a:t>knowledge store in KB. </a:t>
            </a:r>
          </a:p>
          <a:p>
            <a:pPr algn="just">
              <a:lnSpc>
                <a:spcPct val="100000"/>
              </a:lnSpc>
              <a:spcBef>
                <a:spcPts val="0"/>
              </a:spcBef>
            </a:pPr>
            <a:r>
              <a:rPr lang="en-US" sz="3000" b="1" i="0" dirty="0">
                <a:effectLst/>
                <a:latin typeface="Cambria" panose="02040503050406030204" pitchFamily="18" charset="0"/>
                <a:ea typeface="Cambria" panose="02040503050406030204" pitchFamily="18" charset="0"/>
              </a:rPr>
              <a:t>The learning element of knowledge-based agent (KBA) regularly updates the </a:t>
            </a:r>
            <a:r>
              <a:rPr lang="en-US" sz="3000" b="1" dirty="0">
                <a:latin typeface="Cambria" panose="02040503050406030204" pitchFamily="18" charset="0"/>
                <a:ea typeface="Cambria" panose="02040503050406030204" pitchFamily="18" charset="0"/>
              </a:rPr>
              <a:t>knowledge-based (</a:t>
            </a:r>
            <a:r>
              <a:rPr lang="en-US" sz="3000" b="1" i="0" dirty="0">
                <a:effectLst/>
                <a:latin typeface="Cambria" panose="02040503050406030204" pitchFamily="18" charset="0"/>
                <a:ea typeface="Cambria" panose="02040503050406030204" pitchFamily="18" charset="0"/>
              </a:rPr>
              <a:t>KB) by learning new knowledge. </a:t>
            </a:r>
          </a:p>
        </p:txBody>
      </p:sp>
      <p:sp>
        <p:nvSpPr>
          <p:cNvPr id="6" name="Date Placeholder 5">
            <a:extLst>
              <a:ext uri="{FF2B5EF4-FFF2-40B4-BE49-F238E27FC236}">
                <a16:creationId xmlns:a16="http://schemas.microsoft.com/office/drawing/2014/main" id="{CB3D2A1A-2D92-E0B5-1097-2736E42512B3}"/>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072EF52E-9D0C-0945-205C-F3B4C6569729}"/>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CFBAEF9D-1980-B2C4-C3AB-D1FD959B2537}"/>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81892658-B5D0-878C-0269-4FA030167D46}"/>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66</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69114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F426B-96A0-AC47-7F8B-2C6217090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9EE3E1-B0BF-A096-E4D7-2248B8B9630D}"/>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Knowledge-Based Agents in AI</a:t>
            </a:r>
          </a:p>
        </p:txBody>
      </p:sp>
      <p:sp>
        <p:nvSpPr>
          <p:cNvPr id="4" name="Content Placeholder 3">
            <a:extLst>
              <a:ext uri="{FF2B5EF4-FFF2-40B4-BE49-F238E27FC236}">
                <a16:creationId xmlns:a16="http://schemas.microsoft.com/office/drawing/2014/main" id="{253B9EC5-2D69-241F-9C6F-C6D6D5F6BC97}"/>
              </a:ext>
            </a:extLst>
          </p:cNvPr>
          <p:cNvSpPr>
            <a:spLocks noGrp="1"/>
          </p:cNvSpPr>
          <p:nvPr>
            <p:ph idx="1"/>
          </p:nvPr>
        </p:nvSpPr>
        <p:spPr>
          <a:xfrm>
            <a:off x="280218" y="973394"/>
            <a:ext cx="11606981" cy="5203569"/>
          </a:xfrm>
        </p:spPr>
        <p:txBody>
          <a:bodyPr>
            <a:normAutofit/>
          </a:bodyPr>
          <a:lstStyle/>
          <a:p>
            <a:pPr algn="just">
              <a:lnSpc>
                <a:spcPct val="100000"/>
              </a:lnSpc>
              <a:spcBef>
                <a:spcPts val="0"/>
              </a:spcBef>
              <a:buNone/>
            </a:pPr>
            <a:r>
              <a:rPr lang="en-US" sz="3000" b="1" i="0" dirty="0">
                <a:solidFill>
                  <a:srgbClr val="0000FF"/>
                </a:solidFill>
                <a:effectLst/>
                <a:latin typeface="Cambria" panose="02040503050406030204" pitchFamily="18" charset="0"/>
                <a:ea typeface="Cambria" panose="02040503050406030204" pitchFamily="18" charset="0"/>
              </a:rPr>
              <a:t>Knowledge-Based Agents Architecture</a:t>
            </a:r>
          </a:p>
          <a:p>
            <a:pPr algn="just">
              <a:lnSpc>
                <a:spcPct val="100000"/>
              </a:lnSpc>
              <a:spcBef>
                <a:spcPts val="0"/>
              </a:spcBef>
              <a:buNone/>
            </a:pPr>
            <a:endParaRPr lang="en-US" sz="3000" b="1" i="0" dirty="0">
              <a:solidFill>
                <a:srgbClr val="0000FF"/>
              </a:solidFill>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423B42B7-D9A2-DB1A-924C-25AC9E6F16F6}"/>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29F067EC-6CF5-D1B3-F626-74969D53DD23}"/>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4EF3E876-E15C-9D24-93B0-0F49C23564A8}"/>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6A7AA9B-6ABF-BB73-BFC1-4A3F8B1793E2}"/>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67</a:t>
            </a:r>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627231AD-0FA6-B76A-35C9-2980DBA34C77}"/>
              </a:ext>
            </a:extLst>
          </p:cNvPr>
          <p:cNvPicPr>
            <a:picLocks noChangeAspect="1"/>
          </p:cNvPicPr>
          <p:nvPr/>
        </p:nvPicPr>
        <p:blipFill>
          <a:blip r:embed="rId3"/>
          <a:stretch>
            <a:fillRect/>
          </a:stretch>
        </p:blipFill>
        <p:spPr>
          <a:xfrm>
            <a:off x="304801" y="1818615"/>
            <a:ext cx="10491018" cy="4169229"/>
          </a:xfrm>
          <a:prstGeom prst="rect">
            <a:avLst/>
          </a:prstGeom>
        </p:spPr>
      </p:pic>
    </p:spTree>
    <p:extLst>
      <p:ext uri="{BB962C8B-B14F-4D97-AF65-F5344CB8AC3E}">
        <p14:creationId xmlns:p14="http://schemas.microsoft.com/office/powerpoint/2010/main" val="1849365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C3B58-77E5-BA88-EA7D-F24D14A396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958A2-6320-0C34-6693-6FFC8B7762CF}"/>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Knowledge-Based Agents in AI</a:t>
            </a:r>
          </a:p>
        </p:txBody>
      </p:sp>
      <p:sp>
        <p:nvSpPr>
          <p:cNvPr id="4" name="Content Placeholder 3">
            <a:extLst>
              <a:ext uri="{FF2B5EF4-FFF2-40B4-BE49-F238E27FC236}">
                <a16:creationId xmlns:a16="http://schemas.microsoft.com/office/drawing/2014/main" id="{9A9B4B10-3C03-5FC5-AF8E-0192EEC2DAE5}"/>
              </a:ext>
            </a:extLst>
          </p:cNvPr>
          <p:cNvSpPr>
            <a:spLocks noGrp="1"/>
          </p:cNvSpPr>
          <p:nvPr>
            <p:ph idx="1"/>
          </p:nvPr>
        </p:nvSpPr>
        <p:spPr>
          <a:xfrm>
            <a:off x="292509" y="973394"/>
            <a:ext cx="11606981" cy="5203569"/>
          </a:xfrm>
        </p:spPr>
        <p:txBody>
          <a:bodyPr>
            <a:normAutofit/>
          </a:bodyPr>
          <a:lstStyle/>
          <a:p>
            <a:pPr algn="just">
              <a:lnSpc>
                <a:spcPct val="100000"/>
              </a:lnSpc>
              <a:spcBef>
                <a:spcPts val="0"/>
              </a:spcBef>
              <a:buNone/>
            </a:pPr>
            <a:r>
              <a:rPr lang="en-US" sz="3000" b="1" i="0" dirty="0">
                <a:solidFill>
                  <a:srgbClr val="0000FF"/>
                </a:solidFill>
                <a:effectLst/>
                <a:latin typeface="Cambria" panose="02040503050406030204" pitchFamily="18" charset="0"/>
                <a:ea typeface="Cambria" panose="02040503050406030204" pitchFamily="18" charset="0"/>
              </a:rPr>
              <a:t>Operations performed by Knowledge-Based Agents</a:t>
            </a:r>
          </a:p>
          <a:p>
            <a:pPr algn="just">
              <a:lnSpc>
                <a:spcPct val="100000"/>
              </a:lnSpc>
              <a:spcBef>
                <a:spcPts val="0"/>
              </a:spcBef>
              <a:buNone/>
            </a:pPr>
            <a:r>
              <a:rPr lang="en-US" sz="3000" b="1" i="0" dirty="0">
                <a:solidFill>
                  <a:srgbClr val="0000FF"/>
                </a:solidFill>
                <a:effectLst/>
                <a:latin typeface="Cambria" panose="02040503050406030204" pitchFamily="18" charset="0"/>
                <a:ea typeface="Cambria" panose="02040503050406030204" pitchFamily="18" charset="0"/>
              </a:rPr>
              <a:t> </a:t>
            </a:r>
            <a:r>
              <a:rPr lang="en-US" b="1" i="0" dirty="0">
                <a:effectLst/>
                <a:latin typeface="Cambria" panose="02040503050406030204" pitchFamily="18" charset="0"/>
                <a:ea typeface="Cambria" panose="02040503050406030204" pitchFamily="18" charset="0"/>
              </a:rPr>
              <a:t>Following are three operations which are performed by KBA in order to show the intelligent behavior:</a:t>
            </a:r>
          </a:p>
          <a:p>
            <a:pPr algn="just">
              <a:lnSpc>
                <a:spcPct val="100000"/>
              </a:lnSpc>
              <a:spcBef>
                <a:spcPts val="0"/>
              </a:spcBef>
              <a:buNone/>
            </a:pPr>
            <a:r>
              <a:rPr lang="en-US" i="0" dirty="0">
                <a:effectLst/>
                <a:latin typeface="Cambria" panose="02040503050406030204" pitchFamily="18" charset="0"/>
                <a:ea typeface="Cambria" panose="02040503050406030204" pitchFamily="18" charset="0"/>
              </a:rPr>
              <a:t> </a:t>
            </a:r>
            <a:r>
              <a:rPr lang="en-US" b="1" i="0" dirty="0">
                <a:effectLst/>
                <a:latin typeface="Cambria" panose="02040503050406030204" pitchFamily="18" charset="0"/>
                <a:ea typeface="Cambria" panose="02040503050406030204" pitchFamily="18" charset="0"/>
              </a:rPr>
              <a:t>1. Tell: </a:t>
            </a:r>
            <a:r>
              <a:rPr lang="en-US" i="0" dirty="0">
                <a:effectLst/>
                <a:latin typeface="Cambria" panose="02040503050406030204" pitchFamily="18" charset="0"/>
                <a:ea typeface="Cambria" panose="02040503050406030204" pitchFamily="18" charset="0"/>
              </a:rPr>
              <a:t>This operation tells the knowledge base, what it discuss from the</a:t>
            </a:r>
          </a:p>
          <a:p>
            <a:pPr algn="just">
              <a:lnSpc>
                <a:spcPct val="100000"/>
              </a:lnSpc>
              <a:spcBef>
                <a:spcPts val="0"/>
              </a:spcBef>
              <a:buNone/>
            </a:pPr>
            <a:r>
              <a:rPr lang="en-US" dirty="0">
                <a:latin typeface="Cambria" panose="02040503050406030204" pitchFamily="18" charset="0"/>
                <a:ea typeface="Cambria" panose="02040503050406030204" pitchFamily="18" charset="0"/>
              </a:rPr>
              <a:t>     </a:t>
            </a:r>
            <a:r>
              <a:rPr lang="en-US" i="0" dirty="0">
                <a:effectLst/>
                <a:latin typeface="Cambria" panose="02040503050406030204" pitchFamily="18" charset="0"/>
                <a:ea typeface="Cambria" panose="02040503050406030204" pitchFamily="18" charset="0"/>
              </a:rPr>
              <a:t> environment.</a:t>
            </a:r>
          </a:p>
          <a:p>
            <a:pPr algn="just">
              <a:lnSpc>
                <a:spcPct val="100000"/>
              </a:lnSpc>
              <a:spcBef>
                <a:spcPts val="0"/>
              </a:spcBef>
              <a:buNone/>
            </a:pPr>
            <a:r>
              <a:rPr lang="en-US" b="1" i="0" dirty="0">
                <a:effectLst/>
                <a:latin typeface="Cambria" panose="02040503050406030204" pitchFamily="18" charset="0"/>
                <a:ea typeface="Cambria" panose="02040503050406030204" pitchFamily="18" charset="0"/>
              </a:rPr>
              <a:t> 2. Ask: </a:t>
            </a:r>
            <a:r>
              <a:rPr lang="en-US" i="0" dirty="0">
                <a:effectLst/>
                <a:latin typeface="Cambria" panose="02040503050406030204" pitchFamily="18" charset="0"/>
                <a:ea typeface="Cambria" panose="02040503050406030204" pitchFamily="18" charset="0"/>
              </a:rPr>
              <a:t>This operation asks the knowledge base what action it should perform.</a:t>
            </a:r>
          </a:p>
          <a:p>
            <a:pPr algn="just">
              <a:lnSpc>
                <a:spcPct val="100000"/>
              </a:lnSpc>
              <a:spcBef>
                <a:spcPts val="0"/>
              </a:spcBef>
              <a:buNone/>
            </a:pPr>
            <a:r>
              <a:rPr lang="en-US" i="0" dirty="0">
                <a:effectLst/>
                <a:latin typeface="Cambria" panose="02040503050406030204" pitchFamily="18" charset="0"/>
                <a:ea typeface="Cambria" panose="02040503050406030204" pitchFamily="18" charset="0"/>
              </a:rPr>
              <a:t> </a:t>
            </a:r>
            <a:r>
              <a:rPr lang="en-US" b="1" i="0" dirty="0">
                <a:effectLst/>
                <a:latin typeface="Cambria" panose="02040503050406030204" pitchFamily="18" charset="0"/>
                <a:ea typeface="Cambria" panose="02040503050406030204" pitchFamily="18" charset="0"/>
              </a:rPr>
              <a:t>3. Perform: </a:t>
            </a:r>
            <a:r>
              <a:rPr lang="en-US" i="0" dirty="0">
                <a:effectLst/>
                <a:latin typeface="Cambria" panose="02040503050406030204" pitchFamily="18" charset="0"/>
                <a:ea typeface="Cambria" panose="02040503050406030204" pitchFamily="18" charset="0"/>
              </a:rPr>
              <a:t>It performs the selected action.</a:t>
            </a:r>
          </a:p>
        </p:txBody>
      </p:sp>
      <p:sp>
        <p:nvSpPr>
          <p:cNvPr id="6" name="Date Placeholder 5">
            <a:extLst>
              <a:ext uri="{FF2B5EF4-FFF2-40B4-BE49-F238E27FC236}">
                <a16:creationId xmlns:a16="http://schemas.microsoft.com/office/drawing/2014/main" id="{DD40B258-7E50-6B06-0F19-54F2FF0077BF}"/>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3B075B3C-F003-9CE8-3F88-20F86E06E037}"/>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ACB98928-92BC-4C50-CD17-64E60EBBBF78}"/>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661F54D9-0C04-FF5E-A196-C447C8C1339C}"/>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68</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65359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001EA-FAB7-DB3A-F154-3BC07AF97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48F73-1C53-835B-E811-13CABA3651D8}"/>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Environment in AI</a:t>
            </a:r>
          </a:p>
        </p:txBody>
      </p:sp>
      <p:sp>
        <p:nvSpPr>
          <p:cNvPr id="4" name="Content Placeholder 3">
            <a:extLst>
              <a:ext uri="{FF2B5EF4-FFF2-40B4-BE49-F238E27FC236}">
                <a16:creationId xmlns:a16="http://schemas.microsoft.com/office/drawing/2014/main" id="{A8A487DE-B5A0-D60C-8E01-047650E78CD1}"/>
              </a:ext>
            </a:extLst>
          </p:cNvPr>
          <p:cNvSpPr>
            <a:spLocks noGrp="1"/>
          </p:cNvSpPr>
          <p:nvPr>
            <p:ph idx="1"/>
          </p:nvPr>
        </p:nvSpPr>
        <p:spPr>
          <a:xfrm>
            <a:off x="292509" y="973394"/>
            <a:ext cx="11606981" cy="5203569"/>
          </a:xfrm>
        </p:spPr>
        <p:txBody>
          <a:bodyPr>
            <a:normAutofit/>
          </a:bodyPr>
          <a:lstStyle/>
          <a:p>
            <a:pPr algn="just">
              <a:lnSpc>
                <a:spcPct val="100000"/>
              </a:lnSpc>
              <a:spcBef>
                <a:spcPts val="0"/>
              </a:spcBef>
              <a:buNone/>
            </a:pPr>
            <a:r>
              <a:rPr lang="en-US" sz="3000" b="1" i="0" dirty="0">
                <a:solidFill>
                  <a:srgbClr val="0000FF"/>
                </a:solidFill>
                <a:effectLst/>
                <a:latin typeface="Cambria" panose="02040503050406030204" pitchFamily="18" charset="0"/>
                <a:ea typeface="Cambria" panose="02040503050406030204" pitchFamily="18" charset="0"/>
              </a:rPr>
              <a:t>Introduction</a:t>
            </a:r>
          </a:p>
          <a:p>
            <a:r>
              <a:rPr lang="en-US" dirty="0">
                <a:latin typeface="Cambria" panose="02040503050406030204" pitchFamily="18" charset="0"/>
                <a:ea typeface="Cambria" panose="02040503050406030204" pitchFamily="18" charset="0"/>
              </a:rPr>
              <a:t>Environment can be real, or artificial</a:t>
            </a:r>
          </a:p>
          <a:p>
            <a:r>
              <a:rPr lang="en-US" dirty="0">
                <a:latin typeface="Cambria" panose="02040503050406030204" pitchFamily="18" charset="0"/>
                <a:ea typeface="Cambria" panose="02040503050406030204" pitchFamily="18" charset="0"/>
              </a:rPr>
              <a:t>Environment can be simple (ex:  conveyor belt for inspection robot) or complex/rich (ex:  flight simulator environment)</a:t>
            </a:r>
          </a:p>
          <a:p>
            <a:r>
              <a:rPr lang="en-US" dirty="0">
                <a:latin typeface="Cambria" panose="02040503050406030204" pitchFamily="18" charset="0"/>
                <a:ea typeface="Cambria" panose="02040503050406030204" pitchFamily="18" charset="0"/>
              </a:rPr>
              <a:t>Key points are complexity of the relationships among the behavior of the robot, the percept sequence generated by the environment, and the performance measure</a:t>
            </a:r>
          </a:p>
          <a:p>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17D9E3AF-69E4-987C-CE3E-E904E0DEB848}"/>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6AA14BE4-12AB-7B37-C1F3-41C04BFAEEAC}"/>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F0604D73-8CEC-AFC4-D562-C2E9755F3252}"/>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D93E6731-CF1D-4661-B278-B1654CB126E6}"/>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69</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474078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03A3F-E6BA-2922-08E1-11B41164D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AFA55-10B6-6B6B-EF24-3FE55659C62B}"/>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Properties of Task Environments in AI</a:t>
            </a:r>
          </a:p>
        </p:txBody>
      </p:sp>
      <p:sp>
        <p:nvSpPr>
          <p:cNvPr id="4" name="Content Placeholder 3">
            <a:extLst>
              <a:ext uri="{FF2B5EF4-FFF2-40B4-BE49-F238E27FC236}">
                <a16:creationId xmlns:a16="http://schemas.microsoft.com/office/drawing/2014/main" id="{9EE3F347-C045-1005-6DC3-E44879BBACB2}"/>
              </a:ext>
            </a:extLst>
          </p:cNvPr>
          <p:cNvSpPr>
            <a:spLocks noGrp="1"/>
          </p:cNvSpPr>
          <p:nvPr>
            <p:ph idx="1"/>
          </p:nvPr>
        </p:nvSpPr>
        <p:spPr>
          <a:xfrm>
            <a:off x="292509" y="973394"/>
            <a:ext cx="11606981" cy="5203569"/>
          </a:xfrm>
        </p:spPr>
        <p:txBody>
          <a:bodyPr>
            <a:normAutofit lnSpcReduction="10000"/>
          </a:bodyPr>
          <a:lstStyle/>
          <a:p>
            <a:pPr marL="0" indent="0">
              <a:buNone/>
            </a:pPr>
            <a:r>
              <a:rPr lang="en-US" b="1" dirty="0">
                <a:latin typeface="Cambria" panose="02040503050406030204" pitchFamily="18" charset="0"/>
                <a:ea typeface="Cambria" panose="02040503050406030204" pitchFamily="18" charset="0"/>
              </a:rPr>
              <a:t>1.Fully observable vs partially observable</a:t>
            </a:r>
          </a:p>
          <a:p>
            <a:pPr lvl="1"/>
            <a:r>
              <a:rPr lang="en-US" sz="2800" dirty="0">
                <a:latin typeface="Cambria" panose="02040503050406030204" pitchFamily="18" charset="0"/>
                <a:ea typeface="Cambria" panose="02040503050406030204" pitchFamily="18" charset="0"/>
              </a:rPr>
              <a:t>Fully:  agent’s sensors give access to the complete state of environment at each point in time</a:t>
            </a:r>
          </a:p>
          <a:p>
            <a:pPr lvl="1"/>
            <a:r>
              <a:rPr lang="en-US" sz="2800" dirty="0">
                <a:latin typeface="Cambria" panose="02040503050406030204" pitchFamily="18" charset="0"/>
                <a:ea typeface="Cambria" panose="02040503050406030204" pitchFamily="18" charset="0"/>
              </a:rPr>
              <a:t>Effectively fully if sensors detect all aspects relevant to choice of action (as determined by performance measure)</a:t>
            </a:r>
          </a:p>
          <a:p>
            <a:pPr lvl="1"/>
            <a:r>
              <a:rPr lang="en-US" sz="2800" dirty="0">
                <a:latin typeface="Cambria" panose="02040503050406030204" pitchFamily="18" charset="0"/>
                <a:ea typeface="Cambria" panose="02040503050406030204" pitchFamily="18" charset="0"/>
              </a:rPr>
              <a:t>Fully:  agent doesn’t need internal state to keep track of the world</a:t>
            </a:r>
          </a:p>
          <a:p>
            <a:pPr marL="0" indent="0">
              <a:buNone/>
            </a:pPr>
            <a:r>
              <a:rPr lang="en-US" b="1" dirty="0">
                <a:latin typeface="Cambria" panose="02040503050406030204" pitchFamily="18" charset="0"/>
                <a:ea typeface="Cambria" panose="02040503050406030204" pitchFamily="18" charset="0"/>
              </a:rPr>
              <a:t>2. Deterministic vs stochastic</a:t>
            </a:r>
          </a:p>
          <a:p>
            <a:pPr lvl="1"/>
            <a:r>
              <a:rPr lang="en-US" sz="2800" b="1" dirty="0">
                <a:latin typeface="Cambria" panose="02040503050406030204" pitchFamily="18" charset="0"/>
                <a:ea typeface="Cambria" panose="02040503050406030204" pitchFamily="18" charset="0"/>
              </a:rPr>
              <a:t>Deterministic</a:t>
            </a:r>
            <a:r>
              <a:rPr lang="en-US" sz="2800" dirty="0">
                <a:latin typeface="Cambria" panose="02040503050406030204" pitchFamily="18" charset="0"/>
                <a:ea typeface="Cambria" panose="02040503050406030204" pitchFamily="18" charset="0"/>
              </a:rPr>
              <a:t> if next state of environment is completely determined by current state and action executed by agent</a:t>
            </a:r>
          </a:p>
          <a:p>
            <a:pPr lvl="1"/>
            <a:r>
              <a:rPr lang="en-US" sz="2800" dirty="0">
                <a:latin typeface="Cambria" panose="02040503050406030204" pitchFamily="18" charset="0"/>
                <a:ea typeface="Cambria" panose="02040503050406030204" pitchFamily="18" charset="0"/>
              </a:rPr>
              <a:t>Partially observable environment could </a:t>
            </a:r>
            <a:r>
              <a:rPr lang="en-US" sz="2800" i="1" dirty="0">
                <a:latin typeface="Cambria" panose="02040503050406030204" pitchFamily="18" charset="0"/>
                <a:ea typeface="Cambria" panose="02040503050406030204" pitchFamily="18" charset="0"/>
              </a:rPr>
              <a:t>appear</a:t>
            </a:r>
            <a:r>
              <a:rPr lang="en-US" sz="2800" dirty="0">
                <a:latin typeface="Cambria" panose="02040503050406030204" pitchFamily="18" charset="0"/>
                <a:ea typeface="Cambria" panose="02040503050406030204" pitchFamily="18" charset="0"/>
              </a:rPr>
              <a:t> to be stochastic</a:t>
            </a:r>
          </a:p>
          <a:p>
            <a:pPr lvl="1"/>
            <a:r>
              <a:rPr lang="en-US" sz="2800" b="1" dirty="0">
                <a:latin typeface="Cambria" panose="02040503050406030204" pitchFamily="18" charset="0"/>
                <a:ea typeface="Cambria" panose="02040503050406030204" pitchFamily="18" charset="0"/>
              </a:rPr>
              <a:t>Strategic environment:  </a:t>
            </a:r>
            <a:r>
              <a:rPr lang="en-US" sz="2800" dirty="0">
                <a:latin typeface="Cambria" panose="02040503050406030204" pitchFamily="18" charset="0"/>
                <a:ea typeface="Cambria" panose="02040503050406030204" pitchFamily="18" charset="0"/>
              </a:rPr>
              <a:t>deterministic except for actions of other agents</a:t>
            </a:r>
          </a:p>
          <a:p>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53084E4D-36BD-DD9D-9B45-72329EA995D0}"/>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930C9128-8E2F-8EA0-8027-958F562AB388}"/>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F20E0697-C88F-77FF-4F93-F6346446B2EF}"/>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A8EF98AA-C371-F4D1-BDF3-84A4BA9E3796}"/>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70</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07275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D09F9-C4EA-EE3F-5AAB-30460B339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3AE1CF-697D-213D-173B-88B9CB9B635D}"/>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Properties of Task Environments in AI</a:t>
            </a:r>
          </a:p>
        </p:txBody>
      </p:sp>
      <p:sp>
        <p:nvSpPr>
          <p:cNvPr id="4" name="Content Placeholder 3">
            <a:extLst>
              <a:ext uri="{FF2B5EF4-FFF2-40B4-BE49-F238E27FC236}">
                <a16:creationId xmlns:a16="http://schemas.microsoft.com/office/drawing/2014/main" id="{B2A7C88F-DC45-6678-61AC-122BCCDB074E}"/>
              </a:ext>
            </a:extLst>
          </p:cNvPr>
          <p:cNvSpPr>
            <a:spLocks noGrp="1"/>
          </p:cNvSpPr>
          <p:nvPr>
            <p:ph idx="1"/>
          </p:nvPr>
        </p:nvSpPr>
        <p:spPr>
          <a:xfrm>
            <a:off x="292509" y="973394"/>
            <a:ext cx="11606981" cy="5203569"/>
          </a:xfrm>
        </p:spPr>
        <p:txBody>
          <a:bodyPr>
            <a:normAutofit/>
          </a:bodyPr>
          <a:lstStyle/>
          <a:p>
            <a:pPr marL="0" indent="0">
              <a:buNone/>
            </a:pPr>
            <a:r>
              <a:rPr lang="en-US" b="1" dirty="0">
                <a:latin typeface="Cambria" panose="02040503050406030204" pitchFamily="18" charset="0"/>
                <a:ea typeface="Cambria" panose="02040503050406030204" pitchFamily="18" charset="0"/>
              </a:rPr>
              <a:t>3. Episodic vs sequential</a:t>
            </a:r>
          </a:p>
          <a:p>
            <a:pPr marL="0" indent="0">
              <a:buNone/>
            </a:pPr>
            <a:r>
              <a:rPr lang="en-US" b="1" dirty="0">
                <a:latin typeface="Cambria" panose="02040503050406030204" pitchFamily="18" charset="0"/>
                <a:ea typeface="Cambria" panose="02040503050406030204" pitchFamily="18" charset="0"/>
              </a:rPr>
              <a:t>Episodic environment: </a:t>
            </a:r>
            <a:r>
              <a:rPr lang="en-US" dirty="0">
                <a:latin typeface="Cambria" panose="02040503050406030204" pitchFamily="18" charset="0"/>
                <a:ea typeface="Cambria" panose="02040503050406030204" pitchFamily="18" charset="0"/>
              </a:rPr>
              <a:t>agent’s experience is divided into ‘atomic episode’; each episode consists of agent perceiving then performing a single action</a:t>
            </a:r>
          </a:p>
          <a:p>
            <a:pPr marL="0" indent="0">
              <a:buNone/>
            </a:pPr>
            <a:r>
              <a:rPr lang="en-US" dirty="0">
                <a:latin typeface="Cambria" panose="02040503050406030204" pitchFamily="18" charset="0"/>
                <a:ea typeface="Cambria" panose="02040503050406030204" pitchFamily="18" charset="0"/>
              </a:rPr>
              <a:t>Episodes are independent:  next episode doesn’t depend on actions taken in previous episodes</a:t>
            </a:r>
          </a:p>
          <a:p>
            <a:pPr marL="0" indent="0">
              <a:buNone/>
            </a:pPr>
            <a:r>
              <a:rPr lang="en-US" dirty="0">
                <a:latin typeface="Cambria" panose="02040503050406030204" pitchFamily="18" charset="0"/>
                <a:ea typeface="Cambria" panose="02040503050406030204" pitchFamily="18" charset="0"/>
              </a:rPr>
              <a:t>Ex:  classification tasks:  spotting defective parts on an assembly line</a:t>
            </a:r>
          </a:p>
          <a:p>
            <a:pPr marL="0" indent="0">
              <a:buNone/>
            </a:pPr>
            <a:r>
              <a:rPr lang="en-US" b="1" dirty="0">
                <a:latin typeface="Cambria" panose="02040503050406030204" pitchFamily="18" charset="0"/>
                <a:ea typeface="Cambria" panose="02040503050406030204" pitchFamily="18" charset="0"/>
              </a:rPr>
              <a:t>Sequential:  </a:t>
            </a:r>
            <a:r>
              <a:rPr lang="en-US" dirty="0">
                <a:latin typeface="Cambria" panose="02040503050406030204" pitchFamily="18" charset="0"/>
                <a:ea typeface="Cambria" panose="02040503050406030204" pitchFamily="18" charset="0"/>
              </a:rPr>
              <a:t>current decision could affect all future decisions (ex:  chess playing)</a:t>
            </a:r>
          </a:p>
        </p:txBody>
      </p:sp>
      <p:sp>
        <p:nvSpPr>
          <p:cNvPr id="6" name="Date Placeholder 5">
            <a:extLst>
              <a:ext uri="{FF2B5EF4-FFF2-40B4-BE49-F238E27FC236}">
                <a16:creationId xmlns:a16="http://schemas.microsoft.com/office/drawing/2014/main" id="{BD70C116-EFBB-B2B6-5BE6-4ED8164F0CAB}"/>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3E77BFD9-F2C5-39EA-6C82-CB74D0E1B077}"/>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216173B2-A4AD-DCBF-36DB-E9F16F1C71FA}"/>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54910C11-03E0-7DE9-95AF-D32598EC5F47}"/>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71</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453800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82FBB-6923-C897-F8DB-E2F1EAE63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449C7-C3E4-BF6A-1688-9E104708783C}"/>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Properties of Task Environments in AI</a:t>
            </a:r>
          </a:p>
        </p:txBody>
      </p:sp>
      <p:sp>
        <p:nvSpPr>
          <p:cNvPr id="4" name="Content Placeholder 3">
            <a:extLst>
              <a:ext uri="{FF2B5EF4-FFF2-40B4-BE49-F238E27FC236}">
                <a16:creationId xmlns:a16="http://schemas.microsoft.com/office/drawing/2014/main" id="{AAEA4D17-476B-1111-CC56-E9D8FD6587A7}"/>
              </a:ext>
            </a:extLst>
          </p:cNvPr>
          <p:cNvSpPr>
            <a:spLocks noGrp="1"/>
          </p:cNvSpPr>
          <p:nvPr>
            <p:ph idx="1"/>
          </p:nvPr>
        </p:nvSpPr>
        <p:spPr>
          <a:xfrm>
            <a:off x="292509" y="973394"/>
            <a:ext cx="11606981" cy="5203569"/>
          </a:xfrm>
        </p:spPr>
        <p:txBody>
          <a:bodyPr>
            <a:normAutofit/>
          </a:bodyPr>
          <a:lstStyle/>
          <a:p>
            <a:pPr marL="0" indent="0">
              <a:buNone/>
            </a:pPr>
            <a:r>
              <a:rPr lang="en-US" b="1" dirty="0">
                <a:latin typeface="Cambria" panose="02040503050406030204" pitchFamily="18" charset="0"/>
                <a:ea typeface="Cambria" panose="02040503050406030204" pitchFamily="18" charset="0"/>
              </a:rPr>
              <a:t>5. Static vs dynamic</a:t>
            </a:r>
          </a:p>
          <a:p>
            <a:pPr marL="0" indent="0">
              <a:buNone/>
            </a:pPr>
            <a:r>
              <a:rPr lang="en-US" b="1" dirty="0">
                <a:latin typeface="Cambria" panose="02040503050406030204" pitchFamily="18" charset="0"/>
                <a:ea typeface="Cambria" panose="02040503050406030204" pitchFamily="18" charset="0"/>
              </a:rPr>
              <a:t>Dynamic:  </a:t>
            </a:r>
          </a:p>
          <a:p>
            <a:pPr marL="0" indent="0">
              <a:buNone/>
            </a:pPr>
            <a:r>
              <a:rPr lang="en-US" dirty="0">
                <a:latin typeface="Cambria" panose="02040503050406030204" pitchFamily="18" charset="0"/>
                <a:ea typeface="Cambria" panose="02040503050406030204" pitchFamily="18" charset="0"/>
              </a:rPr>
              <a:t>environment can change while agent is deliberating</a:t>
            </a:r>
          </a:p>
          <a:p>
            <a:pPr marL="0" indent="0">
              <a:buNone/>
            </a:pPr>
            <a:r>
              <a:rPr lang="en-US" b="1" dirty="0">
                <a:latin typeface="Cambria" panose="02040503050406030204" pitchFamily="18" charset="0"/>
                <a:ea typeface="Cambria" panose="02040503050406030204" pitchFamily="18" charset="0"/>
              </a:rPr>
              <a:t>Semi dynamic: </a:t>
            </a:r>
          </a:p>
          <a:p>
            <a:pPr marL="0" indent="0">
              <a:buNone/>
            </a:pPr>
            <a:r>
              <a:rPr lang="en-US" dirty="0">
                <a:latin typeface="Cambria" panose="02040503050406030204" pitchFamily="18" charset="0"/>
                <a:ea typeface="Cambria" panose="02040503050406030204" pitchFamily="18" charset="0"/>
              </a:rPr>
              <a:t> performance score can change with passage of time, but environment doesn’t (ex:  playing chess with a clock)</a:t>
            </a:r>
          </a:p>
          <a:p>
            <a:pPr marL="0" indent="0">
              <a:buNone/>
            </a:pPr>
            <a:endParaRPr lang="en-US" b="1" dirty="0">
              <a:latin typeface="Cambria" panose="02040503050406030204" pitchFamily="18" charset="0"/>
              <a:ea typeface="Cambria" panose="02040503050406030204" pitchFamily="18" charset="0"/>
            </a:endParaRPr>
          </a:p>
          <a:p>
            <a:pPr marL="0" indent="0">
              <a:buNone/>
            </a:pPr>
            <a:r>
              <a:rPr lang="en-US" b="1" dirty="0">
                <a:latin typeface="Cambria" panose="02040503050406030204" pitchFamily="18" charset="0"/>
                <a:ea typeface="Cambria" panose="02040503050406030204" pitchFamily="18" charset="0"/>
              </a:rPr>
              <a:t>6.Discrete vs Continuous</a:t>
            </a:r>
          </a:p>
          <a:p>
            <a:pPr marL="0" indent="0">
              <a:buNone/>
            </a:pPr>
            <a:r>
              <a:rPr lang="en-US" dirty="0">
                <a:latin typeface="Cambria" panose="02040503050406030204" pitchFamily="18" charset="0"/>
                <a:ea typeface="Cambria" panose="02040503050406030204" pitchFamily="18" charset="0"/>
              </a:rPr>
              <a:t>Distinction can be applied to state of the environment, way time is handled, percepts and actions of the agent</a:t>
            </a:r>
          </a:p>
        </p:txBody>
      </p:sp>
      <p:sp>
        <p:nvSpPr>
          <p:cNvPr id="6" name="Date Placeholder 5">
            <a:extLst>
              <a:ext uri="{FF2B5EF4-FFF2-40B4-BE49-F238E27FC236}">
                <a16:creationId xmlns:a16="http://schemas.microsoft.com/office/drawing/2014/main" id="{268A2754-8EC7-CDF5-45C3-436DD80CC332}"/>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AC2089EC-442A-88C7-CC75-D7A050C3BE29}"/>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AEE08429-5F84-823F-070D-574148A927A9}"/>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D1C3EC37-5405-A3B2-3D28-135C58E63FEC}"/>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72</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49401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7639" y="286511"/>
            <a:ext cx="11590020" cy="57896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73E301E-CA67-5F3E-CE77-C6C101FED29C}"/>
              </a:ext>
            </a:extLst>
          </p:cNvPr>
          <p:cNvSpPr>
            <a:spLocks noGrp="1" noChangeArrowheads="1"/>
          </p:cNvSpPr>
          <p:nvPr>
            <p:ph type="title"/>
          </p:nvPr>
        </p:nvSpPr>
        <p:spPr>
          <a:xfrm>
            <a:off x="2057400" y="76200"/>
            <a:ext cx="7772400" cy="1143000"/>
          </a:xfrm>
        </p:spPr>
        <p:txBody>
          <a:bodyPr/>
          <a:lstStyle/>
          <a:p>
            <a:r>
              <a:rPr lang="en-US" altLang="en-US" sz="3200" dirty="0"/>
              <a:t>How do you design an intelligent agent?</a:t>
            </a:r>
          </a:p>
        </p:txBody>
      </p:sp>
      <p:sp>
        <p:nvSpPr>
          <p:cNvPr id="6147" name="Rectangle 3">
            <a:extLst>
              <a:ext uri="{FF2B5EF4-FFF2-40B4-BE49-F238E27FC236}">
                <a16:creationId xmlns:a16="http://schemas.microsoft.com/office/drawing/2014/main" id="{87C4B805-06A5-B32F-9F28-BFA80276DBE9}"/>
              </a:ext>
            </a:extLst>
          </p:cNvPr>
          <p:cNvSpPr>
            <a:spLocks noGrp="1" noChangeArrowheads="1"/>
          </p:cNvSpPr>
          <p:nvPr>
            <p:ph type="body" idx="1"/>
          </p:nvPr>
        </p:nvSpPr>
        <p:spPr>
          <a:xfrm>
            <a:off x="1746250" y="990600"/>
            <a:ext cx="7772400" cy="4114800"/>
          </a:xfrm>
        </p:spPr>
        <p:txBody>
          <a:bodyPr/>
          <a:lstStyle/>
          <a:p>
            <a:r>
              <a:rPr lang="en-US" altLang="en-US" sz="2400" dirty="0"/>
              <a:t>Definition: An </a:t>
            </a:r>
            <a:r>
              <a:rPr lang="en-US" altLang="en-US" sz="2400" b="1" dirty="0">
                <a:solidFill>
                  <a:schemeClr val="accent2"/>
                </a:solidFill>
              </a:rPr>
              <a:t>intelligent agent</a:t>
            </a:r>
            <a:r>
              <a:rPr lang="en-US" altLang="en-US" sz="2400" dirty="0"/>
              <a:t> perceives its environment via </a:t>
            </a:r>
            <a:r>
              <a:rPr lang="en-US" altLang="en-US" sz="2400" b="1" dirty="0">
                <a:solidFill>
                  <a:schemeClr val="accent2"/>
                </a:solidFill>
              </a:rPr>
              <a:t>sensors</a:t>
            </a:r>
            <a:r>
              <a:rPr lang="en-US" altLang="en-US" sz="2400" dirty="0"/>
              <a:t> and acts rationally upon that environment with its </a:t>
            </a:r>
            <a:r>
              <a:rPr lang="en-US" altLang="en-US" sz="2400" b="1" dirty="0">
                <a:solidFill>
                  <a:schemeClr val="accent2"/>
                </a:solidFill>
              </a:rPr>
              <a:t>effectors</a:t>
            </a:r>
            <a:r>
              <a:rPr lang="en-US" altLang="en-US" sz="2400" dirty="0"/>
              <a:t>. </a:t>
            </a:r>
          </a:p>
          <a:p>
            <a:r>
              <a:rPr lang="en-US" altLang="en-US" sz="2400" dirty="0"/>
              <a:t>A discrete agent receives </a:t>
            </a:r>
            <a:r>
              <a:rPr lang="en-US" altLang="en-US" sz="2400" b="1" dirty="0">
                <a:solidFill>
                  <a:schemeClr val="accent2"/>
                </a:solidFill>
              </a:rPr>
              <a:t>percepts</a:t>
            </a:r>
            <a:r>
              <a:rPr lang="en-US" altLang="en-US" sz="2400" dirty="0"/>
              <a:t> one at a time, and maps this percept sequence to a sequence of discrete </a:t>
            </a:r>
            <a:r>
              <a:rPr lang="en-US" altLang="en-US" sz="2400" b="1" dirty="0">
                <a:solidFill>
                  <a:schemeClr val="accent2"/>
                </a:solidFill>
              </a:rPr>
              <a:t>actions</a:t>
            </a:r>
            <a:r>
              <a:rPr lang="en-US" altLang="en-US" sz="2400" dirty="0"/>
              <a:t>. </a:t>
            </a:r>
          </a:p>
          <a:p>
            <a:r>
              <a:rPr lang="en-US" altLang="en-US" sz="2400" dirty="0"/>
              <a:t>Properties </a:t>
            </a:r>
          </a:p>
          <a:p>
            <a:pPr marL="403225" lvl="1" indent="-63500"/>
            <a:r>
              <a:rPr lang="en-US" altLang="en-US" dirty="0"/>
              <a:t>Autonomous </a:t>
            </a:r>
          </a:p>
          <a:p>
            <a:pPr marL="403225" lvl="1" indent="-63500"/>
            <a:r>
              <a:rPr lang="en-US" altLang="en-US" dirty="0"/>
              <a:t>Reactive to the environment </a:t>
            </a:r>
          </a:p>
          <a:p>
            <a:pPr marL="403225" lvl="1" indent="-63500"/>
            <a:r>
              <a:rPr lang="en-US" altLang="en-US" dirty="0"/>
              <a:t>Pro-active (goal-directed) </a:t>
            </a:r>
          </a:p>
          <a:p>
            <a:pPr marL="403225" lvl="1" indent="-63500"/>
            <a:r>
              <a:rPr lang="en-US" altLang="en-US" dirty="0"/>
              <a:t>Interacts with other agents</a:t>
            </a:r>
          </a:p>
          <a:p>
            <a:pPr marL="403225" lvl="1" indent="-63500">
              <a:buNone/>
            </a:pPr>
            <a:r>
              <a:rPr lang="en-US" altLang="en-US" dirty="0"/>
              <a:t>    via the environment </a:t>
            </a:r>
          </a:p>
        </p:txBody>
      </p:sp>
      <p:pic>
        <p:nvPicPr>
          <p:cNvPr id="6148" name="Picture 4">
            <a:extLst>
              <a:ext uri="{FF2B5EF4-FFF2-40B4-BE49-F238E27FC236}">
                <a16:creationId xmlns:a16="http://schemas.microsoft.com/office/drawing/2014/main" id="{CA01B102-EE88-E1AA-A967-9824CABBC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267200"/>
            <a:ext cx="51117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0579A-B35D-82D3-339C-413B2792AB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2A20C-1569-F224-27F6-9FCA0ADDDD88}"/>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Environment summary in AI</a:t>
            </a:r>
          </a:p>
        </p:txBody>
      </p:sp>
      <p:sp>
        <p:nvSpPr>
          <p:cNvPr id="4" name="Content Placeholder 3">
            <a:extLst>
              <a:ext uri="{FF2B5EF4-FFF2-40B4-BE49-F238E27FC236}">
                <a16:creationId xmlns:a16="http://schemas.microsoft.com/office/drawing/2014/main" id="{879E788F-59F5-C400-EFB6-6948BBF7B0DB}"/>
              </a:ext>
            </a:extLst>
          </p:cNvPr>
          <p:cNvSpPr>
            <a:spLocks noGrp="1"/>
          </p:cNvSpPr>
          <p:nvPr>
            <p:ph idx="1"/>
          </p:nvPr>
        </p:nvSpPr>
        <p:spPr>
          <a:xfrm>
            <a:off x="292509" y="973394"/>
            <a:ext cx="11606981" cy="5203569"/>
          </a:xfrm>
        </p:spPr>
        <p:txBody>
          <a:bodyPr>
            <a:normAutofit/>
          </a:bodyPr>
          <a:lstStyle/>
          <a:p>
            <a:r>
              <a:rPr lang="en-US" b="1" dirty="0">
                <a:latin typeface="Cambria" panose="02040503050406030204" pitchFamily="18" charset="0"/>
                <a:ea typeface="Cambria" panose="02040503050406030204" pitchFamily="18" charset="0"/>
              </a:rPr>
              <a:t>Solitaire: </a:t>
            </a:r>
            <a:r>
              <a:rPr lang="en-US" dirty="0">
                <a:latin typeface="Cambria" panose="02040503050406030204" pitchFamily="18" charset="0"/>
                <a:ea typeface="Cambria" panose="02040503050406030204" pitchFamily="18" charset="0"/>
              </a:rPr>
              <a:t>observable, deterministic, sequential, static, discrete, single-agent</a:t>
            </a:r>
          </a:p>
          <a:p>
            <a:r>
              <a:rPr lang="en-US" b="1" dirty="0">
                <a:latin typeface="Cambria" panose="02040503050406030204" pitchFamily="18" charset="0"/>
                <a:ea typeface="Cambria" panose="02040503050406030204" pitchFamily="18" charset="0"/>
              </a:rPr>
              <a:t>Backgammon: </a:t>
            </a:r>
            <a:r>
              <a:rPr lang="en-US" dirty="0">
                <a:latin typeface="Cambria" panose="02040503050406030204" pitchFamily="18" charset="0"/>
                <a:ea typeface="Cambria" panose="02040503050406030204" pitchFamily="18" charset="0"/>
              </a:rPr>
              <a:t>observable, deterministic, sequential, semi-static, discrete, multi-agent</a:t>
            </a:r>
          </a:p>
          <a:p>
            <a:r>
              <a:rPr lang="en-US" b="1" dirty="0">
                <a:latin typeface="Cambria" panose="02040503050406030204" pitchFamily="18" charset="0"/>
                <a:ea typeface="Cambria" panose="02040503050406030204" pitchFamily="18" charset="0"/>
              </a:rPr>
              <a:t>Internet shopping: </a:t>
            </a:r>
            <a:r>
              <a:rPr lang="en-US" dirty="0">
                <a:latin typeface="Cambria" panose="02040503050406030204" pitchFamily="18" charset="0"/>
                <a:ea typeface="Cambria" panose="02040503050406030204" pitchFamily="18" charset="0"/>
              </a:rPr>
              <a:t>partially observable, partially deterministic, sequential, semi-static, discrete, single-agent (except auctions)</a:t>
            </a:r>
          </a:p>
          <a:p>
            <a:r>
              <a:rPr lang="en-US" b="1" dirty="0">
                <a:latin typeface="Cambria" panose="02040503050406030204" pitchFamily="18" charset="0"/>
                <a:ea typeface="Cambria" panose="02040503050406030204" pitchFamily="18" charset="0"/>
              </a:rPr>
              <a:t>Taxi driving (“the real world”): </a:t>
            </a:r>
            <a:r>
              <a:rPr lang="en-US" dirty="0">
                <a:latin typeface="Cambria" panose="02040503050406030204" pitchFamily="18" charset="0"/>
                <a:ea typeface="Cambria" panose="02040503050406030204" pitchFamily="18" charset="0"/>
              </a:rPr>
              <a:t>partially observable, not deterministic, sequential, dynamic, continuous, multi-agent</a:t>
            </a:r>
          </a:p>
          <a:p>
            <a:pPr marL="0" indent="0">
              <a:buNone/>
            </a:pP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D1C47A73-0295-6452-C5B9-B9A6C26CCE83}"/>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84AB7AC4-3231-8F01-6E01-906261B50E7E}"/>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E123BC27-0749-9889-5683-495B3FF11F1E}"/>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8A3749E8-0315-C8E0-7512-3D61E63D9C5E}"/>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73</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161758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FF1FF-1A34-572A-2D68-BCD48CE57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A4785-D7BC-C92C-758E-86B5B5CCFCBB}"/>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F5CC77AC-F994-6D5D-0E9D-C5F5F0AE5B2B}"/>
              </a:ext>
            </a:extLst>
          </p:cNvPr>
          <p:cNvSpPr>
            <a:spLocks noGrp="1"/>
          </p:cNvSpPr>
          <p:nvPr>
            <p:ph idx="1"/>
          </p:nvPr>
        </p:nvSpPr>
        <p:spPr>
          <a:xfrm>
            <a:off x="280218" y="973394"/>
            <a:ext cx="11606981" cy="5203569"/>
          </a:xfrm>
        </p:spPr>
        <p:txBody>
          <a:bodyPr>
            <a:normAutofit/>
          </a:bodyPr>
          <a:lstStyle/>
          <a:p>
            <a:pPr algn="just">
              <a:lnSpc>
                <a:spcPct val="100000"/>
              </a:lnSpc>
              <a:spcBef>
                <a:spcPts val="0"/>
              </a:spcBef>
              <a:buNone/>
            </a:pPr>
            <a:r>
              <a:rPr lang="en-US" sz="3000" b="1" i="0" dirty="0">
                <a:solidFill>
                  <a:srgbClr val="0000FF"/>
                </a:solidFill>
                <a:effectLst/>
                <a:latin typeface="Cambria" panose="02040503050406030204" pitchFamily="18" charset="0"/>
                <a:ea typeface="Cambria" panose="02040503050406030204" pitchFamily="18" charset="0"/>
              </a:rPr>
              <a:t>Introduction</a:t>
            </a:r>
          </a:p>
          <a:p>
            <a:pPr algn="just">
              <a:lnSpc>
                <a:spcPct val="100000"/>
              </a:lnSpc>
              <a:spcBef>
                <a:spcPts val="0"/>
              </a:spcBef>
            </a:pPr>
            <a:r>
              <a:rPr lang="en-US" sz="2400" i="0" dirty="0">
                <a:effectLst/>
                <a:latin typeface="Cambria" panose="02040503050406030204" pitchFamily="18" charset="0"/>
                <a:ea typeface="Cambria" panose="02040503050406030204" pitchFamily="18" charset="0"/>
              </a:rPr>
              <a:t>The </a:t>
            </a:r>
            <a:r>
              <a:rPr lang="en-US" sz="2400" b="1" i="0" dirty="0">
                <a:effectLst/>
                <a:latin typeface="Cambria" panose="02040503050406030204" pitchFamily="18" charset="0"/>
                <a:ea typeface="Cambria" panose="02040503050406030204" pitchFamily="18" charset="0"/>
              </a:rPr>
              <a:t>Wumpus World </a:t>
            </a:r>
            <a:r>
              <a:rPr lang="en-US" sz="2400" i="0" dirty="0">
                <a:effectLst/>
                <a:latin typeface="Cambria" panose="02040503050406030204" pitchFamily="18" charset="0"/>
                <a:ea typeface="Cambria" panose="02040503050406030204" pitchFamily="18" charset="0"/>
              </a:rPr>
              <a:t>is inspired by the video game “</a:t>
            </a:r>
            <a:r>
              <a:rPr lang="en-US" sz="2400" b="1" i="0" dirty="0">
                <a:effectLst/>
                <a:latin typeface="Cambria" panose="02040503050406030204" pitchFamily="18" charset="0"/>
                <a:ea typeface="Cambria" panose="02040503050406030204" pitchFamily="18" charset="0"/>
              </a:rPr>
              <a:t>Hunt the Wumpus</a:t>
            </a:r>
            <a:r>
              <a:rPr lang="en-US" sz="2400" i="0" dirty="0">
                <a:effectLst/>
                <a:latin typeface="Cambria" panose="02040503050406030204" pitchFamily="18" charset="0"/>
                <a:ea typeface="Cambria" panose="02040503050406030204" pitchFamily="18" charset="0"/>
              </a:rPr>
              <a:t>” by Gregory </a:t>
            </a:r>
            <a:r>
              <a:rPr lang="en-US" sz="2400" i="0" dirty="0" err="1">
                <a:effectLst/>
                <a:latin typeface="Cambria" panose="02040503050406030204" pitchFamily="18" charset="0"/>
                <a:ea typeface="Cambria" panose="02040503050406030204" pitchFamily="18" charset="0"/>
              </a:rPr>
              <a:t>Yob</a:t>
            </a:r>
            <a:r>
              <a:rPr lang="en-US" sz="2400" i="0" dirty="0">
                <a:effectLst/>
                <a:latin typeface="Cambria" panose="02040503050406030204" pitchFamily="18" charset="0"/>
                <a:ea typeface="Cambria" panose="02040503050406030204" pitchFamily="18" charset="0"/>
              </a:rPr>
              <a:t> in 1973. </a:t>
            </a:r>
          </a:p>
          <a:p>
            <a:pPr algn="just">
              <a:lnSpc>
                <a:spcPct val="100000"/>
              </a:lnSpc>
              <a:spcBef>
                <a:spcPts val="0"/>
              </a:spcBef>
            </a:pPr>
            <a:r>
              <a:rPr lang="en-US" sz="2400" b="1" i="0" dirty="0">
                <a:effectLst/>
                <a:latin typeface="Cambria" panose="02040503050406030204" pitchFamily="18" charset="0"/>
                <a:ea typeface="Cambria" panose="02040503050406030204" pitchFamily="18" charset="0"/>
              </a:rPr>
              <a:t>Wumpus World is an classical example of the knowledge-based agent that represents knowledge representation, planning, and reasoning to achieve the goal.</a:t>
            </a:r>
          </a:p>
          <a:p>
            <a:pPr algn="just">
              <a:lnSpc>
                <a:spcPct val="100000"/>
              </a:lnSpc>
              <a:spcBef>
                <a:spcPts val="0"/>
              </a:spcBef>
            </a:pPr>
            <a:r>
              <a:rPr lang="en-US" sz="2400" b="1" u="sng" dirty="0">
                <a:effectLst/>
                <a:latin typeface="Cambria" panose="02040503050406030204" pitchFamily="18" charset="0"/>
                <a:ea typeface="Cambria" panose="02040503050406030204" pitchFamily="18" charset="0"/>
              </a:rPr>
              <a:t>Wumpus World is a classic example used in educational contexts to teach fundamental concepts in AI, such as logical reasoning and decision-making. </a:t>
            </a:r>
          </a:p>
          <a:p>
            <a:pPr algn="just">
              <a:lnSpc>
                <a:spcPct val="100000"/>
              </a:lnSpc>
              <a:spcBef>
                <a:spcPts val="0"/>
              </a:spcBef>
            </a:pPr>
            <a:r>
              <a:rPr lang="en-US" sz="2400" dirty="0">
                <a:latin typeface="Cambria" panose="02040503050406030204" pitchFamily="18" charset="0"/>
                <a:ea typeface="Cambria" panose="02040503050406030204" pitchFamily="18" charset="0"/>
              </a:rPr>
              <a:t>In the Wumpus World, an agent is trying to find gold in the Wumpus cave.</a:t>
            </a:r>
          </a:p>
          <a:p>
            <a:pPr algn="just">
              <a:lnSpc>
                <a:spcPct val="100000"/>
              </a:lnSpc>
              <a:spcBef>
                <a:spcPts val="0"/>
              </a:spcBef>
            </a:pPr>
            <a:r>
              <a:rPr lang="en-US" sz="2400" dirty="0">
                <a:latin typeface="Cambria" panose="02040503050406030204" pitchFamily="18" charset="0"/>
                <a:ea typeface="Cambria" panose="02040503050406030204" pitchFamily="18" charset="0"/>
              </a:rPr>
              <a:t>In this world, there are some Pits rooms that are bottomless, and if the agent enters the Pits, he will be stuck there forever. </a:t>
            </a:r>
          </a:p>
          <a:p>
            <a:pPr algn="just">
              <a:lnSpc>
                <a:spcPct val="100000"/>
              </a:lnSpc>
              <a:spcBef>
                <a:spcPts val="0"/>
              </a:spcBef>
            </a:pPr>
            <a:r>
              <a:rPr lang="en-US" sz="2400" dirty="0">
                <a:latin typeface="Cambria" panose="02040503050406030204" pitchFamily="18" charset="0"/>
                <a:ea typeface="Cambria" panose="02040503050406030204" pitchFamily="18" charset="0"/>
              </a:rPr>
              <a:t>The agent's main goal is to find the gold and leave the cave without entering Wumpus and Pit's room.</a:t>
            </a:r>
          </a:p>
          <a:p>
            <a:pPr algn="just">
              <a:lnSpc>
                <a:spcPct val="100000"/>
              </a:lnSpc>
              <a:spcBef>
                <a:spcPts val="0"/>
              </a:spcBef>
            </a:pPr>
            <a:endParaRPr lang="en-US" sz="2400" dirty="0">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b="1" u="sng"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B1E20BAF-5F32-7AD1-A16E-4204C0969C71}"/>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7A7613DF-20AA-B647-289F-1F162EB8D9FC}"/>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315D3494-4EAC-9328-7AF2-3533AD7A35DC}"/>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38C65E80-86A8-AE6C-83F8-2BA62E2350B0}"/>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74</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93711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D348F-8044-31D3-2F53-5BF700595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C1A2F-F2E9-9113-C415-EF1879F6D565}"/>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F7DB434D-7AFB-E81F-5629-F7B44B7CB021}"/>
              </a:ext>
            </a:extLst>
          </p:cNvPr>
          <p:cNvSpPr>
            <a:spLocks noGrp="1"/>
          </p:cNvSpPr>
          <p:nvPr>
            <p:ph idx="1"/>
          </p:nvPr>
        </p:nvSpPr>
        <p:spPr>
          <a:xfrm>
            <a:off x="280218" y="810426"/>
            <a:ext cx="11606981" cy="5366538"/>
          </a:xfrm>
        </p:spPr>
        <p:txBody>
          <a:bodyPr>
            <a:normAutofit/>
          </a:bodyPr>
          <a:lstStyle/>
          <a:p>
            <a:pPr algn="just">
              <a:lnSpc>
                <a:spcPct val="100000"/>
              </a:lnSpc>
              <a:spcBef>
                <a:spcPts val="0"/>
              </a:spcBef>
              <a:buNone/>
            </a:pPr>
            <a:r>
              <a:rPr lang="en-US" sz="3000" b="1" i="0" dirty="0">
                <a:solidFill>
                  <a:srgbClr val="0000FF"/>
                </a:solidFill>
                <a:effectLst/>
                <a:latin typeface="Cambria" panose="02040503050406030204" pitchFamily="18" charset="0"/>
                <a:ea typeface="Cambria" panose="02040503050406030204" pitchFamily="18" charset="0"/>
              </a:rPr>
              <a:t>Introduction</a:t>
            </a:r>
          </a:p>
          <a:p>
            <a:pPr algn="just">
              <a:lnSpc>
                <a:spcPct val="100000"/>
              </a:lnSpc>
              <a:spcBef>
                <a:spcPts val="0"/>
              </a:spcBef>
            </a:pPr>
            <a:r>
              <a:rPr lang="en-US" dirty="0">
                <a:latin typeface="Cambria" panose="02040503050406030204" pitchFamily="18" charset="0"/>
                <a:ea typeface="Cambria" panose="02040503050406030204" pitchFamily="18" charset="0"/>
              </a:rPr>
              <a:t>It involves reasoning, knowledge representation and planning. In this agent uses its knowledge of the world to make decisions and navigate safely in the given environment. </a:t>
            </a:r>
          </a:p>
          <a:p>
            <a:pPr marL="0" indent="0" algn="just" fontAlgn="base">
              <a:buNone/>
            </a:pPr>
            <a:r>
              <a:rPr lang="en-US" b="1" u="sng" dirty="0">
                <a:latin typeface="Cambria" panose="02040503050406030204" pitchFamily="18" charset="0"/>
                <a:ea typeface="Cambria" panose="02040503050406030204" pitchFamily="18" charset="0"/>
              </a:rPr>
              <a:t>Understanding Wumpus World Problem</a:t>
            </a:r>
          </a:p>
          <a:p>
            <a:pPr algn="just" fontAlgn="base"/>
            <a:r>
              <a:rPr lang="en-US" dirty="0">
                <a:latin typeface="Cambria" panose="02040503050406030204" pitchFamily="18" charset="0"/>
                <a:ea typeface="Cambria" panose="02040503050406030204" pitchFamily="18" charset="0"/>
              </a:rPr>
              <a:t>Wumpus World is a 4x4 grid consisting of </a:t>
            </a:r>
            <a:r>
              <a:rPr lang="en-US" b="1" dirty="0">
                <a:latin typeface="Cambria" panose="02040503050406030204" pitchFamily="18" charset="0"/>
                <a:ea typeface="Cambria" panose="02040503050406030204" pitchFamily="18" charset="0"/>
              </a:rPr>
              <a:t>16 rooms</a:t>
            </a:r>
            <a:r>
              <a:rPr lang="en-US" dirty="0">
                <a:latin typeface="Cambria" panose="02040503050406030204" pitchFamily="18" charset="0"/>
                <a:ea typeface="Cambria" panose="02040503050406030204" pitchFamily="18" charset="0"/>
              </a:rPr>
              <a:t>. Agent starts at Room[1,1] facing right and its goal is to retrieve treasure while avoiding hazards such as pits and the Wumpus. Agent must navigate through grid using its limited sensory input to make decisions that will keep it safe and allow it to successfully collect the treasure and exit the cave.</a:t>
            </a:r>
          </a:p>
          <a:p>
            <a:pPr algn="just" fontAlgn="base"/>
            <a:r>
              <a:rPr lang="en-US" dirty="0">
                <a:latin typeface="Cambria" panose="02040503050406030204" pitchFamily="18" charset="0"/>
                <a:ea typeface="Cambria" panose="02040503050406030204" pitchFamily="18" charset="0"/>
              </a:rPr>
              <a:t>The agent will be rewarded if he comes out with gold. Otherwise, he will be penalized if he falls into the Pit or is eaten by the Wumpus.</a:t>
            </a: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9E52281A-793E-DE7F-F769-7A0B6F47C253}"/>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48E22A32-266D-31C1-B000-22DB1E30E7BA}"/>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57E53A0D-CE7F-DB51-B42A-3A7EE42D9C01}"/>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0FD38C0C-1067-2E05-3E3E-6B421324DC83}"/>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75</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272886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A5EC-BA7E-2B7F-7417-5F7399C16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E996D-C043-05CC-C083-F2E5D4FFE9C4}"/>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259AF167-F01A-BE3D-4E77-0A287FD6DF3C}"/>
              </a:ext>
            </a:extLst>
          </p:cNvPr>
          <p:cNvSpPr>
            <a:spLocks noGrp="1"/>
          </p:cNvSpPr>
          <p:nvPr>
            <p:ph idx="1"/>
          </p:nvPr>
        </p:nvSpPr>
        <p:spPr>
          <a:xfrm>
            <a:off x="280219" y="963561"/>
            <a:ext cx="11606981" cy="5392789"/>
          </a:xfrm>
        </p:spPr>
        <p:txBody>
          <a:bodyPr>
            <a:noAutofit/>
          </a:bodyPr>
          <a:lstStyle/>
          <a:p>
            <a:pPr algn="just" fontAlgn="base">
              <a:lnSpc>
                <a:spcPct val="100000"/>
              </a:lnSpc>
              <a:spcBef>
                <a:spcPts val="0"/>
              </a:spcBef>
              <a:buNone/>
            </a:pPr>
            <a:r>
              <a:rPr lang="en-US" sz="2600" dirty="0">
                <a:latin typeface="Cambria" panose="02040503050406030204" pitchFamily="18" charset="0"/>
                <a:ea typeface="Cambria" panose="02040503050406030204" pitchFamily="18" charset="0"/>
              </a:rPr>
              <a:t>The agent must use logical reasoning to interpret these clues and safely navigate</a:t>
            </a:r>
          </a:p>
          <a:p>
            <a:pPr algn="just" fontAlgn="base">
              <a:lnSpc>
                <a:spcPct val="100000"/>
              </a:lnSpc>
              <a:spcBef>
                <a:spcPts val="0"/>
              </a:spcBef>
              <a:buNone/>
            </a:pPr>
            <a:r>
              <a:rPr lang="en-US" sz="2600" dirty="0">
                <a:latin typeface="Cambria" panose="02040503050406030204" pitchFamily="18" charset="0"/>
                <a:ea typeface="Cambria" panose="02040503050406030204" pitchFamily="18" charset="0"/>
              </a:rPr>
              <a:t> the environment. </a:t>
            </a:r>
          </a:p>
          <a:p>
            <a:pPr algn="just" fontAlgn="base">
              <a:lnSpc>
                <a:spcPct val="100000"/>
              </a:lnSpc>
              <a:spcBef>
                <a:spcPts val="0"/>
              </a:spcBef>
              <a:buNone/>
            </a:pPr>
            <a:r>
              <a:rPr lang="en-US" sz="2600" dirty="0">
                <a:latin typeface="Cambria" panose="02040503050406030204" pitchFamily="18" charset="0"/>
                <a:ea typeface="Cambria" panose="02040503050406030204" pitchFamily="18" charset="0"/>
              </a:rPr>
              <a:t>The use of logic in deducing the correct actions based on perceptual inputs </a:t>
            </a:r>
          </a:p>
          <a:p>
            <a:pPr algn="just" fontAlgn="base">
              <a:lnSpc>
                <a:spcPct val="100000"/>
              </a:lnSpc>
              <a:spcBef>
                <a:spcPts val="0"/>
              </a:spcBef>
              <a:buNone/>
            </a:pPr>
            <a:r>
              <a:rPr lang="en-US" sz="2600" dirty="0">
                <a:latin typeface="Cambria" panose="02040503050406030204" pitchFamily="18" charset="0"/>
                <a:ea typeface="Cambria" panose="02040503050406030204" pitchFamily="18" charset="0"/>
              </a:rPr>
              <a:t>makes Wumpus World a classic problem for studying AI.</a:t>
            </a:r>
          </a:p>
          <a:p>
            <a:pPr marL="0" indent="0" algn="just">
              <a:buNone/>
            </a:pPr>
            <a:r>
              <a:rPr lang="en-US" sz="2600" b="1" dirty="0">
                <a:solidFill>
                  <a:srgbClr val="0000FF"/>
                </a:solidFill>
                <a:latin typeface="Cambria" panose="02040503050406030204" pitchFamily="18" charset="0"/>
                <a:ea typeface="Cambria" panose="02040503050406030204" pitchFamily="18" charset="0"/>
              </a:rPr>
              <a:t>Static vs. Dynamic Wumpus</a:t>
            </a:r>
          </a:p>
          <a:p>
            <a:pPr marL="0" indent="0" algn="just">
              <a:buNone/>
            </a:pPr>
            <a:r>
              <a:rPr lang="en-US" sz="2600" b="1" u="sng" dirty="0">
                <a:latin typeface="Cambria" panose="02040503050406030204" pitchFamily="18" charset="0"/>
                <a:ea typeface="Cambria" panose="02040503050406030204" pitchFamily="18" charset="0"/>
              </a:rPr>
              <a:t>Static Wumpus:</a:t>
            </a:r>
            <a:r>
              <a:rPr lang="en-US" sz="2600" u="sng" dirty="0">
                <a:latin typeface="Cambria" panose="02040503050406030204" pitchFamily="18" charset="0"/>
                <a:ea typeface="Cambria" panose="02040503050406030204" pitchFamily="18" charset="0"/>
              </a:rPr>
              <a:t> </a:t>
            </a:r>
            <a:r>
              <a:rPr lang="en-US" sz="2600" dirty="0">
                <a:latin typeface="Cambria" panose="02040503050406030204" pitchFamily="18" charset="0"/>
                <a:ea typeface="Cambria" panose="02040503050406030204" pitchFamily="18" charset="0"/>
              </a:rPr>
              <a:t>The Wumpus remains in a fixed location, making it easier to avoid.</a:t>
            </a:r>
          </a:p>
          <a:p>
            <a:pPr marL="0" indent="0" algn="just">
              <a:buNone/>
            </a:pPr>
            <a:r>
              <a:rPr lang="en-US" sz="2600" b="1" u="sng" dirty="0">
                <a:latin typeface="Cambria" panose="02040503050406030204" pitchFamily="18" charset="0"/>
                <a:ea typeface="Cambria" panose="02040503050406030204" pitchFamily="18" charset="0"/>
              </a:rPr>
              <a:t>Dynamic Wumpus:</a:t>
            </a:r>
            <a:r>
              <a:rPr lang="en-US" sz="2600" u="sng" dirty="0">
                <a:latin typeface="Cambria" panose="02040503050406030204" pitchFamily="18" charset="0"/>
                <a:ea typeface="Cambria" panose="02040503050406030204" pitchFamily="18" charset="0"/>
              </a:rPr>
              <a:t> </a:t>
            </a:r>
            <a:r>
              <a:rPr lang="en-US" sz="2600" dirty="0">
                <a:latin typeface="Cambria" panose="02040503050406030204" pitchFamily="18" charset="0"/>
                <a:ea typeface="Cambria" panose="02040503050406030204" pitchFamily="18" charset="0"/>
              </a:rPr>
              <a:t>The Wumpus moves unpredictably, increasing complexity.</a:t>
            </a:r>
          </a:p>
          <a:p>
            <a:pPr marL="0" indent="0" algn="just">
              <a:buNone/>
            </a:pPr>
            <a:endParaRPr lang="en-US" sz="1100" dirty="0">
              <a:latin typeface="Cambria" panose="02040503050406030204" pitchFamily="18" charset="0"/>
              <a:ea typeface="Cambria" panose="02040503050406030204" pitchFamily="18" charset="0"/>
            </a:endParaRPr>
          </a:p>
          <a:p>
            <a:pPr marL="0" indent="0" algn="just">
              <a:buNone/>
            </a:pPr>
            <a:r>
              <a:rPr lang="en-US" sz="2600" dirty="0">
                <a:latin typeface="Cambria" panose="02040503050406030204" pitchFamily="18" charset="0"/>
                <a:ea typeface="Cambria" panose="02040503050406030204" pitchFamily="18" charset="0"/>
              </a:rPr>
              <a:t>In basic AI simulations, Wumpus World is typically </a:t>
            </a:r>
            <a:r>
              <a:rPr lang="en-US" sz="2600" b="1" dirty="0">
                <a:latin typeface="Cambria" panose="02040503050406030204" pitchFamily="18" charset="0"/>
                <a:ea typeface="Cambria" panose="02040503050406030204" pitchFamily="18" charset="0"/>
              </a:rPr>
              <a:t>static</a:t>
            </a:r>
            <a:r>
              <a:rPr lang="en-US" sz="2600" dirty="0">
                <a:latin typeface="Cambria" panose="02040503050406030204" pitchFamily="18" charset="0"/>
                <a:ea typeface="Cambria" panose="02040503050406030204" pitchFamily="18" charset="0"/>
              </a:rPr>
              <a:t>, allowing agents to focus on logical inference and strategic exploration. It provides a foundational framework for developing AI models that reason under uncertainty and make optimal decisions based on limited perception.</a:t>
            </a:r>
          </a:p>
          <a:p>
            <a:pPr algn="just" fontAlgn="base">
              <a:lnSpc>
                <a:spcPct val="100000"/>
              </a:lnSpc>
              <a:spcBef>
                <a:spcPts val="0"/>
              </a:spcBef>
              <a:buNone/>
            </a:pPr>
            <a:endParaRPr lang="en-US" sz="2400" dirty="0">
              <a:latin typeface="Cambria" panose="02040503050406030204" pitchFamily="18" charset="0"/>
              <a:ea typeface="Cambria" panose="02040503050406030204" pitchFamily="18" charset="0"/>
            </a:endParaRPr>
          </a:p>
          <a:p>
            <a:pPr algn="just" fontAlgn="base">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F585FE6D-59A8-ED2E-486C-C0D09B89FA19}"/>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BC55DB22-6EB7-25D7-8B4A-5DC80715AE63}"/>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E00D3D6A-F901-6CA1-ACA9-136873CE94E4}"/>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6EFEB76E-8163-2C8B-2490-CCB73A708AA0}"/>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76</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969939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73710-5087-EC6B-DB4F-40CF8CDEB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407AC-E545-6DE0-AC58-9F4755D92106}"/>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 - Example</a:t>
            </a:r>
          </a:p>
        </p:txBody>
      </p:sp>
      <p:sp>
        <p:nvSpPr>
          <p:cNvPr id="4" name="Content Placeholder 3">
            <a:extLst>
              <a:ext uri="{FF2B5EF4-FFF2-40B4-BE49-F238E27FC236}">
                <a16:creationId xmlns:a16="http://schemas.microsoft.com/office/drawing/2014/main" id="{D88D902A-45A6-2971-4021-299203F74210}"/>
              </a:ext>
            </a:extLst>
          </p:cNvPr>
          <p:cNvSpPr>
            <a:spLocks noGrp="1"/>
          </p:cNvSpPr>
          <p:nvPr>
            <p:ph idx="1"/>
          </p:nvPr>
        </p:nvSpPr>
        <p:spPr>
          <a:xfrm>
            <a:off x="280218" y="973394"/>
            <a:ext cx="11606981" cy="5203569"/>
          </a:xfrm>
        </p:spPr>
        <p:txBody>
          <a:bodyPr>
            <a:normAutofit/>
          </a:bodyPr>
          <a:lstStyle/>
          <a:p>
            <a:pPr algn="just">
              <a:lnSpc>
                <a:spcPct val="100000"/>
              </a:lnSpc>
              <a:spcBef>
                <a:spcPts val="0"/>
              </a:spcBef>
              <a:buNone/>
            </a:pPr>
            <a:r>
              <a:rPr lang="en-US" sz="3000" b="1" i="0" dirty="0">
                <a:solidFill>
                  <a:srgbClr val="0000FF"/>
                </a:solidFill>
                <a:effectLst/>
                <a:latin typeface="Cambria" panose="02040503050406030204" pitchFamily="18" charset="0"/>
                <a:ea typeface="Cambria" panose="02040503050406030204" pitchFamily="18" charset="0"/>
              </a:rPr>
              <a:t>Problem States/ Example</a:t>
            </a: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038E1C8E-E281-DF25-C3D5-CAC0B8D22303}"/>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634D7051-4016-8A37-2A24-4046D2A35A1E}"/>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FA865DE5-3776-EE56-94B5-6FAC154EC040}"/>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22155828-E9C6-438B-A20B-77B565C3FCE2}"/>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77</a:t>
            </a:r>
            <a:endParaRPr lang="en-IN" dirty="0">
              <a:latin typeface="Cambria" panose="02040503050406030204" pitchFamily="18" charset="0"/>
              <a:ea typeface="Cambria" panose="02040503050406030204" pitchFamily="18" charset="0"/>
            </a:endParaRPr>
          </a:p>
        </p:txBody>
      </p:sp>
      <p:pic>
        <p:nvPicPr>
          <p:cNvPr id="1026" name="Picture 2">
            <a:extLst>
              <a:ext uri="{FF2B5EF4-FFF2-40B4-BE49-F238E27FC236}">
                <a16:creationId xmlns:a16="http://schemas.microsoft.com/office/drawing/2014/main" id="{14062ACB-22DB-492B-92D9-BF1C0A784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2658"/>
            <a:ext cx="4854677" cy="44441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86A4750-0ADC-4084-F2F9-607A0FC1D8CF}"/>
              </a:ext>
            </a:extLst>
          </p:cNvPr>
          <p:cNvPicPr>
            <a:picLocks noChangeAspect="1"/>
          </p:cNvPicPr>
          <p:nvPr/>
        </p:nvPicPr>
        <p:blipFill>
          <a:blip r:embed="rId4"/>
          <a:stretch>
            <a:fillRect/>
          </a:stretch>
        </p:blipFill>
        <p:spPr>
          <a:xfrm>
            <a:off x="6024562" y="1602659"/>
            <a:ext cx="5420186" cy="4444182"/>
          </a:xfrm>
          <a:prstGeom prst="rect">
            <a:avLst/>
          </a:prstGeom>
          <a:ln>
            <a:solidFill>
              <a:schemeClr val="tx1"/>
            </a:solidFill>
          </a:ln>
        </p:spPr>
      </p:pic>
    </p:spTree>
    <p:extLst>
      <p:ext uri="{BB962C8B-B14F-4D97-AF65-F5344CB8AC3E}">
        <p14:creationId xmlns:p14="http://schemas.microsoft.com/office/powerpoint/2010/main" val="24519307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A2B3-47CB-3AE0-D2AC-7433C355F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3A22C-48C3-6682-BBCD-D960C745C848}"/>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856479C9-8B8C-2417-2BA8-124809AB8956}"/>
              </a:ext>
            </a:extLst>
          </p:cNvPr>
          <p:cNvSpPr>
            <a:spLocks noGrp="1"/>
          </p:cNvSpPr>
          <p:nvPr>
            <p:ph idx="1"/>
          </p:nvPr>
        </p:nvSpPr>
        <p:spPr>
          <a:xfrm>
            <a:off x="280219" y="977569"/>
            <a:ext cx="11606981" cy="5452727"/>
          </a:xfrm>
        </p:spPr>
        <p:txBody>
          <a:bodyPr>
            <a:noAutofit/>
          </a:bodyPr>
          <a:lstStyle/>
          <a:p>
            <a:pPr algn="just" fontAlgn="base">
              <a:lnSpc>
                <a:spcPct val="100000"/>
              </a:lnSpc>
              <a:spcBef>
                <a:spcPts val="0"/>
              </a:spcBef>
              <a:buNone/>
            </a:pPr>
            <a:r>
              <a:rPr lang="en-US" b="1" dirty="0">
                <a:latin typeface="Cambria" panose="02040503050406030204" pitchFamily="18" charset="0"/>
                <a:ea typeface="Cambria" panose="02040503050406030204" pitchFamily="18" charset="0"/>
              </a:rPr>
              <a:t>The Wumpus World is a grid-based environment where the agent must navigate to achieve a goal while avoiding obstacles. </a:t>
            </a:r>
          </a:p>
          <a:p>
            <a:pPr algn="just" fontAlgn="base">
              <a:lnSpc>
                <a:spcPct val="100000"/>
              </a:lnSpc>
              <a:spcBef>
                <a:spcPts val="0"/>
              </a:spcBef>
              <a:buNone/>
            </a:pPr>
            <a:r>
              <a:rPr lang="en-US" b="1" u="sng" dirty="0">
                <a:solidFill>
                  <a:srgbClr val="0000FF"/>
                </a:solidFill>
                <a:latin typeface="Cambria" panose="02040503050406030204" pitchFamily="18" charset="0"/>
                <a:ea typeface="Cambria" panose="02040503050406030204" pitchFamily="18" charset="0"/>
              </a:rPr>
              <a:t>The world contains:</a:t>
            </a:r>
          </a:p>
          <a:p>
            <a:pPr lvl="1"/>
            <a:r>
              <a:rPr lang="en-US" sz="2800" b="1" dirty="0">
                <a:latin typeface="Cambria" panose="02040503050406030204" pitchFamily="18" charset="0"/>
                <a:ea typeface="Cambria" panose="02040503050406030204" pitchFamily="18" charset="0"/>
              </a:rPr>
              <a:t>Pits:</a:t>
            </a:r>
            <a:r>
              <a:rPr lang="en-US" sz="2800" dirty="0">
                <a:latin typeface="Cambria" panose="02040503050406030204" pitchFamily="18" charset="0"/>
                <a:ea typeface="Cambria" panose="02040503050406030204" pitchFamily="18" charset="0"/>
              </a:rPr>
              <a:t> Falling into a pit leads to failure.</a:t>
            </a:r>
          </a:p>
          <a:p>
            <a:pPr lvl="1"/>
            <a:r>
              <a:rPr lang="en-US" sz="2800" b="1" dirty="0">
                <a:latin typeface="Cambria" panose="02040503050406030204" pitchFamily="18" charset="0"/>
                <a:ea typeface="Cambria" panose="02040503050406030204" pitchFamily="18" charset="0"/>
              </a:rPr>
              <a:t>Wumpus:</a:t>
            </a:r>
            <a:r>
              <a:rPr lang="en-US" sz="2800" dirty="0">
                <a:latin typeface="Cambria" panose="02040503050406030204" pitchFamily="18" charset="0"/>
                <a:ea typeface="Cambria" panose="02040503050406030204" pitchFamily="18" charset="0"/>
              </a:rPr>
              <a:t> </a:t>
            </a:r>
            <a:r>
              <a:rPr lang="en-US" sz="2800" b="1" u="sng" dirty="0">
                <a:latin typeface="Cambria" panose="02040503050406030204" pitchFamily="18" charset="0"/>
                <a:ea typeface="Cambria" panose="02040503050406030204" pitchFamily="18" charset="0"/>
              </a:rPr>
              <a:t>It is a beast </a:t>
            </a:r>
            <a:r>
              <a:rPr lang="en-US" sz="2800" dirty="0">
                <a:latin typeface="Cambria" panose="02040503050406030204" pitchFamily="18" charset="0"/>
                <a:ea typeface="Cambria" panose="02040503050406030204" pitchFamily="18" charset="0"/>
              </a:rPr>
              <a:t>that creature that the agent must avoid or eliminate.</a:t>
            </a:r>
          </a:p>
          <a:p>
            <a:pPr lvl="1"/>
            <a:r>
              <a:rPr lang="en-US" sz="2800" b="1" dirty="0">
                <a:latin typeface="Cambria" panose="02040503050406030204" pitchFamily="18" charset="0"/>
                <a:ea typeface="Cambria" panose="02040503050406030204" pitchFamily="18" charset="0"/>
              </a:rPr>
              <a:t>Gold:</a:t>
            </a:r>
            <a:r>
              <a:rPr lang="en-US" sz="2800" dirty="0">
                <a:latin typeface="Cambria" panose="02040503050406030204" pitchFamily="18" charset="0"/>
                <a:ea typeface="Cambria" panose="02040503050406030204" pitchFamily="18" charset="0"/>
              </a:rPr>
              <a:t> The agent’s objective is to find the gold.</a:t>
            </a:r>
          </a:p>
          <a:p>
            <a:pPr lvl="1"/>
            <a:r>
              <a:rPr lang="en-US" sz="2800" b="1" dirty="0">
                <a:latin typeface="Cambria" panose="02040503050406030204" pitchFamily="18" charset="0"/>
                <a:ea typeface="Cambria" panose="02040503050406030204" pitchFamily="18" charset="0"/>
              </a:rPr>
              <a:t>Walls: </a:t>
            </a:r>
            <a:r>
              <a:rPr lang="en-US" sz="2800" dirty="0">
                <a:latin typeface="Cambria" panose="02040503050406030204" pitchFamily="18" charset="0"/>
                <a:ea typeface="Cambria" panose="02040503050406030204" pitchFamily="18" charset="0"/>
              </a:rPr>
              <a:t>Boundaries that limit movement within the grid.</a:t>
            </a:r>
            <a:endParaRPr lang="en-US" sz="2800" b="1" dirty="0">
              <a:latin typeface="Cambria" panose="02040503050406030204" pitchFamily="18" charset="0"/>
              <a:ea typeface="Cambria" panose="02040503050406030204" pitchFamily="18" charset="0"/>
            </a:endParaRPr>
          </a:p>
          <a:p>
            <a:pPr marL="0" indent="0">
              <a:buNone/>
            </a:pPr>
            <a:r>
              <a:rPr lang="en-US" b="1" u="sng" dirty="0">
                <a:solidFill>
                  <a:srgbClr val="FF0066"/>
                </a:solidFill>
                <a:latin typeface="Cambria" panose="02040503050406030204" pitchFamily="18" charset="0"/>
                <a:ea typeface="Cambria" panose="02040503050406030204" pitchFamily="18" charset="0"/>
              </a:rPr>
              <a:t>The agent can perceive:</a:t>
            </a:r>
          </a:p>
          <a:p>
            <a:pPr lvl="1"/>
            <a:r>
              <a:rPr lang="en-US" sz="2800" b="1" dirty="0">
                <a:latin typeface="Cambria" panose="02040503050406030204" pitchFamily="18" charset="0"/>
                <a:ea typeface="Cambria" panose="02040503050406030204" pitchFamily="18" charset="0"/>
              </a:rPr>
              <a:t>Breeze:</a:t>
            </a:r>
            <a:r>
              <a:rPr lang="en-US" sz="2800" dirty="0">
                <a:latin typeface="Cambria" panose="02040503050406030204" pitchFamily="18" charset="0"/>
                <a:ea typeface="Cambria" panose="02040503050406030204" pitchFamily="18" charset="0"/>
              </a:rPr>
              <a:t> Indicates that there is a pit in an adjacent square.</a:t>
            </a:r>
          </a:p>
          <a:p>
            <a:pPr lvl="1"/>
            <a:r>
              <a:rPr lang="en-US" sz="2800" b="1" dirty="0">
                <a:latin typeface="Cambria" panose="02040503050406030204" pitchFamily="18" charset="0"/>
                <a:ea typeface="Cambria" panose="02040503050406030204" pitchFamily="18" charset="0"/>
              </a:rPr>
              <a:t>Stench:</a:t>
            </a:r>
            <a:r>
              <a:rPr lang="en-US" sz="2800" dirty="0">
                <a:latin typeface="Cambria" panose="02040503050406030204" pitchFamily="18" charset="0"/>
                <a:ea typeface="Cambria" panose="02040503050406030204" pitchFamily="18" charset="0"/>
              </a:rPr>
              <a:t> Indicates that the Wumpus is in an adjacent square.</a:t>
            </a:r>
          </a:p>
          <a:p>
            <a:pPr lvl="1"/>
            <a:r>
              <a:rPr lang="en-US" sz="2800" b="1" dirty="0">
                <a:latin typeface="Cambria" panose="02040503050406030204" pitchFamily="18" charset="0"/>
                <a:ea typeface="Cambria" panose="02040503050406030204" pitchFamily="18" charset="0"/>
              </a:rPr>
              <a:t>Glitter:</a:t>
            </a:r>
            <a:r>
              <a:rPr lang="en-US" sz="2800" dirty="0">
                <a:latin typeface="Cambria" panose="02040503050406030204" pitchFamily="18" charset="0"/>
                <a:ea typeface="Cambria" panose="02040503050406030204" pitchFamily="18" charset="0"/>
              </a:rPr>
              <a:t> Indicates that the gold is in the current square.</a:t>
            </a:r>
            <a:endParaRPr lang="en-US" sz="1800"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390189E9-E782-081B-FAAB-6E5C6F6E32A2}"/>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47681FFC-420C-F5BB-DCD1-22DF19F5A3D4}"/>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B1769276-ABF6-9D39-B54D-E2A9BFB6AD43}"/>
              </a:ext>
            </a:extLst>
          </p:cNvPr>
          <p:cNvPicPr>
            <a:picLocks noChangeAspect="1"/>
          </p:cNvPicPr>
          <p:nvPr/>
        </p:nvPicPr>
        <p:blipFill>
          <a:blip r:embed="rId3"/>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E4552BD5-4CF5-F45F-1D85-B9A9392E921B}"/>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78</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66651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F512E-882D-0774-BE45-7CAF4A6FB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597EF-D6F3-3594-7EE8-BCA05A6579E1}"/>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6098952B-C954-8FA1-C365-992604FE999D}"/>
              </a:ext>
            </a:extLst>
          </p:cNvPr>
          <p:cNvSpPr>
            <a:spLocks noGrp="1"/>
          </p:cNvSpPr>
          <p:nvPr>
            <p:ph idx="1"/>
          </p:nvPr>
        </p:nvSpPr>
        <p:spPr>
          <a:xfrm>
            <a:off x="280219" y="810425"/>
            <a:ext cx="11606981" cy="5203569"/>
          </a:xfrm>
        </p:spPr>
        <p:txBody>
          <a:bodyPr>
            <a:normAutofit/>
          </a:bodyPr>
          <a:lstStyle/>
          <a:p>
            <a:pPr algn="l" fontAlgn="base">
              <a:spcBef>
                <a:spcPts val="1800"/>
              </a:spcBef>
              <a:spcAft>
                <a:spcPts val="1800"/>
              </a:spcAft>
              <a:buNone/>
            </a:pPr>
            <a:r>
              <a:rPr lang="en-US" sz="3000" b="1" i="0" dirty="0">
                <a:solidFill>
                  <a:srgbClr val="0000FF"/>
                </a:solidFill>
                <a:effectLst/>
                <a:latin typeface="Cambria" panose="02040503050406030204" pitchFamily="18" charset="0"/>
                <a:ea typeface="Cambria" panose="02040503050406030204" pitchFamily="18" charset="0"/>
              </a:rPr>
              <a:t>Key Elements</a:t>
            </a:r>
          </a:p>
          <a:p>
            <a:pPr marL="514350" indent="-514350" algn="l" fontAlgn="base">
              <a:spcBef>
                <a:spcPts val="600"/>
              </a:spcBef>
              <a:spcAft>
                <a:spcPts val="600"/>
              </a:spcAft>
              <a:buFont typeface="+mj-lt"/>
              <a:buAutoNum type="arabicPeriod"/>
            </a:pPr>
            <a:r>
              <a:rPr lang="en-US" b="1" i="0" dirty="0">
                <a:effectLst/>
                <a:latin typeface="Cambria" panose="02040503050406030204" pitchFamily="18" charset="0"/>
                <a:ea typeface="Cambria" panose="02040503050406030204" pitchFamily="18" charset="0"/>
              </a:rPr>
              <a:t>Pits</a:t>
            </a:r>
            <a:r>
              <a:rPr lang="en-US" b="0" i="0" dirty="0">
                <a:effectLst/>
                <a:latin typeface="Cambria" panose="02040503050406030204" pitchFamily="18" charset="0"/>
                <a:ea typeface="Cambria" panose="02040503050406030204" pitchFamily="18" charset="0"/>
              </a:rPr>
              <a:t>: If the agent steps into a pit it falls and dies. A </a:t>
            </a:r>
            <a:r>
              <a:rPr lang="en-US" b="1" i="0" dirty="0">
                <a:effectLst/>
                <a:latin typeface="Cambria" panose="02040503050406030204" pitchFamily="18" charset="0"/>
                <a:ea typeface="Cambria" panose="02040503050406030204" pitchFamily="18" charset="0"/>
              </a:rPr>
              <a:t>breeze</a:t>
            </a:r>
            <a:r>
              <a:rPr lang="en-US" b="0" i="0" dirty="0">
                <a:effectLst/>
                <a:latin typeface="Cambria" panose="02040503050406030204" pitchFamily="18" charset="0"/>
                <a:ea typeface="Cambria" panose="02040503050406030204" pitchFamily="18" charset="0"/>
              </a:rPr>
              <a:t> in adjacent rooms suggests nearby pits.</a:t>
            </a:r>
          </a:p>
          <a:p>
            <a:pPr marL="514350" indent="-514350" algn="l" fontAlgn="base">
              <a:spcBef>
                <a:spcPts val="600"/>
              </a:spcBef>
              <a:spcAft>
                <a:spcPts val="600"/>
              </a:spcAft>
              <a:buFont typeface="+mj-lt"/>
              <a:buAutoNum type="arabicPeriod"/>
            </a:pPr>
            <a:r>
              <a:rPr lang="en-US" b="1" i="0" dirty="0">
                <a:effectLst/>
                <a:latin typeface="Cambria" panose="02040503050406030204" pitchFamily="18" charset="0"/>
                <a:ea typeface="Cambria" panose="02040503050406030204" pitchFamily="18" charset="0"/>
              </a:rPr>
              <a:t>Wumpus</a:t>
            </a:r>
            <a:r>
              <a:rPr lang="en-US" b="0" i="0" dirty="0">
                <a:effectLst/>
                <a:latin typeface="Cambria" panose="02040503050406030204" pitchFamily="18" charset="0"/>
                <a:ea typeface="Cambria" panose="02040503050406030204" pitchFamily="18" charset="0"/>
              </a:rPr>
              <a:t>: A creature that kills agent if it enters its room. Rooms next to the Wumpus have a </a:t>
            </a:r>
            <a:r>
              <a:rPr lang="en-US" b="1" i="0" dirty="0">
                <a:effectLst/>
                <a:latin typeface="Cambria" panose="02040503050406030204" pitchFamily="18" charset="0"/>
                <a:ea typeface="Cambria" panose="02040503050406030204" pitchFamily="18" charset="0"/>
              </a:rPr>
              <a:t>stench</a:t>
            </a:r>
            <a:r>
              <a:rPr lang="en-US" b="0" i="0" dirty="0">
                <a:effectLst/>
                <a:latin typeface="Cambria" panose="02040503050406030204" pitchFamily="18" charset="0"/>
                <a:ea typeface="Cambria" panose="02040503050406030204" pitchFamily="18" charset="0"/>
              </a:rPr>
              <a:t>. Agent can use an </a:t>
            </a:r>
            <a:r>
              <a:rPr lang="en-US" b="1" i="0" dirty="0">
                <a:effectLst/>
                <a:latin typeface="Cambria" panose="02040503050406030204" pitchFamily="18" charset="0"/>
                <a:ea typeface="Cambria" panose="02040503050406030204" pitchFamily="18" charset="0"/>
              </a:rPr>
              <a:t>arrow</a:t>
            </a:r>
            <a:r>
              <a:rPr lang="en-US" b="0" i="0" dirty="0">
                <a:effectLst/>
                <a:latin typeface="Cambria" panose="02040503050406030204" pitchFamily="18" charset="0"/>
                <a:ea typeface="Cambria" panose="02040503050406030204" pitchFamily="18" charset="0"/>
              </a:rPr>
              <a:t> to kill the Wumpus.</a:t>
            </a:r>
          </a:p>
          <a:p>
            <a:pPr marL="514350" indent="-514350" algn="l" fontAlgn="base">
              <a:spcBef>
                <a:spcPts val="600"/>
              </a:spcBef>
              <a:spcAft>
                <a:spcPts val="600"/>
              </a:spcAft>
              <a:buFont typeface="+mj-lt"/>
              <a:buAutoNum type="arabicPeriod"/>
            </a:pPr>
            <a:r>
              <a:rPr lang="en-US" b="1" i="0" dirty="0">
                <a:effectLst/>
                <a:latin typeface="Cambria" panose="02040503050406030204" pitchFamily="18" charset="0"/>
                <a:ea typeface="Cambria" panose="02040503050406030204" pitchFamily="18" charset="0"/>
              </a:rPr>
              <a:t>Treasure</a:t>
            </a:r>
            <a:r>
              <a:rPr lang="en-US" b="0" i="0" dirty="0">
                <a:effectLst/>
                <a:latin typeface="Cambria" panose="02040503050406030204" pitchFamily="18" charset="0"/>
                <a:ea typeface="Cambria" panose="02040503050406030204" pitchFamily="18" charset="0"/>
              </a:rPr>
              <a:t>: Agent’s main objective is to </a:t>
            </a:r>
            <a:r>
              <a:rPr lang="en-US" b="1" i="0" dirty="0">
                <a:effectLst/>
                <a:latin typeface="Cambria" panose="02040503050406030204" pitchFamily="18" charset="0"/>
                <a:ea typeface="Cambria" panose="02040503050406030204" pitchFamily="18" charset="0"/>
              </a:rPr>
              <a:t>collect the treasure</a:t>
            </a:r>
            <a:r>
              <a:rPr lang="en-US" b="0" i="0" dirty="0">
                <a:effectLst/>
                <a:latin typeface="Cambria" panose="02040503050406030204" pitchFamily="18" charset="0"/>
                <a:ea typeface="Cambria" panose="02040503050406030204" pitchFamily="18" charset="0"/>
              </a:rPr>
              <a:t> (gold) which is located in one room.</a:t>
            </a:r>
          </a:p>
          <a:p>
            <a:pPr marL="514350" indent="-514350" algn="l" fontAlgn="base">
              <a:spcBef>
                <a:spcPts val="600"/>
              </a:spcBef>
              <a:spcAft>
                <a:spcPts val="600"/>
              </a:spcAft>
              <a:buFont typeface="+mj-lt"/>
              <a:buAutoNum type="arabicPeriod"/>
            </a:pPr>
            <a:r>
              <a:rPr lang="en-US" b="1" i="0" dirty="0">
                <a:effectLst/>
                <a:latin typeface="Cambria" panose="02040503050406030204" pitchFamily="18" charset="0"/>
                <a:ea typeface="Cambria" panose="02040503050406030204" pitchFamily="18" charset="0"/>
              </a:rPr>
              <a:t>Breeze</a:t>
            </a:r>
            <a:r>
              <a:rPr lang="en-US" b="0" i="0" dirty="0">
                <a:effectLst/>
                <a:latin typeface="Cambria" panose="02040503050406030204" pitchFamily="18" charset="0"/>
                <a:ea typeface="Cambria" panose="02040503050406030204" pitchFamily="18" charset="0"/>
              </a:rPr>
              <a:t>: Indicates a pit is nearby.</a:t>
            </a:r>
          </a:p>
          <a:p>
            <a:pPr marL="514350" indent="-514350" algn="l" fontAlgn="base">
              <a:spcBef>
                <a:spcPts val="600"/>
              </a:spcBef>
              <a:spcAft>
                <a:spcPts val="600"/>
              </a:spcAft>
              <a:buFont typeface="+mj-lt"/>
              <a:buAutoNum type="arabicPeriod"/>
            </a:pPr>
            <a:r>
              <a:rPr lang="en-US" b="1" i="0" dirty="0">
                <a:effectLst/>
                <a:latin typeface="Cambria" panose="02040503050406030204" pitchFamily="18" charset="0"/>
                <a:ea typeface="Cambria" panose="02040503050406030204" pitchFamily="18" charset="0"/>
              </a:rPr>
              <a:t>Stench</a:t>
            </a:r>
            <a:r>
              <a:rPr lang="en-US" b="0" i="0" dirty="0">
                <a:effectLst/>
                <a:latin typeface="Cambria" panose="02040503050406030204" pitchFamily="18" charset="0"/>
                <a:ea typeface="Cambria" panose="02040503050406030204" pitchFamily="18" charset="0"/>
              </a:rPr>
              <a:t>: Indicates the Wumpus is nearby.</a:t>
            </a:r>
          </a:p>
          <a:p>
            <a:pPr algn="l" rtl="0" fontAlgn="base">
              <a:spcAft>
                <a:spcPts val="750"/>
              </a:spcAft>
              <a:buNone/>
            </a:pPr>
            <a:r>
              <a:rPr lang="en-US" sz="2600" b="0" i="0" dirty="0">
                <a:effectLst/>
                <a:latin typeface="Cambria" panose="02040503050406030204" pitchFamily="18" charset="0"/>
                <a:ea typeface="Cambria" panose="02040503050406030204" pitchFamily="18" charset="0"/>
              </a:rPr>
              <a:t>Agent must navigate carefully avoiding dangers to collect treasure and exit safely.</a:t>
            </a: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43D91EB2-033D-F78B-7E90-8013965F4F6F}"/>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6A4D8825-D100-B02E-9EAB-297D2ECEB840}"/>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C20C0EBC-A614-48D3-A517-92B1647E111A}"/>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32FFAF6B-E62A-316F-611A-3805EB05F8CC}"/>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79</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944778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5CBCB-4CAE-5C55-7476-4E95CED4D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8FB53-EE42-661C-6EF8-744CA161F0A8}"/>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077F003E-ECA9-32B3-EB33-FF7E6E40D251}"/>
              </a:ext>
            </a:extLst>
          </p:cNvPr>
          <p:cNvSpPr>
            <a:spLocks noGrp="1"/>
          </p:cNvSpPr>
          <p:nvPr>
            <p:ph idx="1"/>
          </p:nvPr>
        </p:nvSpPr>
        <p:spPr>
          <a:xfrm>
            <a:off x="280219" y="810425"/>
            <a:ext cx="11606981" cy="5203569"/>
          </a:xfrm>
        </p:spPr>
        <p:txBody>
          <a:bodyPr>
            <a:normAutofit fontScale="92500"/>
          </a:bodyPr>
          <a:lstStyle/>
          <a:p>
            <a:pPr algn="l" fontAlgn="base">
              <a:spcBef>
                <a:spcPts val="1800"/>
              </a:spcBef>
              <a:spcAft>
                <a:spcPts val="1800"/>
              </a:spcAft>
              <a:buNone/>
            </a:pPr>
            <a:r>
              <a:rPr lang="en-US" sz="3000" b="1" i="0" dirty="0">
                <a:solidFill>
                  <a:srgbClr val="0000FF"/>
                </a:solidFill>
                <a:effectLst/>
                <a:latin typeface="Cambria" panose="02040503050406030204" pitchFamily="18" charset="0"/>
                <a:ea typeface="Cambria" panose="02040503050406030204" pitchFamily="18" charset="0"/>
              </a:rPr>
              <a:t>Properties of the Wumpus World</a:t>
            </a:r>
          </a:p>
          <a:p>
            <a:pPr algn="l">
              <a:buNone/>
            </a:pPr>
            <a:r>
              <a:rPr lang="en-US" b="1" dirty="0">
                <a:solidFill>
                  <a:srgbClr val="000000"/>
                </a:solidFill>
                <a:latin typeface="Cambria" panose="02040503050406030204" pitchFamily="18" charset="0"/>
                <a:ea typeface="Cambria" panose="02040503050406030204" pitchFamily="18" charset="0"/>
              </a:rPr>
              <a:t>T</a:t>
            </a:r>
            <a:r>
              <a:rPr lang="en-US" b="1" dirty="0">
                <a:solidFill>
                  <a:srgbClr val="000000"/>
                </a:solidFill>
                <a:effectLst/>
                <a:latin typeface="Cambria" panose="02040503050406030204" pitchFamily="18" charset="0"/>
                <a:ea typeface="Cambria" panose="02040503050406030204" pitchFamily="18" charset="0"/>
              </a:rPr>
              <a:t>he properties of the Wumpus World problem are</a:t>
            </a:r>
            <a:endParaRPr lang="en-US" b="1" dirty="0">
              <a:solidFill>
                <a:srgbClr val="7F7F7F"/>
              </a:solidFill>
              <a:effectLst/>
              <a:latin typeface="Cambria" panose="02040503050406030204" pitchFamily="18" charset="0"/>
              <a:ea typeface="Cambria" panose="02040503050406030204" pitchFamily="18" charset="0"/>
            </a:endParaRPr>
          </a:p>
          <a:p>
            <a:pPr marL="514350" indent="-514350" algn="just">
              <a:buFont typeface="+mj-lt"/>
              <a:buAutoNum type="arabicPeriod"/>
            </a:pPr>
            <a:r>
              <a:rPr lang="en-US" b="1" i="0" dirty="0">
                <a:solidFill>
                  <a:srgbClr val="141414"/>
                </a:solidFill>
                <a:effectLst/>
                <a:latin typeface="Cambria" panose="02040503050406030204" pitchFamily="18" charset="0"/>
                <a:ea typeface="Cambria" panose="02040503050406030204" pitchFamily="18" charset="0"/>
              </a:rPr>
              <a:t>Partially Observable:</a:t>
            </a:r>
            <a:r>
              <a:rPr lang="en-US" b="0" i="0" dirty="0">
                <a:solidFill>
                  <a:srgbClr val="000000"/>
                </a:solidFill>
                <a:effectLst/>
                <a:latin typeface="Cambria" panose="02040503050406030204" pitchFamily="18" charset="0"/>
                <a:ea typeface="Cambria" panose="02040503050406030204" pitchFamily="18" charset="0"/>
              </a:rPr>
              <a:t> The agent can only recognize its adjacent rooms that’s why the Wumpus World is partially observable.</a:t>
            </a:r>
            <a:endParaRPr lang="en-US" b="0" i="0" dirty="0">
              <a:solidFill>
                <a:srgbClr val="7F7F7F"/>
              </a:solidFill>
              <a:effectLst/>
              <a:latin typeface="Cambria" panose="02040503050406030204" pitchFamily="18" charset="0"/>
              <a:ea typeface="Cambria" panose="02040503050406030204" pitchFamily="18" charset="0"/>
            </a:endParaRPr>
          </a:p>
          <a:p>
            <a:pPr marL="514350" indent="-514350" algn="just">
              <a:buFont typeface="+mj-lt"/>
              <a:buAutoNum type="arabicPeriod"/>
            </a:pPr>
            <a:r>
              <a:rPr lang="en-US" b="1" i="0" dirty="0">
                <a:solidFill>
                  <a:srgbClr val="141414"/>
                </a:solidFill>
                <a:effectLst/>
                <a:latin typeface="Cambria" panose="02040503050406030204" pitchFamily="18" charset="0"/>
                <a:ea typeface="Cambria" panose="02040503050406030204" pitchFamily="18" charset="0"/>
              </a:rPr>
              <a:t>Deterministic:</a:t>
            </a:r>
            <a:r>
              <a:rPr lang="en-US" b="0" i="0" dirty="0">
                <a:solidFill>
                  <a:srgbClr val="000000"/>
                </a:solidFill>
                <a:effectLst/>
                <a:latin typeface="Cambria" panose="02040503050406030204" pitchFamily="18" charset="0"/>
                <a:ea typeface="Cambria" panose="02040503050406030204" pitchFamily="18" charset="0"/>
              </a:rPr>
              <a:t> The result is already known, so it is deterministic.</a:t>
            </a:r>
            <a:endParaRPr lang="en-US" b="0" i="0" dirty="0">
              <a:solidFill>
                <a:srgbClr val="7F7F7F"/>
              </a:solidFill>
              <a:effectLst/>
              <a:latin typeface="Cambria" panose="02040503050406030204" pitchFamily="18" charset="0"/>
              <a:ea typeface="Cambria" panose="02040503050406030204" pitchFamily="18" charset="0"/>
            </a:endParaRPr>
          </a:p>
          <a:p>
            <a:pPr marL="514350" indent="-514350" algn="just">
              <a:buFont typeface="+mj-lt"/>
              <a:buAutoNum type="arabicPeriod"/>
            </a:pPr>
            <a:r>
              <a:rPr lang="en-US" b="1" i="0" dirty="0">
                <a:solidFill>
                  <a:srgbClr val="141414"/>
                </a:solidFill>
                <a:effectLst/>
                <a:latin typeface="Cambria" panose="02040503050406030204" pitchFamily="18" charset="0"/>
                <a:ea typeface="Cambria" panose="02040503050406030204" pitchFamily="18" charset="0"/>
              </a:rPr>
              <a:t>Sequential:</a:t>
            </a:r>
            <a:r>
              <a:rPr lang="en-US" b="0" i="0" dirty="0">
                <a:solidFill>
                  <a:srgbClr val="000000"/>
                </a:solidFill>
                <a:effectLst/>
                <a:latin typeface="Cambria" panose="02040503050406030204" pitchFamily="18" charset="0"/>
                <a:ea typeface="Cambria" panose="02040503050406030204" pitchFamily="18" charset="0"/>
              </a:rPr>
              <a:t> The order followed by the agent is important, so it is sequential.</a:t>
            </a:r>
            <a:endParaRPr lang="en-US" b="0" i="0" dirty="0">
              <a:solidFill>
                <a:srgbClr val="7F7F7F"/>
              </a:solidFill>
              <a:effectLst/>
              <a:latin typeface="Cambria" panose="02040503050406030204" pitchFamily="18" charset="0"/>
              <a:ea typeface="Cambria" panose="02040503050406030204" pitchFamily="18" charset="0"/>
            </a:endParaRPr>
          </a:p>
          <a:p>
            <a:pPr marL="514350" indent="-514350" algn="just">
              <a:buFont typeface="+mj-lt"/>
              <a:buAutoNum type="arabicPeriod"/>
            </a:pPr>
            <a:r>
              <a:rPr lang="en-US" b="1" i="0" dirty="0">
                <a:solidFill>
                  <a:srgbClr val="141414"/>
                </a:solidFill>
                <a:effectLst/>
                <a:latin typeface="Cambria" panose="02040503050406030204" pitchFamily="18" charset="0"/>
                <a:ea typeface="Cambria" panose="02040503050406030204" pitchFamily="18" charset="0"/>
              </a:rPr>
              <a:t>Static:</a:t>
            </a:r>
            <a:r>
              <a:rPr lang="en-US" b="0" i="0" dirty="0">
                <a:solidFill>
                  <a:srgbClr val="000000"/>
                </a:solidFill>
                <a:effectLst/>
                <a:latin typeface="Cambria" panose="02040503050406030204" pitchFamily="18" charset="0"/>
                <a:ea typeface="Cambria" panose="02040503050406030204" pitchFamily="18" charset="0"/>
              </a:rPr>
              <a:t> Only the agent is moving. Wumpus and Pits stay at the same place.</a:t>
            </a:r>
            <a:endParaRPr lang="en-US" b="0" i="0" dirty="0">
              <a:solidFill>
                <a:srgbClr val="7F7F7F"/>
              </a:solidFill>
              <a:effectLst/>
              <a:latin typeface="Cambria" panose="02040503050406030204" pitchFamily="18" charset="0"/>
              <a:ea typeface="Cambria" panose="02040503050406030204" pitchFamily="18" charset="0"/>
            </a:endParaRPr>
          </a:p>
          <a:p>
            <a:pPr marL="514350" indent="-514350" algn="just">
              <a:buFont typeface="+mj-lt"/>
              <a:buAutoNum type="arabicPeriod"/>
            </a:pPr>
            <a:r>
              <a:rPr lang="en-US" b="1" i="0" dirty="0">
                <a:solidFill>
                  <a:srgbClr val="141414"/>
                </a:solidFill>
                <a:effectLst/>
                <a:latin typeface="Cambria" panose="02040503050406030204" pitchFamily="18" charset="0"/>
                <a:ea typeface="Cambria" panose="02040503050406030204" pitchFamily="18" charset="0"/>
              </a:rPr>
              <a:t>Discrete:</a:t>
            </a:r>
            <a:r>
              <a:rPr lang="en-US" b="0" i="0" dirty="0">
                <a:solidFill>
                  <a:srgbClr val="000000"/>
                </a:solidFill>
                <a:effectLst/>
                <a:latin typeface="Cambria" panose="02040503050406030204" pitchFamily="18" charset="0"/>
                <a:ea typeface="Cambria" panose="02040503050406030204" pitchFamily="18" charset="0"/>
              </a:rPr>
              <a:t> The environment in the Wumpus World is discrete. This means that the map has a finite number of actions, rooms, and outcomes.</a:t>
            </a:r>
            <a:endParaRPr lang="en-US" b="0" i="0" dirty="0">
              <a:solidFill>
                <a:srgbClr val="7F7F7F"/>
              </a:solidFill>
              <a:effectLst/>
              <a:latin typeface="Cambria" panose="02040503050406030204" pitchFamily="18" charset="0"/>
              <a:ea typeface="Cambria" panose="02040503050406030204" pitchFamily="18" charset="0"/>
            </a:endParaRPr>
          </a:p>
          <a:p>
            <a:pPr marL="514350" indent="-514350" algn="just">
              <a:buFont typeface="+mj-lt"/>
              <a:buAutoNum type="arabicPeriod"/>
            </a:pPr>
            <a:r>
              <a:rPr lang="en-US" b="1" i="0" dirty="0">
                <a:solidFill>
                  <a:srgbClr val="141414"/>
                </a:solidFill>
                <a:effectLst/>
                <a:latin typeface="Cambria" panose="02040503050406030204" pitchFamily="18" charset="0"/>
                <a:ea typeface="Cambria" panose="02040503050406030204" pitchFamily="18" charset="0"/>
              </a:rPr>
              <a:t>Single agent:</a:t>
            </a:r>
            <a:r>
              <a:rPr lang="en-US" b="0" i="0" dirty="0">
                <a:solidFill>
                  <a:srgbClr val="000000"/>
                </a:solidFill>
                <a:effectLst/>
                <a:latin typeface="Cambria" panose="02040503050406030204" pitchFamily="18" charset="0"/>
                <a:ea typeface="Cambria" panose="02040503050406030204" pitchFamily="18" charset="0"/>
              </a:rPr>
              <a:t> Only a single knowledge-based agent is in the Wumpus World.</a:t>
            </a:r>
            <a:endParaRPr lang="en-US" b="0" i="0" dirty="0">
              <a:solidFill>
                <a:srgbClr val="7F7F7F"/>
              </a:solidFill>
              <a:effectLst/>
              <a:latin typeface="Cambria" panose="02040503050406030204" pitchFamily="18" charset="0"/>
              <a:ea typeface="Cambria" panose="02040503050406030204" pitchFamily="18" charset="0"/>
            </a:endParaRP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3DCF115C-9ADA-6E0F-780C-F2B1E40E06AF}"/>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4106CEA8-B34B-E6E1-84FE-356667993FDB}"/>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A6F4FA3C-41D3-A97B-C32E-66866F317CCD}"/>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937D0892-FE42-5E2E-55BE-D997E62500C9}"/>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80</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556740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3C11-AD23-6388-8E7C-DDAC164B1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D1D5AE-69AB-7B25-9078-896195FA1ECA}"/>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06049D39-CFEA-F580-97E2-86A5950FDBB0}"/>
              </a:ext>
            </a:extLst>
          </p:cNvPr>
          <p:cNvSpPr>
            <a:spLocks noGrp="1"/>
          </p:cNvSpPr>
          <p:nvPr>
            <p:ph idx="1"/>
          </p:nvPr>
        </p:nvSpPr>
        <p:spPr>
          <a:xfrm>
            <a:off x="280219" y="810425"/>
            <a:ext cx="11606981" cy="5344569"/>
          </a:xfrm>
        </p:spPr>
        <p:txBody>
          <a:bodyPr>
            <a:normAutofit fontScale="92500" lnSpcReduction="10000"/>
          </a:bodyPr>
          <a:lstStyle/>
          <a:p>
            <a:pPr marL="0" indent="0" fontAlgn="base">
              <a:buNone/>
            </a:pPr>
            <a:r>
              <a:rPr lang="en-US" b="1" dirty="0">
                <a:solidFill>
                  <a:srgbClr val="0000FF"/>
                </a:solidFill>
                <a:latin typeface="Cambria" panose="02040503050406030204" pitchFamily="18" charset="0"/>
                <a:ea typeface="Cambria" panose="02040503050406030204" pitchFamily="18" charset="0"/>
              </a:rPr>
              <a:t>PEAS Description</a:t>
            </a:r>
          </a:p>
          <a:p>
            <a:pPr marL="0" indent="0">
              <a:buNone/>
            </a:pPr>
            <a:r>
              <a:rPr lang="en-US" sz="2600" b="1" dirty="0">
                <a:latin typeface="Cambria" panose="02040503050406030204" pitchFamily="18" charset="0"/>
                <a:ea typeface="Cambria" panose="02040503050406030204" pitchFamily="18" charset="0"/>
              </a:rPr>
              <a:t>To build an intelligent agent for the Wumpus World, we must first define the problem's Performance Measures, Environment, Actuators, and Sensors (PEAS).</a:t>
            </a:r>
          </a:p>
          <a:p>
            <a:pPr marL="742950" lvl="1" indent="-285750" algn="just"/>
            <a:r>
              <a:rPr lang="en-US" sz="2600" b="1" dirty="0">
                <a:latin typeface="Times New Roman" panose="02020603050405020304" pitchFamily="18" charset="0"/>
                <a:cs typeface="Times New Roman" panose="02020603050405020304" pitchFamily="18" charset="0"/>
              </a:rPr>
              <a:t>P: Performance measure</a:t>
            </a:r>
          </a:p>
          <a:p>
            <a:pPr marL="742950" lvl="1" indent="-285750" algn="just"/>
            <a:r>
              <a:rPr lang="en-US" sz="2600" b="1" dirty="0">
                <a:latin typeface="Times New Roman" panose="02020603050405020304" pitchFamily="18" charset="0"/>
                <a:cs typeface="Times New Roman" panose="02020603050405020304" pitchFamily="18" charset="0"/>
              </a:rPr>
              <a:t>E: Environment</a:t>
            </a:r>
          </a:p>
          <a:p>
            <a:pPr marL="742950" lvl="1" indent="-285750" algn="just"/>
            <a:r>
              <a:rPr lang="en-US" sz="2600" b="1" dirty="0">
                <a:latin typeface="Times New Roman" panose="02020603050405020304" pitchFamily="18" charset="0"/>
                <a:cs typeface="Times New Roman" panose="02020603050405020304" pitchFamily="18" charset="0"/>
              </a:rPr>
              <a:t>A: Actuators / Actions</a:t>
            </a:r>
          </a:p>
          <a:p>
            <a:pPr marL="742950" lvl="1" indent="-285750" algn="just"/>
            <a:r>
              <a:rPr lang="en-US" sz="2600" b="1" dirty="0">
                <a:latin typeface="Times New Roman" panose="02020603050405020304" pitchFamily="18" charset="0"/>
                <a:cs typeface="Times New Roman" panose="02020603050405020304" pitchFamily="18" charset="0"/>
              </a:rPr>
              <a:t>S: Sensors</a:t>
            </a:r>
          </a:p>
          <a:p>
            <a:pPr marL="0" indent="0">
              <a:buNone/>
            </a:pPr>
            <a:r>
              <a:rPr lang="en-US" b="1" dirty="0">
                <a:solidFill>
                  <a:srgbClr val="FF0066"/>
                </a:solidFill>
                <a:latin typeface="Cambria" panose="02040503050406030204" pitchFamily="18" charset="0"/>
                <a:ea typeface="Cambria" panose="02040503050406030204" pitchFamily="18" charset="0"/>
              </a:rPr>
              <a:t>1.Performance Measures: (Rewards or Punishments)</a:t>
            </a:r>
          </a:p>
          <a:p>
            <a:pPr marL="0" indent="0">
              <a:buNone/>
            </a:pPr>
            <a:r>
              <a:rPr lang="en-US" sz="2600" dirty="0">
                <a:latin typeface="Cambria" panose="02040503050406030204" pitchFamily="18" charset="0"/>
                <a:ea typeface="Cambria" panose="02040503050406030204" pitchFamily="18" charset="0"/>
              </a:rPr>
              <a:t>The following rules will measure the agent's performance.</a:t>
            </a:r>
          </a:p>
          <a:p>
            <a:pPr lvl="1"/>
            <a:r>
              <a:rPr lang="en-US" sz="2600" dirty="0">
                <a:latin typeface="Cambria" panose="02040503050406030204" pitchFamily="18" charset="0"/>
                <a:ea typeface="Cambria" panose="02040503050406030204" pitchFamily="18" charset="0"/>
              </a:rPr>
              <a:t>Agent gets gold and return back safe = +1000 points</a:t>
            </a:r>
          </a:p>
          <a:p>
            <a:pPr lvl="1"/>
            <a:r>
              <a:rPr lang="en-US" sz="2600" dirty="0">
                <a:latin typeface="Cambria" panose="02040503050406030204" pitchFamily="18" charset="0"/>
                <a:ea typeface="Cambria" panose="02040503050406030204" pitchFamily="18" charset="0"/>
              </a:rPr>
              <a:t>Agent dies (pit or Wumpus)= -1000 points</a:t>
            </a:r>
          </a:p>
          <a:p>
            <a:pPr lvl="1"/>
            <a:r>
              <a:rPr lang="en-US" sz="2600" dirty="0">
                <a:latin typeface="Cambria" panose="02040503050406030204" pitchFamily="18" charset="0"/>
                <a:ea typeface="Cambria" panose="02040503050406030204" pitchFamily="18" charset="0"/>
              </a:rPr>
              <a:t>Each move of the agent = -1 point</a:t>
            </a:r>
          </a:p>
          <a:p>
            <a:pPr lvl="1"/>
            <a:r>
              <a:rPr lang="en-US" sz="2600" dirty="0">
                <a:latin typeface="Cambria" panose="02040503050406030204" pitchFamily="18" charset="0"/>
                <a:ea typeface="Cambria" panose="02040503050406030204" pitchFamily="18" charset="0"/>
              </a:rPr>
              <a:t>Agent uses the arrow = -10 points</a:t>
            </a:r>
          </a:p>
          <a:p>
            <a:pPr lvl="1"/>
            <a:r>
              <a:rPr lang="en-US" sz="2600" dirty="0">
                <a:latin typeface="Cambria" panose="02040503050406030204" pitchFamily="18" charset="0"/>
                <a:ea typeface="Cambria" panose="02040503050406030204" pitchFamily="18" charset="0"/>
              </a:rPr>
              <a:t>The game is over if either agent dies or exits the tunnel.</a:t>
            </a:r>
            <a:endParaRPr lang="en-US" dirty="0">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77694038-B06B-0BED-52FB-C77CAEBD68CA}"/>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30FFA70C-6951-242B-8FED-F39E77514E5C}"/>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766C435E-2646-591D-D863-F7AAE122A6DF}"/>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694C0EA9-622B-1F69-55A0-31F85CA3777F}"/>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81</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20641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B62B3-E466-9137-DACC-992833FC8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BCA0C-A95C-10D7-75DD-96C6BCC0C0B6}"/>
              </a:ext>
            </a:extLst>
          </p:cNvPr>
          <p:cNvSpPr>
            <a:spLocks noGrp="1"/>
          </p:cNvSpPr>
          <p:nvPr>
            <p:ph type="title"/>
          </p:nvPr>
        </p:nvSpPr>
        <p:spPr>
          <a:xfrm>
            <a:off x="280219" y="136525"/>
            <a:ext cx="10515600" cy="673900"/>
          </a:xfrm>
        </p:spPr>
        <p:txBody>
          <a:bodyPr>
            <a:normAutofit fontScale="90000"/>
          </a:bodyPr>
          <a:lstStyle/>
          <a:p>
            <a:pPr algn="ctr"/>
            <a:r>
              <a:rPr lang="en-US" b="1" dirty="0">
                <a:solidFill>
                  <a:srgbClr val="C00000"/>
                </a:solidFill>
                <a:latin typeface="Cambria" panose="02040503050406030204" pitchFamily="18" charset="0"/>
                <a:ea typeface="Cambria" panose="02040503050406030204" pitchFamily="18" charset="0"/>
              </a:rPr>
              <a:t>Wumpus World Problem</a:t>
            </a:r>
          </a:p>
        </p:txBody>
      </p:sp>
      <p:sp>
        <p:nvSpPr>
          <p:cNvPr id="4" name="Content Placeholder 3">
            <a:extLst>
              <a:ext uri="{FF2B5EF4-FFF2-40B4-BE49-F238E27FC236}">
                <a16:creationId xmlns:a16="http://schemas.microsoft.com/office/drawing/2014/main" id="{ABED6914-E37C-D251-F6BF-B7CEB7B2D18E}"/>
              </a:ext>
            </a:extLst>
          </p:cNvPr>
          <p:cNvSpPr>
            <a:spLocks noGrp="1"/>
          </p:cNvSpPr>
          <p:nvPr>
            <p:ph idx="1"/>
          </p:nvPr>
        </p:nvSpPr>
        <p:spPr>
          <a:xfrm>
            <a:off x="280219" y="810425"/>
            <a:ext cx="11606981" cy="5203569"/>
          </a:xfrm>
        </p:spPr>
        <p:txBody>
          <a:bodyPr>
            <a:normAutofit/>
          </a:bodyPr>
          <a:lstStyle/>
          <a:p>
            <a:pPr algn="l" rtl="0" fontAlgn="base">
              <a:spcAft>
                <a:spcPts val="750"/>
              </a:spcAft>
              <a:buNone/>
            </a:pPr>
            <a:r>
              <a:rPr lang="en-US" b="1" i="0" dirty="0">
                <a:solidFill>
                  <a:srgbClr val="00B050"/>
                </a:solidFill>
                <a:effectLst/>
                <a:latin typeface="Cambria" panose="02040503050406030204" pitchFamily="18" charset="0"/>
                <a:ea typeface="Cambria" panose="02040503050406030204" pitchFamily="18" charset="0"/>
              </a:rPr>
              <a:t>2. Environment: </a:t>
            </a:r>
            <a:r>
              <a:rPr lang="en-US" b="0" i="0" dirty="0">
                <a:effectLst/>
                <a:latin typeface="Cambria" panose="02040503050406030204" pitchFamily="18" charset="0"/>
                <a:ea typeface="Cambria" panose="02040503050406030204" pitchFamily="18" charset="0"/>
              </a:rPr>
              <a:t>A setting where everything will take place.</a:t>
            </a:r>
          </a:p>
          <a:p>
            <a:pPr fontAlgn="base">
              <a:spcAft>
                <a:spcPts val="750"/>
              </a:spcAft>
              <a:buNone/>
            </a:pPr>
            <a:r>
              <a:rPr lang="en-US" b="1" dirty="0">
                <a:latin typeface="Cambria" panose="02040503050406030204" pitchFamily="18" charset="0"/>
                <a:ea typeface="Cambria" panose="02040503050406030204" pitchFamily="18" charset="0"/>
              </a:rPr>
              <a:t>The environment of the agent is described below:</a:t>
            </a:r>
            <a:endParaRPr lang="en-US" b="1" i="0" dirty="0">
              <a:effectLst/>
              <a:latin typeface="Cambria" panose="02040503050406030204" pitchFamily="18" charset="0"/>
              <a:ea typeface="Cambria" panose="02040503050406030204" pitchFamily="18" charset="0"/>
            </a:endParaRPr>
          </a:p>
          <a:p>
            <a:pPr lvl="1" fontAlgn="base">
              <a:lnSpc>
                <a:spcPct val="110000"/>
              </a:lnSpc>
              <a:spcBef>
                <a:spcPts val="0"/>
              </a:spcBef>
              <a:spcAft>
                <a:spcPts val="600"/>
              </a:spcAft>
            </a:pPr>
            <a:r>
              <a:rPr lang="en-US" b="0" dirty="0">
                <a:effectLst/>
                <a:latin typeface="Cambria" panose="02040503050406030204" pitchFamily="18" charset="0"/>
                <a:ea typeface="Cambria" panose="02040503050406030204" pitchFamily="18" charset="0"/>
              </a:rPr>
              <a:t>A cave with 16(4x4 grid) rooms.</a:t>
            </a:r>
          </a:p>
          <a:p>
            <a:pPr lvl="1" fontAlgn="base">
              <a:lnSpc>
                <a:spcPct val="110000"/>
              </a:lnSpc>
              <a:spcBef>
                <a:spcPts val="0"/>
              </a:spcBef>
              <a:spcAft>
                <a:spcPts val="600"/>
              </a:spcAft>
            </a:pPr>
            <a:r>
              <a:rPr lang="en-US" b="0" dirty="0">
                <a:effectLst/>
                <a:latin typeface="Cambria" panose="02040503050406030204" pitchFamily="18" charset="0"/>
                <a:ea typeface="Cambria" panose="02040503050406030204" pitchFamily="18" charset="0"/>
              </a:rPr>
              <a:t>Agent's initial position/location - Room[1, 1] and facing right side.</a:t>
            </a:r>
          </a:p>
          <a:p>
            <a:pPr lvl="1" fontAlgn="base">
              <a:lnSpc>
                <a:spcPct val="110000"/>
              </a:lnSpc>
              <a:spcBef>
                <a:spcPts val="0"/>
              </a:spcBef>
              <a:spcAft>
                <a:spcPts val="600"/>
              </a:spcAft>
            </a:pPr>
            <a:r>
              <a:rPr lang="en-US" dirty="0">
                <a:latin typeface="Cambria" panose="02040503050406030204" pitchFamily="18" charset="0"/>
                <a:ea typeface="Cambria" panose="02040503050406030204" pitchFamily="18" charset="0"/>
              </a:rPr>
              <a:t>Rooms adjacent (not diagonally) to the Wumpus are stenches.</a:t>
            </a:r>
          </a:p>
          <a:p>
            <a:pPr lvl="1" fontAlgn="base">
              <a:lnSpc>
                <a:spcPct val="110000"/>
              </a:lnSpc>
              <a:spcBef>
                <a:spcPts val="0"/>
              </a:spcBef>
              <a:spcAft>
                <a:spcPts val="600"/>
              </a:spcAft>
            </a:pPr>
            <a:r>
              <a:rPr lang="en-US" dirty="0">
                <a:latin typeface="Cambria" panose="02040503050406030204" pitchFamily="18" charset="0"/>
                <a:ea typeface="Cambria" panose="02040503050406030204" pitchFamily="18" charset="0"/>
              </a:rPr>
              <a:t>Rooms adjacent (not diagonally) to the pit are breezy.</a:t>
            </a:r>
          </a:p>
          <a:p>
            <a:pPr lvl="1" fontAlgn="base">
              <a:lnSpc>
                <a:spcPct val="110000"/>
              </a:lnSpc>
              <a:spcBef>
                <a:spcPts val="0"/>
              </a:spcBef>
              <a:spcAft>
                <a:spcPts val="600"/>
              </a:spcAft>
            </a:pPr>
            <a:r>
              <a:rPr lang="en-US" dirty="0">
                <a:latin typeface="Cambria" panose="02040503050406030204" pitchFamily="18" charset="0"/>
                <a:ea typeface="Cambria" panose="02040503050406030204" pitchFamily="18" charset="0"/>
              </a:rPr>
              <a:t>Room with gold glitters.</a:t>
            </a:r>
          </a:p>
          <a:p>
            <a:pPr lvl="1" fontAlgn="base">
              <a:lnSpc>
                <a:spcPct val="110000"/>
              </a:lnSpc>
              <a:spcBef>
                <a:spcPts val="0"/>
              </a:spcBef>
              <a:spcAft>
                <a:spcPts val="600"/>
              </a:spcAft>
            </a:pPr>
            <a:r>
              <a:rPr lang="en-US" b="0" dirty="0">
                <a:effectLst/>
                <a:latin typeface="Cambria" panose="02040503050406030204" pitchFamily="18" charset="0"/>
                <a:ea typeface="Cambria" panose="02040503050406030204" pitchFamily="18" charset="0"/>
              </a:rPr>
              <a:t>Location of Wumpus, gold and 3 pits can be anywhere except in Room[1, 1].</a:t>
            </a:r>
          </a:p>
          <a:p>
            <a:pPr marL="0" indent="0" algn="just">
              <a:lnSpc>
                <a:spcPct val="100000"/>
              </a:lnSpc>
              <a:spcBef>
                <a:spcPts val="0"/>
              </a:spcBef>
              <a:buNone/>
            </a:pPr>
            <a:endParaRPr lang="en-US" sz="2400" i="0" dirty="0">
              <a:effectLst/>
              <a:latin typeface="Cambria" panose="02040503050406030204" pitchFamily="18" charset="0"/>
              <a:ea typeface="Cambria" panose="02040503050406030204" pitchFamily="18" charset="0"/>
            </a:endParaRPr>
          </a:p>
        </p:txBody>
      </p:sp>
      <p:sp>
        <p:nvSpPr>
          <p:cNvPr id="6" name="Date Placeholder 5">
            <a:extLst>
              <a:ext uri="{FF2B5EF4-FFF2-40B4-BE49-F238E27FC236}">
                <a16:creationId xmlns:a16="http://schemas.microsoft.com/office/drawing/2014/main" id="{F8C9A9E4-C4A9-8BA9-890C-2E9E5C534BFC}"/>
              </a:ext>
            </a:extLst>
          </p:cNvPr>
          <p:cNvSpPr>
            <a:spLocks noGrp="1"/>
          </p:cNvSpPr>
          <p:nvPr>
            <p:ph type="dt" sz="half" idx="10"/>
          </p:nvPr>
        </p:nvSpPr>
        <p:spPr/>
        <p:txBody>
          <a:bodyPr/>
          <a:lstStyle/>
          <a:p>
            <a:fld id="{729A6D9D-9CBF-E54E-A7FD-ECEAAD8EC1B2}" type="datetime1">
              <a:rPr lang="en-IN" b="1" smtClean="0">
                <a:solidFill>
                  <a:schemeClr val="tx1"/>
                </a:solidFill>
                <a:latin typeface="Cambria" panose="02040503050406030204" pitchFamily="18" charset="0"/>
                <a:ea typeface="Cambria" panose="02040503050406030204" pitchFamily="18" charset="0"/>
              </a:rPr>
              <a:t>18-12-2025</a:t>
            </a:fld>
            <a:endParaRPr lang="en-US" b="1" dirty="0">
              <a:solidFill>
                <a:schemeClr val="tx1"/>
              </a:solidFill>
              <a:latin typeface="Cambria" panose="02040503050406030204" pitchFamily="18" charset="0"/>
              <a:ea typeface="Cambria" panose="02040503050406030204" pitchFamily="18" charset="0"/>
            </a:endParaRPr>
          </a:p>
        </p:txBody>
      </p:sp>
      <p:sp>
        <p:nvSpPr>
          <p:cNvPr id="7" name="Footer Placeholder 6">
            <a:extLst>
              <a:ext uri="{FF2B5EF4-FFF2-40B4-BE49-F238E27FC236}">
                <a16:creationId xmlns:a16="http://schemas.microsoft.com/office/drawing/2014/main" id="{D765E6BB-D822-3603-30B1-38B7E6B07362}"/>
              </a:ext>
            </a:extLst>
          </p:cNvPr>
          <p:cNvSpPr>
            <a:spLocks noGrp="1"/>
          </p:cNvSpPr>
          <p:nvPr>
            <p:ph type="ftr" sz="quarter" idx="11"/>
          </p:nvPr>
        </p:nvSpPr>
        <p:spPr/>
        <p:txBody>
          <a:bodyPr/>
          <a:lstStyle/>
          <a:p>
            <a:r>
              <a:rPr lang="en-US" b="1" dirty="0" err="1">
                <a:solidFill>
                  <a:srgbClr val="0000FF"/>
                </a:solidFill>
                <a:latin typeface="Cambria" panose="02040503050406030204" pitchFamily="18" charset="0"/>
                <a:ea typeface="Cambria" panose="02040503050406030204" pitchFamily="18" charset="0"/>
              </a:rPr>
              <a:t>Dr.E.Sreenivasa</a:t>
            </a:r>
            <a:r>
              <a:rPr lang="en-US" b="1" dirty="0">
                <a:solidFill>
                  <a:srgbClr val="0000FF"/>
                </a:solidFill>
                <a:latin typeface="Cambria" panose="02040503050406030204" pitchFamily="18" charset="0"/>
                <a:ea typeface="Cambria" panose="02040503050406030204" pitchFamily="18" charset="0"/>
              </a:rPr>
              <a:t> Reddy, SCOPE, VIT-AP University, India</a:t>
            </a:r>
          </a:p>
        </p:txBody>
      </p:sp>
      <p:pic>
        <p:nvPicPr>
          <p:cNvPr id="5" name="Picture 4">
            <a:extLst>
              <a:ext uri="{FF2B5EF4-FFF2-40B4-BE49-F238E27FC236}">
                <a16:creationId xmlns:a16="http://schemas.microsoft.com/office/drawing/2014/main" id="{DE33D8EC-F141-32E2-F3E2-A4513B9C633A}"/>
              </a:ext>
            </a:extLst>
          </p:cNvPr>
          <p:cNvPicPr>
            <a:picLocks noChangeAspect="1"/>
          </p:cNvPicPr>
          <p:nvPr/>
        </p:nvPicPr>
        <p:blipFill>
          <a:blip r:embed="rId2"/>
          <a:stretch>
            <a:fillRect/>
          </a:stretch>
        </p:blipFill>
        <p:spPr>
          <a:xfrm>
            <a:off x="11041626" y="0"/>
            <a:ext cx="1150374" cy="1150374"/>
          </a:xfrm>
          <a:prstGeom prst="rect">
            <a:avLst/>
          </a:prstGeom>
        </p:spPr>
      </p:pic>
      <p:sp>
        <p:nvSpPr>
          <p:cNvPr id="9" name="Oval 8">
            <a:extLst>
              <a:ext uri="{FF2B5EF4-FFF2-40B4-BE49-F238E27FC236}">
                <a16:creationId xmlns:a16="http://schemas.microsoft.com/office/drawing/2014/main" id="{FE863724-E161-8D21-8EBB-A531E1A58346}"/>
              </a:ext>
            </a:extLst>
          </p:cNvPr>
          <p:cNvSpPr/>
          <p:nvPr/>
        </p:nvSpPr>
        <p:spPr>
          <a:xfrm>
            <a:off x="10795819" y="6356350"/>
            <a:ext cx="717755" cy="365125"/>
          </a:xfrm>
          <a:prstGeom prst="ellipse">
            <a:avLst/>
          </a:prstGeom>
          <a:solidFill>
            <a:schemeClr val="accent2">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mbria" panose="02040503050406030204" pitchFamily="18" charset="0"/>
                <a:ea typeface="Cambria" panose="02040503050406030204" pitchFamily="18" charset="0"/>
              </a:rPr>
              <a:t>82</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59600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22315</TotalTime>
  <Words>13774</Words>
  <Application>Microsoft Office PowerPoint</Application>
  <PresentationFormat>Widescreen</PresentationFormat>
  <Paragraphs>1378</Paragraphs>
  <Slides>153</Slides>
  <Notes>19</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153</vt:i4>
      </vt:variant>
    </vt:vector>
  </HeadingPairs>
  <TitlesOfParts>
    <vt:vector size="164" baseType="lpstr">
      <vt:lpstr>MS PGothic</vt:lpstr>
      <vt:lpstr>Arial</vt:lpstr>
      <vt:lpstr>Arial MT</vt:lpstr>
      <vt:lpstr>Calibri</vt:lpstr>
      <vt:lpstr>Calibri Light</vt:lpstr>
      <vt:lpstr>Cambria</vt:lpstr>
      <vt:lpstr>Comic Sans MS</vt:lpstr>
      <vt:lpstr>Times New Roman</vt:lpstr>
      <vt:lpstr>Wingdings</vt:lpstr>
      <vt:lpstr>Office Theme</vt:lpstr>
      <vt:lpstr>1_Office Theme</vt:lpstr>
      <vt:lpstr>   Artificial Intelligence Course Code: CSE4019</vt:lpstr>
      <vt:lpstr>Artificial Intelligence</vt:lpstr>
      <vt:lpstr>Intelligent Agents</vt:lpstr>
      <vt:lpstr>AI Architecture</vt:lpstr>
      <vt:lpstr>   Sony AIBO</vt:lpstr>
      <vt:lpstr>Agents and environments</vt:lpstr>
      <vt:lpstr>…agents</vt:lpstr>
      <vt:lpstr>…agents</vt:lpstr>
      <vt:lpstr>How do you design an intelligent agent?</vt:lpstr>
      <vt:lpstr>What do you mean,  sensors/percepts and effectors/actions?</vt:lpstr>
      <vt:lpstr>E.g., vacuum-cleaner world</vt:lpstr>
      <vt:lpstr>Vacuum cleaner world</vt:lpstr>
      <vt:lpstr>A vacuum cleaner agent</vt:lpstr>
      <vt:lpstr>Rationality</vt:lpstr>
      <vt:lpstr>Rationality </vt:lpstr>
      <vt:lpstr>Performance measure</vt:lpstr>
      <vt:lpstr>Is the vacuum cleaner agent rational?</vt:lpstr>
      <vt:lpstr>…rationality in vacuum</vt:lpstr>
      <vt:lpstr>More on rationality</vt:lpstr>
      <vt:lpstr>Task environments:  PEAS description</vt:lpstr>
      <vt:lpstr>..PEAS example: internet shopping agent</vt:lpstr>
      <vt:lpstr>PowerPoint Presentation</vt:lpstr>
      <vt:lpstr>More on environments</vt:lpstr>
      <vt:lpstr>Agents in AI</vt:lpstr>
      <vt:lpstr>Agents in AI</vt:lpstr>
      <vt:lpstr>Term percept to refer to the agent’s perceptual inputs at any given instant</vt:lpstr>
      <vt:lpstr>Structure of Agent</vt:lpstr>
      <vt:lpstr>Agent vs. Program</vt:lpstr>
      <vt:lpstr>Agent Example</vt:lpstr>
      <vt:lpstr>Key Features of AI Agents</vt:lpstr>
      <vt:lpstr>PowerPoint Presentation</vt:lpstr>
      <vt:lpstr>Good Behaviour: Concept of Rationality</vt:lpstr>
      <vt:lpstr>Rationality</vt:lpstr>
      <vt:lpstr>Example- Vacuum Cleaner</vt:lpstr>
      <vt:lpstr>The Vacuum Cleaner World</vt:lpstr>
      <vt:lpstr>Omniscience, learning, and autonomy</vt:lpstr>
      <vt:lpstr>Agents in AI</vt:lpstr>
      <vt:lpstr>AI Agents Architecture</vt:lpstr>
      <vt:lpstr>AI Agents Architecture</vt:lpstr>
      <vt:lpstr>AI Agents Architecture</vt:lpstr>
      <vt:lpstr>AI Agents Architecture</vt:lpstr>
      <vt:lpstr>AI Agents Architecture</vt:lpstr>
      <vt:lpstr>AI Agents Architecture</vt:lpstr>
      <vt:lpstr>AI Agents Architecture</vt:lpstr>
      <vt:lpstr>Types of AI Agents</vt:lpstr>
      <vt:lpstr>Agent programs</vt:lpstr>
      <vt:lpstr>Types of AI Agents</vt:lpstr>
      <vt:lpstr>Simple reflex agents</vt:lpstr>
      <vt:lpstr>If tail-light of car in front is red, then brake.</vt:lpstr>
      <vt:lpstr>PowerPoint Presentation</vt:lpstr>
      <vt:lpstr>PowerPoint Presentation</vt:lpstr>
      <vt:lpstr>Types of AI Agents</vt:lpstr>
      <vt:lpstr>represents the</vt:lpstr>
      <vt:lpstr>Model-based reflex agents</vt:lpstr>
      <vt:lpstr>PowerPoint Presentation</vt:lpstr>
      <vt:lpstr>Types of AI Agents</vt:lpstr>
      <vt:lpstr>Goal-based agents</vt:lpstr>
      <vt:lpstr>PowerPoint Presentation</vt:lpstr>
      <vt:lpstr>Types of Agents in AI</vt:lpstr>
      <vt:lpstr>Types of Agents in AI</vt:lpstr>
      <vt:lpstr>Utility-based agents</vt:lpstr>
      <vt:lpstr>PowerPoint Presentation</vt:lpstr>
      <vt:lpstr>Types of Agents in AI</vt:lpstr>
      <vt:lpstr>Learning Agents</vt:lpstr>
      <vt:lpstr>Types of Agents in AI</vt:lpstr>
      <vt:lpstr>PowerPoint Presentation</vt:lpstr>
      <vt:lpstr>Intelligent Agent</vt:lpstr>
      <vt:lpstr>PowerPoint Presentation</vt:lpstr>
      <vt:lpstr>Rational Agent</vt:lpstr>
      <vt:lpstr>Rationality</vt:lpstr>
      <vt:lpstr>Agent Autonomy</vt:lpstr>
      <vt:lpstr>Environment</vt:lpstr>
      <vt:lpstr>Types of Agents in AI</vt:lpstr>
      <vt:lpstr>Types of Agents in AI</vt:lpstr>
      <vt:lpstr>Types of Agents in AI</vt:lpstr>
      <vt:lpstr>Types of Agents in AI</vt:lpstr>
      <vt:lpstr>Other Types of Agents</vt:lpstr>
      <vt:lpstr>When to Use Each AI Agent Type</vt:lpstr>
      <vt:lpstr>When to Use Each AI Agent Type</vt:lpstr>
      <vt:lpstr>Knowledge-Based Agents in AI</vt:lpstr>
      <vt:lpstr>Knowledge-Based Agents in AI</vt:lpstr>
      <vt:lpstr>Knowledge-Based Agents in AI</vt:lpstr>
      <vt:lpstr>Knowledge-Based Agents in AI</vt:lpstr>
      <vt:lpstr>Knowledge-Based Agents in AI</vt:lpstr>
      <vt:lpstr>Environment in AI</vt:lpstr>
      <vt:lpstr>Properties of Task Environments in AI</vt:lpstr>
      <vt:lpstr>Properties of Task Environments in AI</vt:lpstr>
      <vt:lpstr>Properties of Task Environments in AI</vt:lpstr>
      <vt:lpstr>PowerPoint Presentation</vt:lpstr>
      <vt:lpstr>Environment summary in AI</vt:lpstr>
      <vt:lpstr>Wumpus World Problem</vt:lpstr>
      <vt:lpstr>Wumpus World Problem</vt:lpstr>
      <vt:lpstr>Wumpus World Problem</vt:lpstr>
      <vt:lpstr>Wumpus World Problem - Example</vt:lpstr>
      <vt:lpstr>Wumpus World Problem</vt:lpstr>
      <vt:lpstr>Wumpus World Problem</vt:lpstr>
      <vt:lpstr>Wumpus World Problem</vt:lpstr>
      <vt:lpstr>Wumpus World Problem</vt:lpstr>
      <vt:lpstr>Wumpus World Problem</vt:lpstr>
      <vt:lpstr>Wumpus World Problem</vt:lpstr>
      <vt:lpstr>Wumpus World Problem</vt:lpstr>
      <vt:lpstr>Wumpus World Problem</vt:lpstr>
      <vt:lpstr>Wumpus World Problem</vt:lpstr>
      <vt:lpstr>Wumpus World Problem</vt:lpstr>
      <vt:lpstr>Wumpus World Problem</vt:lpstr>
      <vt:lpstr>Applications of Wumpus World Problem in AI</vt:lpstr>
      <vt:lpstr>Examples of PEAS in AI Applications</vt:lpstr>
      <vt:lpstr>Examples of PEAS in AI Applications</vt:lpstr>
      <vt:lpstr>Examples of PEAS in AI Applications</vt:lpstr>
      <vt:lpstr>Intelligent Agents in AI</vt:lpstr>
      <vt:lpstr>Agent Communication in AI</vt:lpstr>
      <vt:lpstr>Agent Communication in AI</vt:lpstr>
      <vt:lpstr>Agent Communication in AI</vt:lpstr>
      <vt:lpstr>Agent Communication in AI</vt:lpstr>
      <vt:lpstr>Agent Communication in AI</vt:lpstr>
      <vt:lpstr>Agent Communication in AI</vt:lpstr>
      <vt:lpstr>Types of Agent Architectures in AI</vt:lpstr>
      <vt:lpstr>Single Agent System in AI</vt:lpstr>
      <vt:lpstr>Single Agent System in AI</vt:lpstr>
      <vt:lpstr>Single Agent System in AI</vt:lpstr>
      <vt:lpstr>Single Agent System in AI</vt:lpstr>
      <vt:lpstr>Multi Agent System in AI</vt:lpstr>
      <vt:lpstr> Types of Communication in Multi Agent System in AI</vt:lpstr>
      <vt:lpstr>Multi Agent System in AI</vt:lpstr>
      <vt:lpstr>Multi Agent System in AI</vt:lpstr>
      <vt:lpstr>Types of Multi Agent Systems</vt:lpstr>
      <vt:lpstr>Types of Multi Agent Systems</vt:lpstr>
      <vt:lpstr>Multi Agent System in AI</vt:lpstr>
      <vt:lpstr> Advantages of multi-agent systems</vt:lpstr>
      <vt:lpstr> Difference between a single agent and a multi agent system</vt:lpstr>
      <vt:lpstr> Negotiation and Bargaining in AI</vt:lpstr>
      <vt:lpstr> Negotiation and Bargaining in AI</vt:lpstr>
      <vt:lpstr> Negotiation and Bargaining in AI</vt:lpstr>
      <vt:lpstr> Negotiation and Bargaining in AI</vt:lpstr>
      <vt:lpstr> Negotiation and Bargaining in AI</vt:lpstr>
      <vt:lpstr> Negotiation and Bargaining in AI</vt:lpstr>
      <vt:lpstr> Negotiation and Bargaining in AI</vt:lpstr>
      <vt:lpstr> Negotiation and Bargaining in AI</vt:lpstr>
      <vt:lpstr> Negotiation and Bargaining in AI</vt:lpstr>
      <vt:lpstr> Negotiation and Bargaining in AI</vt:lpstr>
      <vt:lpstr> Argumentation among Agents in AI</vt:lpstr>
      <vt:lpstr> Argumentation among Agents in AI</vt:lpstr>
      <vt:lpstr> Argumentation among Agents in AI</vt:lpstr>
      <vt:lpstr> Argumentation among Agents in AI</vt:lpstr>
      <vt:lpstr> Argumentation among Agents in AI</vt:lpstr>
      <vt:lpstr> Argumentation among Agents in AI</vt:lpstr>
      <vt:lpstr> Trust and Reputation in Multi-Agent Systems</vt:lpstr>
      <vt:lpstr> Trust and Reputation in Multi-Agent Systems</vt:lpstr>
      <vt:lpstr> Trust and Reputation in Multi-Agent Systems</vt:lpstr>
      <vt:lpstr> Trust and Reputation in Multi-Agent Systems</vt:lpstr>
      <vt:lpstr> Trust and Reputation in Multi-Agent Systems</vt:lpstr>
      <vt:lpstr> Trust and Reputation in Multi-Agent Systems</vt:lpstr>
      <vt:lpstr> Trust and Reputation in Multi-Agent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pamulapati ashokreddy</dc:creator>
  <cp:lastModifiedBy>E Sreenivasa Reddy</cp:lastModifiedBy>
  <cp:revision>1882</cp:revision>
  <dcterms:created xsi:type="dcterms:W3CDTF">2025-07-16T12:01:42Z</dcterms:created>
  <dcterms:modified xsi:type="dcterms:W3CDTF">2025-12-18T04:15:06Z</dcterms:modified>
</cp:coreProperties>
</file>